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10.xml" ContentType="application/vnd.openxmlformats-officedocument.drawingml.diagramColors+xml"/>
  <Override PartName="/ppt/diagrams/colors11.xml" ContentType="application/vnd.openxmlformats-officedocument.drawingml.diagramColors+xml"/>
  <Override PartName="/ppt/diagrams/colors12.xml" ContentType="application/vnd.openxmlformats-officedocument.drawingml.diagramColors+xml"/>
  <Override PartName="/ppt/diagrams/colors13.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colors6.xml" ContentType="application/vnd.openxmlformats-officedocument.drawingml.diagramColors+xml"/>
  <Override PartName="/ppt/diagrams/colors7.xml" ContentType="application/vnd.openxmlformats-officedocument.drawingml.diagramColors+xml"/>
  <Override PartName="/ppt/diagrams/colors8.xml" ContentType="application/vnd.openxmlformats-officedocument.drawingml.diagramColors+xml"/>
  <Override PartName="/ppt/diagrams/colors9.xml" ContentType="application/vnd.openxmlformats-officedocument.drawingml.diagramColors+xml"/>
  <Override PartName="/ppt/diagrams/data1.xml" ContentType="application/vnd.openxmlformats-officedocument.drawingml.diagramData+xml"/>
  <Override PartName="/ppt/diagrams/data10.xml" ContentType="application/vnd.openxmlformats-officedocument.drawingml.diagramData+xml"/>
  <Override PartName="/ppt/diagrams/data11.xml" ContentType="application/vnd.openxmlformats-officedocument.drawingml.diagramData+xml"/>
  <Override PartName="/ppt/diagrams/data12.xml" ContentType="application/vnd.openxmlformats-officedocument.drawingml.diagramData+xml"/>
  <Override PartName="/ppt/diagrams/data13.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ata6.xml" ContentType="application/vnd.openxmlformats-officedocument.drawingml.diagramData+xml"/>
  <Override PartName="/ppt/diagrams/data7.xml" ContentType="application/vnd.openxmlformats-officedocument.drawingml.diagramData+xml"/>
  <Override PartName="/ppt/diagrams/data8.xml" ContentType="application/vnd.openxmlformats-officedocument.drawingml.diagramData+xml"/>
  <Override PartName="/ppt/diagrams/data9.xml" ContentType="application/vnd.openxmlformats-officedocument.drawingml.diagramData+xml"/>
  <Override PartName="/ppt/diagrams/drawing1.xml" ContentType="application/vnd.ms-office.drawingml.diagramDrawing+xml"/>
  <Override PartName="/ppt/diagrams/drawing10.xml" ContentType="application/vnd.ms-office.drawingml.diagramDrawing+xml"/>
  <Override PartName="/ppt/diagrams/drawing11.xml" ContentType="application/vnd.ms-office.drawingml.diagramDrawing+xml"/>
  <Override PartName="/ppt/diagrams/drawing12.xml" ContentType="application/vnd.ms-office.drawingml.diagramDrawing+xml"/>
  <Override PartName="/ppt/diagrams/drawing13.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drawing6.xml" ContentType="application/vnd.ms-office.drawingml.diagramDrawing+xml"/>
  <Override PartName="/ppt/diagrams/drawing7.xml" ContentType="application/vnd.ms-office.drawingml.diagramDrawing+xml"/>
  <Override PartName="/ppt/diagrams/drawing8.xml" ContentType="application/vnd.ms-office.drawingml.diagramDrawing+xml"/>
  <Override PartName="/ppt/diagrams/drawing9.xml" ContentType="application/vnd.ms-office.drawingml.diagramDrawing+xml"/>
  <Override PartName="/ppt/diagrams/layout1.xml" ContentType="application/vnd.openxmlformats-officedocument.drawingml.diagramLayout+xml"/>
  <Override PartName="/ppt/diagrams/layout10.xml" ContentType="application/vnd.openxmlformats-officedocument.drawingml.diagramLayout+xml"/>
  <Override PartName="/ppt/diagrams/layout11.xml" ContentType="application/vnd.openxmlformats-officedocument.drawingml.diagramLayout+xml"/>
  <Override PartName="/ppt/diagrams/layout12.xml" ContentType="application/vnd.openxmlformats-officedocument.drawingml.diagramLayout+xml"/>
  <Override PartName="/ppt/diagrams/layout13.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layout6.xml" ContentType="application/vnd.openxmlformats-officedocument.drawingml.diagramLayout+xml"/>
  <Override PartName="/ppt/diagrams/layout7.xml" ContentType="application/vnd.openxmlformats-officedocument.drawingml.diagramLayout+xml"/>
  <Override PartName="/ppt/diagrams/layout8.xml" ContentType="application/vnd.openxmlformats-officedocument.drawingml.diagramLayout+xml"/>
  <Override PartName="/ppt/diagrams/layout9.xml" ContentType="application/vnd.openxmlformats-officedocument.drawingml.diagramLayout+xml"/>
  <Override PartName="/ppt/diagrams/quickStyle1.xml" ContentType="application/vnd.openxmlformats-officedocument.drawingml.diagramStyle+xml"/>
  <Override PartName="/ppt/diagrams/quickStyle10.xml" ContentType="application/vnd.openxmlformats-officedocument.drawingml.diagramStyle+xml"/>
  <Override PartName="/ppt/diagrams/quickStyle11.xml" ContentType="application/vnd.openxmlformats-officedocument.drawingml.diagramStyle+xml"/>
  <Override PartName="/ppt/diagrams/quickStyle12.xml" ContentType="application/vnd.openxmlformats-officedocument.drawingml.diagramStyle+xml"/>
  <Override PartName="/ppt/diagrams/quickStyle13.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diagrams/quickStyle6.xml" ContentType="application/vnd.openxmlformats-officedocument.drawingml.diagramStyle+xml"/>
  <Override PartName="/ppt/diagrams/quickStyle7.xml" ContentType="application/vnd.openxmlformats-officedocument.drawingml.diagramStyle+xml"/>
  <Override PartName="/ppt/diagrams/quickStyle8.xml" ContentType="application/vnd.openxmlformats-officedocument.drawingml.diagramStyle+xml"/>
  <Override PartName="/ppt/diagrams/quickStyle9.xml" ContentType="application/vnd.openxmlformats-officedocument.drawingml.diagramStyle+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6" r:id="rId3"/>
  </p:sldMasterIdLst>
  <p:notesMasterIdLst>
    <p:notesMasterId r:id="rId5"/>
  </p:notesMasterIdLst>
  <p:sldIdLst>
    <p:sldId id="652" r:id="rId4"/>
    <p:sldId id="810" r:id="rId6"/>
    <p:sldId id="647" r:id="rId7"/>
    <p:sldId id="650" r:id="rId8"/>
    <p:sldId id="257" r:id="rId9"/>
    <p:sldId id="256" r:id="rId10"/>
    <p:sldId id="289" r:id="rId11"/>
    <p:sldId id="812" r:id="rId12"/>
    <p:sldId id="480" r:id="rId13"/>
    <p:sldId id="293" r:id="rId14"/>
    <p:sldId id="294" r:id="rId15"/>
    <p:sldId id="481" r:id="rId16"/>
    <p:sldId id="653" r:id="rId17"/>
    <p:sldId id="485" r:id="rId18"/>
    <p:sldId id="483" r:id="rId19"/>
    <p:sldId id="486" r:id="rId20"/>
    <p:sldId id="487" r:id="rId21"/>
    <p:sldId id="488" r:id="rId22"/>
    <p:sldId id="304" r:id="rId23"/>
    <p:sldId id="489" r:id="rId24"/>
    <p:sldId id="492" r:id="rId25"/>
    <p:sldId id="820" r:id="rId26"/>
    <p:sldId id="493" r:id="rId27"/>
    <p:sldId id="494" r:id="rId28"/>
    <p:sldId id="463" r:id="rId29"/>
    <p:sldId id="654" r:id="rId30"/>
    <p:sldId id="1361" r:id="rId31"/>
    <p:sldId id="311" r:id="rId32"/>
    <p:sldId id="496" r:id="rId33"/>
    <p:sldId id="497" r:id="rId34"/>
    <p:sldId id="508" r:id="rId35"/>
    <p:sldId id="502" r:id="rId36"/>
    <p:sldId id="499" r:id="rId37"/>
    <p:sldId id="649" r:id="rId38"/>
    <p:sldId id="503" r:id="rId39"/>
    <p:sldId id="1362" r:id="rId40"/>
    <p:sldId id="1516" r:id="rId41"/>
    <p:sldId id="324" r:id="rId42"/>
    <p:sldId id="505" r:id="rId43"/>
    <p:sldId id="514" r:id="rId44"/>
    <p:sldId id="329" r:id="rId45"/>
    <p:sldId id="515" r:id="rId46"/>
    <p:sldId id="516" r:id="rId47"/>
    <p:sldId id="518" r:id="rId48"/>
    <p:sldId id="519" r:id="rId49"/>
    <p:sldId id="520" r:id="rId50"/>
    <p:sldId id="521" r:id="rId51"/>
    <p:sldId id="522" r:id="rId52"/>
    <p:sldId id="523" r:id="rId53"/>
    <p:sldId id="524" r:id="rId54"/>
    <p:sldId id="525" r:id="rId55"/>
    <p:sldId id="526" r:id="rId56"/>
    <p:sldId id="527" r:id="rId57"/>
    <p:sldId id="528" r:id="rId58"/>
    <p:sldId id="1364" r:id="rId59"/>
    <p:sldId id="529" r:id="rId60"/>
    <p:sldId id="530" r:id="rId61"/>
    <p:sldId id="531" r:id="rId62"/>
    <p:sldId id="1055" r:id="rId63"/>
    <p:sldId id="1054" r:id="rId64"/>
    <p:sldId id="532" r:id="rId65"/>
    <p:sldId id="534" r:id="rId66"/>
    <p:sldId id="1056" r:id="rId67"/>
    <p:sldId id="535" r:id="rId68"/>
    <p:sldId id="1236" r:id="rId69"/>
    <p:sldId id="536" r:id="rId70"/>
    <p:sldId id="1057" r:id="rId71"/>
    <p:sldId id="359" r:id="rId72"/>
    <p:sldId id="360" r:id="rId73"/>
    <p:sldId id="475" r:id="rId74"/>
    <p:sldId id="476" r:id="rId75"/>
    <p:sldId id="816" r:id="rId76"/>
    <p:sldId id="1058" r:id="rId77"/>
    <p:sldId id="477" r:id="rId78"/>
    <p:sldId id="366" r:id="rId79"/>
    <p:sldId id="538" r:id="rId80"/>
    <p:sldId id="478" r:id="rId81"/>
    <p:sldId id="539" r:id="rId82"/>
    <p:sldId id="824" r:id="rId83"/>
    <p:sldId id="540" r:id="rId84"/>
    <p:sldId id="541" r:id="rId85"/>
    <p:sldId id="542" r:id="rId86"/>
    <p:sldId id="543" r:id="rId87"/>
    <p:sldId id="544" r:id="rId88"/>
    <p:sldId id="656" r:id="rId89"/>
    <p:sldId id="1662" r:id="rId90"/>
    <p:sldId id="374" r:id="rId91"/>
    <p:sldId id="545" r:id="rId92"/>
    <p:sldId id="546" r:id="rId93"/>
    <p:sldId id="547" r:id="rId94"/>
    <p:sldId id="551" r:id="rId95"/>
    <p:sldId id="549" r:id="rId96"/>
    <p:sldId id="1060" r:id="rId97"/>
    <p:sldId id="550" r:id="rId98"/>
    <p:sldId id="382" r:id="rId99"/>
    <p:sldId id="552" r:id="rId100"/>
    <p:sldId id="553" r:id="rId101"/>
    <p:sldId id="554" r:id="rId102"/>
    <p:sldId id="817" r:id="rId103"/>
    <p:sldId id="555" r:id="rId104"/>
    <p:sldId id="975" r:id="rId105"/>
    <p:sldId id="556" r:id="rId106"/>
    <p:sldId id="558" r:id="rId107"/>
    <p:sldId id="560" r:id="rId108"/>
    <p:sldId id="561" r:id="rId109"/>
    <p:sldId id="562" r:id="rId110"/>
    <p:sldId id="563" r:id="rId111"/>
    <p:sldId id="396" r:id="rId112"/>
    <p:sldId id="1062" r:id="rId113"/>
    <p:sldId id="564" r:id="rId114"/>
    <p:sldId id="565" r:id="rId115"/>
    <p:sldId id="566" r:id="rId116"/>
    <p:sldId id="567" r:id="rId117"/>
    <p:sldId id="568" r:id="rId118"/>
    <p:sldId id="1761" r:id="rId119"/>
    <p:sldId id="569" r:id="rId120"/>
    <p:sldId id="571" r:id="rId121"/>
    <p:sldId id="570" r:id="rId122"/>
    <p:sldId id="572" r:id="rId123"/>
    <p:sldId id="573" r:id="rId124"/>
    <p:sldId id="574" r:id="rId125"/>
    <p:sldId id="408" r:id="rId126"/>
    <p:sldId id="575" r:id="rId127"/>
    <p:sldId id="576" r:id="rId128"/>
    <p:sldId id="1064" r:id="rId129"/>
    <p:sldId id="1065" r:id="rId130"/>
    <p:sldId id="1178" r:id="rId131"/>
    <p:sldId id="579" r:id="rId132"/>
    <p:sldId id="580" r:id="rId133"/>
    <p:sldId id="581" r:id="rId134"/>
    <p:sldId id="582" r:id="rId135"/>
    <p:sldId id="1063" r:id="rId136"/>
    <p:sldId id="1359" r:id="rId137"/>
    <p:sldId id="419" r:id="rId138"/>
    <p:sldId id="585" r:id="rId139"/>
    <p:sldId id="586" r:id="rId140"/>
    <p:sldId id="1360" r:id="rId141"/>
    <p:sldId id="588" r:id="rId142"/>
    <p:sldId id="589" r:id="rId143"/>
    <p:sldId id="590" r:id="rId144"/>
    <p:sldId id="818" r:id="rId145"/>
    <p:sldId id="601" r:id="rId146"/>
    <p:sldId id="600" r:id="rId147"/>
    <p:sldId id="598" r:id="rId148"/>
    <p:sldId id="599" r:id="rId149"/>
    <p:sldId id="596" r:id="rId150"/>
    <p:sldId id="597" r:id="rId151"/>
    <p:sldId id="593" r:id="rId152"/>
    <p:sldId id="602" r:id="rId153"/>
    <p:sldId id="606" r:id="rId154"/>
    <p:sldId id="605" r:id="rId155"/>
    <p:sldId id="607" r:id="rId156"/>
    <p:sldId id="608" r:id="rId157"/>
    <p:sldId id="610" r:id="rId158"/>
    <p:sldId id="613" r:id="rId159"/>
    <p:sldId id="615" r:id="rId160"/>
    <p:sldId id="616" r:id="rId161"/>
    <p:sldId id="618" r:id="rId162"/>
    <p:sldId id="619" r:id="rId163"/>
    <p:sldId id="620" r:id="rId164"/>
    <p:sldId id="621" r:id="rId165"/>
    <p:sldId id="623" r:id="rId166"/>
    <p:sldId id="625" r:id="rId167"/>
    <p:sldId id="624" r:id="rId168"/>
    <p:sldId id="627" r:id="rId169"/>
    <p:sldId id="628" r:id="rId170"/>
    <p:sldId id="630" r:id="rId171"/>
    <p:sldId id="631" r:id="rId172"/>
    <p:sldId id="632" r:id="rId173"/>
    <p:sldId id="633" r:id="rId174"/>
    <p:sldId id="634" r:id="rId175"/>
    <p:sldId id="635" r:id="rId176"/>
    <p:sldId id="636" r:id="rId177"/>
    <p:sldId id="637" r:id="rId178"/>
    <p:sldId id="822" r:id="rId179"/>
    <p:sldId id="823" r:id="rId180"/>
    <p:sldId id="639" r:id="rId181"/>
    <p:sldId id="641" r:id="rId182"/>
    <p:sldId id="642" r:id="rId183"/>
    <p:sldId id="643" r:id="rId184"/>
    <p:sldId id="645" r:id="rId185"/>
    <p:sldId id="646" r:id="rId186"/>
    <p:sldId id="825" r:id="rId187"/>
    <p:sldId id="826" r:id="rId188"/>
  </p:sldIdLst>
  <p:sldSz cx="9144000" cy="5143500" type="screen16x9"/>
  <p:notesSz cx="6858000" cy="9144000"/>
  <p:embeddedFontLst>
    <p:embeddedFont>
      <p:font typeface="Calibri" panose="020F0502020204030204" pitchFamily="34" charset="0"/>
      <p:regular r:id="rId192"/>
      <p:bold r:id="rId193"/>
      <p:italic r:id="rId194"/>
      <p:boldItalic r:id="rId195"/>
    </p:embeddedFont>
    <p:embeddedFont>
      <p:font typeface="微软雅黑" panose="020B0503020204020204" pitchFamily="34" charset="-122"/>
      <p:regular r:id="rId196"/>
    </p:embeddedFont>
    <p:embeddedFont>
      <p:font typeface="Microsoft JhengHei UI" panose="020B0604030504040204" charset="-120"/>
      <p:regular r:id="rId197"/>
    </p:embeddedFont>
    <p:embeddedFont>
      <p:font typeface="Tahoma" panose="020B0604030504040204" pitchFamily="34" charset="0"/>
      <p:regular r:id="rId198"/>
      <p:bold r:id="rId199"/>
    </p:embeddedFont>
    <p:embeddedFont>
      <p:font typeface="Wingdings 2" panose="05020102010507070707" pitchFamily="18" charset="2"/>
      <p:regular r:id="rId200"/>
    </p:embeddedFont>
    <p:embeddedFont>
      <p:font typeface="黑体" panose="02010609060101010101" pitchFamily="49" charset="-122"/>
      <p:regular r:id="rId201"/>
    </p:embeddedFont>
    <p:embeddedFont>
      <p:font typeface="Lucida Sans" panose="020B0602030504020204"/>
      <p:regular r:id="rId202"/>
      <p:bold r:id="rId203"/>
      <p:italic r:id="rId204"/>
    </p:embeddedFont>
  </p:embeddedFontLst>
  <p:custDataLst>
    <p:tags r:id="rId205"/>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546" userDrawn="1">
          <p15:clr>
            <a:srgbClr val="A4A3A4"/>
          </p15:clr>
        </p15:guide>
        <p15:guide id="2" pos="287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99"/>
    <a:srgbClr val="9900CC"/>
    <a:srgbClr val="17375E"/>
    <a:srgbClr val="CC00CC"/>
    <a:srgbClr val="000066"/>
    <a:srgbClr val="CC6600"/>
    <a:srgbClr val="99FF33"/>
    <a:srgbClr val="66FF33"/>
    <a:srgbClr val="00AF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9" autoAdjust="0"/>
    <p:restoredTop sz="81469" autoAdjust="0"/>
  </p:normalViewPr>
  <p:slideViewPr>
    <p:cSldViewPr snapToGrid="0" showGuides="1">
      <p:cViewPr varScale="1">
        <p:scale>
          <a:sx n="74" d="100"/>
          <a:sy n="74" d="100"/>
        </p:scale>
        <p:origin x="1160" y="52"/>
      </p:cViewPr>
      <p:guideLst>
        <p:guide orient="horz" pos="1546"/>
        <p:guide pos="2876"/>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5" Type="http://schemas.openxmlformats.org/officeDocument/2006/relationships/tags" Target="tags/tag5.xml"/><Relationship Id="rId204" Type="http://schemas.openxmlformats.org/officeDocument/2006/relationships/font" Target="fonts/font13.fntdata"/><Relationship Id="rId203" Type="http://schemas.openxmlformats.org/officeDocument/2006/relationships/font" Target="fonts/font12.fntdata"/><Relationship Id="rId202" Type="http://schemas.openxmlformats.org/officeDocument/2006/relationships/font" Target="fonts/font11.fntdata"/><Relationship Id="rId201" Type="http://schemas.openxmlformats.org/officeDocument/2006/relationships/font" Target="fonts/font10.fntdata"/><Relationship Id="rId200" Type="http://schemas.openxmlformats.org/officeDocument/2006/relationships/font" Target="fonts/font9.fntdata"/><Relationship Id="rId20" Type="http://schemas.openxmlformats.org/officeDocument/2006/relationships/slide" Target="slides/slide16.xml"/><Relationship Id="rId2" Type="http://schemas.openxmlformats.org/officeDocument/2006/relationships/theme" Target="theme/theme1.xml"/><Relationship Id="rId199" Type="http://schemas.openxmlformats.org/officeDocument/2006/relationships/font" Target="fonts/font8.fntdata"/><Relationship Id="rId198" Type="http://schemas.openxmlformats.org/officeDocument/2006/relationships/font" Target="fonts/font7.fntdata"/><Relationship Id="rId197" Type="http://schemas.openxmlformats.org/officeDocument/2006/relationships/font" Target="fonts/font6.fntdata"/><Relationship Id="rId196" Type="http://schemas.openxmlformats.org/officeDocument/2006/relationships/font" Target="fonts/font5.fntdata"/><Relationship Id="rId195" Type="http://schemas.openxmlformats.org/officeDocument/2006/relationships/font" Target="fonts/font4.fntdata"/><Relationship Id="rId194" Type="http://schemas.openxmlformats.org/officeDocument/2006/relationships/font" Target="fonts/font3.fntdata"/><Relationship Id="rId193" Type="http://schemas.openxmlformats.org/officeDocument/2006/relationships/font" Target="fonts/font2.fntdata"/><Relationship Id="rId192" Type="http://schemas.openxmlformats.org/officeDocument/2006/relationships/font" Target="fonts/font1.fntdata"/><Relationship Id="rId191" Type="http://schemas.openxmlformats.org/officeDocument/2006/relationships/tableStyles" Target="tableStyles.xml"/><Relationship Id="rId190" Type="http://schemas.openxmlformats.org/officeDocument/2006/relationships/viewProps" Target="viewProps.xml"/><Relationship Id="rId19" Type="http://schemas.openxmlformats.org/officeDocument/2006/relationships/slide" Target="slides/slide15.xml"/><Relationship Id="rId189" Type="http://schemas.openxmlformats.org/officeDocument/2006/relationships/presProps" Target="presProps.xml"/><Relationship Id="rId188" Type="http://schemas.openxmlformats.org/officeDocument/2006/relationships/slide" Target="slides/slide184.xml"/><Relationship Id="rId187" Type="http://schemas.openxmlformats.org/officeDocument/2006/relationships/slide" Target="slides/slide183.xml"/><Relationship Id="rId186" Type="http://schemas.openxmlformats.org/officeDocument/2006/relationships/slide" Target="slides/slide182.xml"/><Relationship Id="rId185" Type="http://schemas.openxmlformats.org/officeDocument/2006/relationships/slide" Target="slides/slide181.xml"/><Relationship Id="rId184" Type="http://schemas.openxmlformats.org/officeDocument/2006/relationships/slide" Target="slides/slide180.xml"/><Relationship Id="rId183" Type="http://schemas.openxmlformats.org/officeDocument/2006/relationships/slide" Target="slides/slide179.xml"/><Relationship Id="rId182" Type="http://schemas.openxmlformats.org/officeDocument/2006/relationships/slide" Target="slides/slide178.xml"/><Relationship Id="rId181" Type="http://schemas.openxmlformats.org/officeDocument/2006/relationships/slide" Target="slides/slide177.xml"/><Relationship Id="rId180" Type="http://schemas.openxmlformats.org/officeDocument/2006/relationships/slide" Target="slides/slide176.xml"/><Relationship Id="rId18" Type="http://schemas.openxmlformats.org/officeDocument/2006/relationships/slide" Target="slides/slide14.xml"/><Relationship Id="rId179" Type="http://schemas.openxmlformats.org/officeDocument/2006/relationships/slide" Target="slides/slide175.xml"/><Relationship Id="rId178" Type="http://schemas.openxmlformats.org/officeDocument/2006/relationships/slide" Target="slides/slide174.xml"/><Relationship Id="rId177" Type="http://schemas.openxmlformats.org/officeDocument/2006/relationships/slide" Target="slides/slide173.xml"/><Relationship Id="rId176" Type="http://schemas.openxmlformats.org/officeDocument/2006/relationships/slide" Target="slides/slide172.xml"/><Relationship Id="rId175" Type="http://schemas.openxmlformats.org/officeDocument/2006/relationships/slide" Target="slides/slide171.xml"/><Relationship Id="rId174" Type="http://schemas.openxmlformats.org/officeDocument/2006/relationships/slide" Target="slides/slide170.xml"/><Relationship Id="rId173" Type="http://schemas.openxmlformats.org/officeDocument/2006/relationships/slide" Target="slides/slide169.xml"/><Relationship Id="rId172" Type="http://schemas.openxmlformats.org/officeDocument/2006/relationships/slide" Target="slides/slide168.xml"/><Relationship Id="rId171" Type="http://schemas.openxmlformats.org/officeDocument/2006/relationships/slide" Target="slides/slide167.xml"/><Relationship Id="rId170" Type="http://schemas.openxmlformats.org/officeDocument/2006/relationships/slide" Target="slides/slide166.xml"/><Relationship Id="rId17" Type="http://schemas.openxmlformats.org/officeDocument/2006/relationships/slide" Target="slides/slide13.xml"/><Relationship Id="rId169" Type="http://schemas.openxmlformats.org/officeDocument/2006/relationships/slide" Target="slides/slide165.xml"/><Relationship Id="rId168" Type="http://schemas.openxmlformats.org/officeDocument/2006/relationships/slide" Target="slides/slide164.xml"/><Relationship Id="rId167" Type="http://schemas.openxmlformats.org/officeDocument/2006/relationships/slide" Target="slides/slide163.xml"/><Relationship Id="rId166" Type="http://schemas.openxmlformats.org/officeDocument/2006/relationships/slide" Target="slides/slide162.xml"/><Relationship Id="rId165" Type="http://schemas.openxmlformats.org/officeDocument/2006/relationships/slide" Target="slides/slide161.xml"/><Relationship Id="rId164" Type="http://schemas.openxmlformats.org/officeDocument/2006/relationships/slide" Target="slides/slide160.xml"/><Relationship Id="rId163" Type="http://schemas.openxmlformats.org/officeDocument/2006/relationships/slide" Target="slides/slide159.xml"/><Relationship Id="rId162" Type="http://schemas.openxmlformats.org/officeDocument/2006/relationships/slide" Target="slides/slide158.xml"/><Relationship Id="rId161" Type="http://schemas.openxmlformats.org/officeDocument/2006/relationships/slide" Target="slides/slide157.xml"/><Relationship Id="rId160" Type="http://schemas.openxmlformats.org/officeDocument/2006/relationships/slide" Target="slides/slide156.xml"/><Relationship Id="rId16" Type="http://schemas.openxmlformats.org/officeDocument/2006/relationships/slide" Target="slides/slide12.xml"/><Relationship Id="rId159" Type="http://schemas.openxmlformats.org/officeDocument/2006/relationships/slide" Target="slides/slide155.xml"/><Relationship Id="rId158" Type="http://schemas.openxmlformats.org/officeDocument/2006/relationships/slide" Target="slides/slide154.xml"/><Relationship Id="rId157" Type="http://schemas.openxmlformats.org/officeDocument/2006/relationships/slide" Target="slides/slide153.xml"/><Relationship Id="rId156" Type="http://schemas.openxmlformats.org/officeDocument/2006/relationships/slide" Target="slides/slide152.xml"/><Relationship Id="rId155" Type="http://schemas.openxmlformats.org/officeDocument/2006/relationships/slide" Target="slides/slide151.xml"/><Relationship Id="rId154" Type="http://schemas.openxmlformats.org/officeDocument/2006/relationships/slide" Target="slides/slide150.xml"/><Relationship Id="rId153" Type="http://schemas.openxmlformats.org/officeDocument/2006/relationships/slide" Target="slides/slide149.xml"/><Relationship Id="rId152" Type="http://schemas.openxmlformats.org/officeDocument/2006/relationships/slide" Target="slides/slide148.xml"/><Relationship Id="rId151" Type="http://schemas.openxmlformats.org/officeDocument/2006/relationships/slide" Target="slides/slide147.xml"/><Relationship Id="rId150" Type="http://schemas.openxmlformats.org/officeDocument/2006/relationships/slide" Target="slides/slide146.xml"/><Relationship Id="rId15" Type="http://schemas.openxmlformats.org/officeDocument/2006/relationships/slide" Target="slides/slide11.xml"/><Relationship Id="rId149" Type="http://schemas.openxmlformats.org/officeDocument/2006/relationships/slide" Target="slides/slide145.xml"/><Relationship Id="rId148" Type="http://schemas.openxmlformats.org/officeDocument/2006/relationships/slide" Target="slides/slide144.xml"/><Relationship Id="rId147" Type="http://schemas.openxmlformats.org/officeDocument/2006/relationships/slide" Target="slides/slide143.xml"/><Relationship Id="rId146" Type="http://schemas.openxmlformats.org/officeDocument/2006/relationships/slide" Target="slides/slide142.xml"/><Relationship Id="rId145" Type="http://schemas.openxmlformats.org/officeDocument/2006/relationships/slide" Target="slides/slide141.xml"/><Relationship Id="rId144" Type="http://schemas.openxmlformats.org/officeDocument/2006/relationships/slide" Target="slides/slide140.xml"/><Relationship Id="rId143" Type="http://schemas.openxmlformats.org/officeDocument/2006/relationships/slide" Target="slides/slide139.xml"/><Relationship Id="rId142" Type="http://schemas.openxmlformats.org/officeDocument/2006/relationships/slide" Target="slides/slide138.xml"/><Relationship Id="rId141" Type="http://schemas.openxmlformats.org/officeDocument/2006/relationships/slide" Target="slides/slide137.xml"/><Relationship Id="rId140" Type="http://schemas.openxmlformats.org/officeDocument/2006/relationships/slide" Target="slides/slide136.xml"/><Relationship Id="rId14" Type="http://schemas.openxmlformats.org/officeDocument/2006/relationships/slide" Target="slides/slide10.xml"/><Relationship Id="rId139" Type="http://schemas.openxmlformats.org/officeDocument/2006/relationships/slide" Target="slides/slide135.xml"/><Relationship Id="rId138" Type="http://schemas.openxmlformats.org/officeDocument/2006/relationships/slide" Target="slides/slide134.xml"/><Relationship Id="rId137" Type="http://schemas.openxmlformats.org/officeDocument/2006/relationships/slide" Target="slides/slide133.xml"/><Relationship Id="rId136" Type="http://schemas.openxmlformats.org/officeDocument/2006/relationships/slide" Target="slides/slide132.xml"/><Relationship Id="rId135" Type="http://schemas.openxmlformats.org/officeDocument/2006/relationships/slide" Target="slides/slide131.xml"/><Relationship Id="rId134" Type="http://schemas.openxmlformats.org/officeDocument/2006/relationships/slide" Target="slides/slide130.xml"/><Relationship Id="rId133" Type="http://schemas.openxmlformats.org/officeDocument/2006/relationships/slide" Target="slides/slide129.xml"/><Relationship Id="rId132" Type="http://schemas.openxmlformats.org/officeDocument/2006/relationships/slide" Target="slides/slide128.xml"/><Relationship Id="rId131" Type="http://schemas.openxmlformats.org/officeDocument/2006/relationships/slide" Target="slides/slide127.xml"/><Relationship Id="rId130" Type="http://schemas.openxmlformats.org/officeDocument/2006/relationships/slide" Target="slides/slide126.xml"/><Relationship Id="rId13" Type="http://schemas.openxmlformats.org/officeDocument/2006/relationships/slide" Target="slides/slide9.xml"/><Relationship Id="rId129" Type="http://schemas.openxmlformats.org/officeDocument/2006/relationships/slide" Target="slides/slide125.xml"/><Relationship Id="rId128" Type="http://schemas.openxmlformats.org/officeDocument/2006/relationships/slide" Target="slides/slide124.xml"/><Relationship Id="rId127" Type="http://schemas.openxmlformats.org/officeDocument/2006/relationships/slide" Target="slides/slide123.xml"/><Relationship Id="rId126" Type="http://schemas.openxmlformats.org/officeDocument/2006/relationships/slide" Target="slides/slide122.xml"/><Relationship Id="rId125" Type="http://schemas.openxmlformats.org/officeDocument/2006/relationships/slide" Target="slides/slide121.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iagrams/_rels/data4.xml.rels><?xml version="1.0" encoding="UTF-8" standalone="yes"?>
<Relationships xmlns="http://schemas.openxmlformats.org/package/2006/relationships"><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98.jpeg"/><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image" Target="../media/image95.jpeg"/></Relationships>
</file>

<file path=ppt/diagrams/_rels/drawing4.xml.rels><?xml version="1.0" encoding="UTF-8" standalone="yes"?>
<Relationships xmlns="http://schemas.openxmlformats.org/package/2006/relationships"><Relationship Id="rId6" Type="http://schemas.openxmlformats.org/officeDocument/2006/relationships/image" Target="../media/image100.jpeg"/><Relationship Id="rId5" Type="http://schemas.openxmlformats.org/officeDocument/2006/relationships/image" Target="../media/image99.jpeg"/><Relationship Id="rId4" Type="http://schemas.openxmlformats.org/officeDocument/2006/relationships/image" Target="../media/image98.jpeg"/><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image" Target="../media/image95.jpeg"/></Relationships>
</file>

<file path=ppt/diagrams/colors1.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6">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4#1">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5#3">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8">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1">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3">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5#2">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3#1">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4">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0F94BBA-562D-4F8A-8EA1-F0DD8C0FE142}" type="doc">
      <dgm:prSet loTypeId="urn:microsoft.com/office/officeart/2005/8/layout/vList5" loCatId="list" qsTypeId="urn:microsoft.com/office/officeart/2005/8/quickstyle/simple1#1" qsCatId="simple" csTypeId="urn:microsoft.com/office/officeart/2005/8/colors/colorful5#1" csCatId="colorful" phldr="1"/>
      <dgm:spPr/>
      <dgm:t>
        <a:bodyPr/>
        <a:lstStyle/>
        <a:p>
          <a:endParaRPr lang="zh-CN" altLang="en-US"/>
        </a:p>
      </dgm:t>
    </dgm:pt>
    <dgm:pt modelId="{7CDF3C8E-3DA3-4205-8B08-51AAE2DFD477}">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应用和服务</a:t>
          </a:r>
          <a:endParaRPr lang="zh-CN" altLang="en-US" sz="1800" b="1" dirty="0">
            <a:latin typeface="微软雅黑" panose="020B0503020204020204" pitchFamily="34" charset="-122"/>
            <a:ea typeface="微软雅黑" panose="020B0503020204020204" pitchFamily="34" charset="-122"/>
          </a:endParaRPr>
        </a:p>
      </dgm:t>
    </dgm:pt>
    <dgm:pt modelId="{E7B806CA-7E9B-4992-937F-C6125327F8DF}" cxnId="{00E4D1B0-83AC-4FA5-8F83-AFD18DCE943B}"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8C81328-4AA1-4EFD-AF3D-4C6632E40ED9}" cxnId="{00E4D1B0-83AC-4FA5-8F83-AFD18DCE943B}"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F1DE1B7-DF07-4DD5-A0B2-C4A32C7C190F}">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游戏，视频，社交，电子邮件，购物，网店，</a:t>
          </a:r>
          <a:endParaRPr lang="zh-CN" altLang="en-US" sz="1800" b="1" dirty="0">
            <a:latin typeface="微软雅黑" panose="020B0503020204020204" pitchFamily="34" charset="-122"/>
            <a:ea typeface="微软雅黑" panose="020B0503020204020204" pitchFamily="34" charset="-122"/>
          </a:endParaRPr>
        </a:p>
      </dgm:t>
    </dgm:pt>
    <dgm:pt modelId="{E8365B7B-D7B6-46DA-93F2-FDA360E9CCD9}" cxnId="{DEEE5967-AEB5-482E-8DCA-A76061410593}"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751A11-451E-4937-8507-E37833BF1584}" cxnId="{DEEE5967-AEB5-482E-8DCA-A76061410593}"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F2D79E-B77B-4801-9814-D0986614D669}">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工作原理</a:t>
          </a:r>
          <a:endParaRPr lang="zh-CN" altLang="en-US" sz="1800" b="1" dirty="0">
            <a:latin typeface="微软雅黑" panose="020B0503020204020204" pitchFamily="34" charset="-122"/>
            <a:ea typeface="微软雅黑" panose="020B0503020204020204" pitchFamily="34" charset="-122"/>
          </a:endParaRPr>
        </a:p>
      </dgm:t>
    </dgm:pt>
    <dgm:pt modelId="{8814CAC7-408B-431F-91F4-2E1970C6CD2D}" cxnId="{39C0FB80-7424-4111-AA07-4A4DF2558C59}"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AAA26BD-D3CD-4DAD-BCB9-33F2641ECC77}" cxnId="{39C0FB80-7424-4111-AA07-4A4DF2558C59}"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AF05E0F-531B-4F36-BF27-1A9E3D95F0D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互连结构，交换技术，</a:t>
          </a:r>
          <a:endParaRPr lang="zh-CN" altLang="en-US" sz="1800" b="1" dirty="0">
            <a:latin typeface="微软雅黑" panose="020B0503020204020204" pitchFamily="34" charset="-122"/>
            <a:ea typeface="微软雅黑" panose="020B0503020204020204" pitchFamily="34" charset="-122"/>
          </a:endParaRPr>
        </a:p>
      </dgm:t>
    </dgm:pt>
    <dgm:pt modelId="{FDDE4820-BFF2-48B4-90C6-7F081C19A177}" cxnId="{0D78AA94-77C1-47AC-89CC-003F8E70C9DF}"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A4CB1BB-2F14-4944-AC76-135C983A0060}" cxnId="{0D78AA94-77C1-47AC-89CC-003F8E70C9DF}"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C7011F1-FC13-4B35-970D-4933B3548D98}">
      <dgm:prSet phldrT="[文本]" custT="1"/>
      <dgm:spPr/>
      <dgm:t>
        <a:bodyPr/>
        <a:lstStyle/>
        <a:p>
          <a:r>
            <a:rPr lang="en-US" altLang="zh-CN" sz="1800" b="1" dirty="0" smtClean="0">
              <a:latin typeface="微软雅黑" panose="020B0503020204020204" pitchFamily="34" charset="-122"/>
              <a:ea typeface="微软雅黑" panose="020B0503020204020204" pitchFamily="34" charset="-122"/>
            </a:rPr>
            <a:t>TCP/IP </a:t>
          </a:r>
          <a:r>
            <a:rPr lang="zh-CN" altLang="en-US" sz="1800" b="1" dirty="0" smtClean="0">
              <a:latin typeface="微软雅黑" panose="020B0503020204020204" pitchFamily="34" charset="-122"/>
              <a:ea typeface="微软雅黑" panose="020B0503020204020204" pitchFamily="34" charset="-122"/>
            </a:rPr>
            <a:t>体系结构与协议，</a:t>
          </a:r>
          <a:r>
            <a:rPr lang="en-US" altLang="zh-CN" sz="1800" b="1" dirty="0" smtClean="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D4CF5806-C370-498E-9708-685A9D27A010}" cxnId="{2FBB9C4A-7FE4-4B09-90BC-7F76EE0C06AA}" type="parTrans">
      <dgm:prSet/>
      <dgm:spPr/>
      <dgm:t>
        <a:bodyPr/>
        <a:lstStyle/>
        <a:p>
          <a:endParaRPr lang="zh-CN" altLang="en-US"/>
        </a:p>
      </dgm:t>
    </dgm:pt>
    <dgm:pt modelId="{BF99E28F-22E5-4508-BE06-92304C714E8C}" cxnId="{2FBB9C4A-7FE4-4B09-90BC-7F76EE0C06AA}" type="sibTrans">
      <dgm:prSet/>
      <dgm:spPr/>
      <dgm:t>
        <a:bodyPr/>
        <a:lstStyle/>
        <a:p>
          <a:endParaRPr lang="zh-CN" altLang="en-US"/>
        </a:p>
      </dgm:t>
    </dgm:pt>
    <dgm:pt modelId="{75DD56ED-85A2-4B92-A4F6-D22B1E14918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网银，无现金支付，数字钱包，数字货币，</a:t>
          </a:r>
          <a:r>
            <a:rPr lang="en-US" altLang="en-US" sz="1800" b="1" dirty="0" smtClean="0">
              <a:latin typeface="微软雅黑" panose="020B0503020204020204" pitchFamily="34" charset="-122"/>
              <a:ea typeface="微软雅黑" panose="020B0503020204020204" pitchFamily="34" charset="-122"/>
            </a:rPr>
            <a:t>…</a:t>
          </a:r>
          <a:endParaRPr lang="zh-CN" altLang="en-US" sz="1800" b="1" dirty="0">
            <a:latin typeface="微软雅黑" panose="020B0503020204020204" pitchFamily="34" charset="-122"/>
            <a:ea typeface="微软雅黑" panose="020B0503020204020204" pitchFamily="34" charset="-122"/>
          </a:endParaRPr>
        </a:p>
      </dgm:t>
    </dgm:pt>
    <dgm:pt modelId="{7D2D1F57-8FF9-4D42-AB44-C84EBAB93A8B}" cxnId="{798D9546-FC7B-4CE6-A446-2C1406B131B7}" type="parTrans">
      <dgm:prSet/>
      <dgm:spPr/>
      <dgm:t>
        <a:bodyPr/>
        <a:lstStyle/>
        <a:p>
          <a:endParaRPr lang="zh-CN" altLang="en-US"/>
        </a:p>
      </dgm:t>
    </dgm:pt>
    <dgm:pt modelId="{6B90A6D3-23CD-4FAE-BBD2-83D19CE03B68}" cxnId="{798D9546-FC7B-4CE6-A446-2C1406B131B7}" type="sibTrans">
      <dgm:prSet/>
      <dgm:spPr/>
      <dgm:t>
        <a:bodyPr/>
        <a:lstStyle/>
        <a:p>
          <a:endParaRPr lang="zh-CN" altLang="en-US"/>
        </a:p>
      </dgm:t>
    </dgm:pt>
    <dgm:pt modelId="{0C796AA5-A0D9-4667-A9AC-D1A03A87BD07}" type="pres">
      <dgm:prSet presAssocID="{60F94BBA-562D-4F8A-8EA1-F0DD8C0FE142}" presName="Name0" presStyleCnt="0">
        <dgm:presLayoutVars>
          <dgm:dir/>
          <dgm:animLvl val="lvl"/>
          <dgm:resizeHandles val="exact"/>
        </dgm:presLayoutVars>
      </dgm:prSet>
      <dgm:spPr/>
      <dgm:t>
        <a:bodyPr/>
        <a:lstStyle/>
        <a:p>
          <a:endParaRPr lang="zh-CN" altLang="en-US"/>
        </a:p>
      </dgm:t>
    </dgm:pt>
    <dgm:pt modelId="{E9D145BA-D7C5-4918-95CD-7443B1876BAB}" type="pres">
      <dgm:prSet presAssocID="{7CDF3C8E-3DA3-4205-8B08-51AAE2DFD477}" presName="linNode" presStyleCnt="0"/>
      <dgm:spPr/>
    </dgm:pt>
    <dgm:pt modelId="{A8F7779F-E35A-4E50-A04D-CB1AA6356A21}" type="pres">
      <dgm:prSet presAssocID="{7CDF3C8E-3DA3-4205-8B08-51AAE2DFD477}" presName="parentText" presStyleLbl="node1" presStyleIdx="0" presStyleCnt="2" custScaleX="70882" custLinFactNeighborX="192">
        <dgm:presLayoutVars>
          <dgm:chMax val="1"/>
          <dgm:bulletEnabled val="1"/>
        </dgm:presLayoutVars>
      </dgm:prSet>
      <dgm:spPr/>
      <dgm:t>
        <a:bodyPr/>
        <a:lstStyle/>
        <a:p>
          <a:endParaRPr lang="zh-CN" altLang="en-US"/>
        </a:p>
      </dgm:t>
    </dgm:pt>
    <dgm:pt modelId="{C300B65F-B770-4533-9743-A8EABAF11F51}" type="pres">
      <dgm:prSet presAssocID="{7CDF3C8E-3DA3-4205-8B08-51AAE2DFD477}" presName="descendantText" presStyleLbl="alignAccFollowNode1" presStyleIdx="0" presStyleCnt="2">
        <dgm:presLayoutVars>
          <dgm:bulletEnabled val="1"/>
        </dgm:presLayoutVars>
      </dgm:prSet>
      <dgm:spPr/>
      <dgm:t>
        <a:bodyPr/>
        <a:lstStyle/>
        <a:p>
          <a:endParaRPr lang="zh-CN" altLang="en-US"/>
        </a:p>
      </dgm:t>
    </dgm:pt>
    <dgm:pt modelId="{9A842556-6E53-4044-98D2-8607331EB814}" type="pres">
      <dgm:prSet presAssocID="{C8C81328-4AA1-4EFD-AF3D-4C6632E40ED9}" presName="sp" presStyleCnt="0"/>
      <dgm:spPr/>
    </dgm:pt>
    <dgm:pt modelId="{553F6A7B-0613-44E0-B9FC-D72D4936C612}" type="pres">
      <dgm:prSet presAssocID="{7FF2D79E-B77B-4801-9814-D0986614D669}" presName="linNode" presStyleCnt="0"/>
      <dgm:spPr/>
    </dgm:pt>
    <dgm:pt modelId="{46CFA115-E89F-48DD-8ECE-95299141CF01}" type="pres">
      <dgm:prSet presAssocID="{7FF2D79E-B77B-4801-9814-D0986614D669}" presName="parentText" presStyleLbl="node1" presStyleIdx="1" presStyleCnt="2" custScaleX="70882">
        <dgm:presLayoutVars>
          <dgm:chMax val="1"/>
          <dgm:bulletEnabled val="1"/>
        </dgm:presLayoutVars>
      </dgm:prSet>
      <dgm:spPr/>
      <dgm:t>
        <a:bodyPr/>
        <a:lstStyle/>
        <a:p>
          <a:endParaRPr lang="zh-CN" altLang="en-US"/>
        </a:p>
      </dgm:t>
    </dgm:pt>
    <dgm:pt modelId="{6AEF0EF9-F4C4-41ED-9DA7-A897E4EBD001}" type="pres">
      <dgm:prSet presAssocID="{7FF2D79E-B77B-4801-9814-D0986614D669}" presName="descendantText" presStyleLbl="alignAccFollowNode1" presStyleIdx="1" presStyleCnt="2">
        <dgm:presLayoutVars>
          <dgm:bulletEnabled val="1"/>
        </dgm:presLayoutVars>
      </dgm:prSet>
      <dgm:spPr/>
      <dgm:t>
        <a:bodyPr/>
        <a:lstStyle/>
        <a:p>
          <a:endParaRPr lang="zh-CN" altLang="en-US"/>
        </a:p>
      </dgm:t>
    </dgm:pt>
  </dgm:ptLst>
  <dgm:cxnLst>
    <dgm:cxn modelId="{DEEE5967-AEB5-482E-8DCA-A76061410593}" srcId="{7CDF3C8E-3DA3-4205-8B08-51AAE2DFD477}" destId="{9F1DE1B7-DF07-4DD5-A0B2-C4A32C7C190F}" srcOrd="0" destOrd="0" parTransId="{E8365B7B-D7B6-46DA-93F2-FDA360E9CCD9}" sibTransId="{1A751A11-451E-4937-8507-E37833BF1584}"/>
    <dgm:cxn modelId="{2FBB9C4A-7FE4-4B09-90BC-7F76EE0C06AA}" srcId="{7FF2D79E-B77B-4801-9814-D0986614D669}" destId="{DC7011F1-FC13-4B35-970D-4933B3548D98}" srcOrd="1" destOrd="0" parTransId="{D4CF5806-C370-498E-9708-685A9D27A010}" sibTransId="{BF99E28F-22E5-4508-BE06-92304C714E8C}"/>
    <dgm:cxn modelId="{EF51EEE0-95B7-478A-A328-D952C8448513}" type="presOf" srcId="{6AF05E0F-531B-4F36-BF27-1A9E3D95F0DC}" destId="{6AEF0EF9-F4C4-41ED-9DA7-A897E4EBD001}" srcOrd="0" destOrd="0" presId="urn:microsoft.com/office/officeart/2005/8/layout/vList5"/>
    <dgm:cxn modelId="{E10571A7-1543-495E-A24E-8B39E9AB2538}" type="presOf" srcId="{7CDF3C8E-3DA3-4205-8B08-51AAE2DFD477}" destId="{A8F7779F-E35A-4E50-A04D-CB1AA6356A21}" srcOrd="0" destOrd="0" presId="urn:microsoft.com/office/officeart/2005/8/layout/vList5"/>
    <dgm:cxn modelId="{B5D9C72B-D927-4816-8C9D-A13863DC4A92}" type="presOf" srcId="{75DD56ED-85A2-4B92-A4F6-D22B1E14918C}" destId="{C300B65F-B770-4533-9743-A8EABAF11F51}" srcOrd="0" destOrd="1" presId="urn:microsoft.com/office/officeart/2005/8/layout/vList5"/>
    <dgm:cxn modelId="{0D78AA94-77C1-47AC-89CC-003F8E70C9DF}" srcId="{7FF2D79E-B77B-4801-9814-D0986614D669}" destId="{6AF05E0F-531B-4F36-BF27-1A9E3D95F0DC}" srcOrd="0" destOrd="0" parTransId="{FDDE4820-BFF2-48B4-90C6-7F081C19A177}" sibTransId="{5A4CB1BB-2F14-4944-AC76-135C983A0060}"/>
    <dgm:cxn modelId="{798D9546-FC7B-4CE6-A446-2C1406B131B7}" srcId="{7CDF3C8E-3DA3-4205-8B08-51AAE2DFD477}" destId="{75DD56ED-85A2-4B92-A4F6-D22B1E14918C}" srcOrd="1" destOrd="0" parTransId="{7D2D1F57-8FF9-4D42-AB44-C84EBAB93A8B}" sibTransId="{6B90A6D3-23CD-4FAE-BBD2-83D19CE03B68}"/>
    <dgm:cxn modelId="{D0083C5A-EB52-4DE3-BC4D-7C4D3C2107B1}" type="presOf" srcId="{60F94BBA-562D-4F8A-8EA1-F0DD8C0FE142}" destId="{0C796AA5-A0D9-4667-A9AC-D1A03A87BD07}" srcOrd="0" destOrd="0" presId="urn:microsoft.com/office/officeart/2005/8/layout/vList5"/>
    <dgm:cxn modelId="{9DA57E61-3BD1-42BD-960F-B3C49C7D719E}" type="presOf" srcId="{DC7011F1-FC13-4B35-970D-4933B3548D98}" destId="{6AEF0EF9-F4C4-41ED-9DA7-A897E4EBD001}" srcOrd="0" destOrd="1" presId="urn:microsoft.com/office/officeart/2005/8/layout/vList5"/>
    <dgm:cxn modelId="{39C0FB80-7424-4111-AA07-4A4DF2558C59}" srcId="{60F94BBA-562D-4F8A-8EA1-F0DD8C0FE142}" destId="{7FF2D79E-B77B-4801-9814-D0986614D669}" srcOrd="1" destOrd="0" parTransId="{8814CAC7-408B-431F-91F4-2E1970C6CD2D}" sibTransId="{1AAA26BD-D3CD-4DAD-BCB9-33F2641ECC77}"/>
    <dgm:cxn modelId="{00E4D1B0-83AC-4FA5-8F83-AFD18DCE943B}" srcId="{60F94BBA-562D-4F8A-8EA1-F0DD8C0FE142}" destId="{7CDF3C8E-3DA3-4205-8B08-51AAE2DFD477}" srcOrd="0" destOrd="0" parTransId="{E7B806CA-7E9B-4992-937F-C6125327F8DF}" sibTransId="{C8C81328-4AA1-4EFD-AF3D-4C6632E40ED9}"/>
    <dgm:cxn modelId="{B579FAD3-45AF-48C6-849D-A913A5716ED9}" type="presOf" srcId="{9F1DE1B7-DF07-4DD5-A0B2-C4A32C7C190F}" destId="{C300B65F-B770-4533-9743-A8EABAF11F51}" srcOrd="0" destOrd="0" presId="urn:microsoft.com/office/officeart/2005/8/layout/vList5"/>
    <dgm:cxn modelId="{00125765-718B-4BB5-B1F4-311EF5F1DB6E}" type="presOf" srcId="{7FF2D79E-B77B-4801-9814-D0986614D669}" destId="{46CFA115-E89F-48DD-8ECE-95299141CF01}" srcOrd="0" destOrd="0" presId="urn:microsoft.com/office/officeart/2005/8/layout/vList5"/>
    <dgm:cxn modelId="{CAD040AB-E9B7-44BC-8260-01316C50B272}" type="presParOf" srcId="{0C796AA5-A0D9-4667-A9AC-D1A03A87BD07}" destId="{E9D145BA-D7C5-4918-95CD-7443B1876BAB}" srcOrd="0" destOrd="0" presId="urn:microsoft.com/office/officeart/2005/8/layout/vList5"/>
    <dgm:cxn modelId="{2A50B62C-DE4D-4CB3-BFAF-9334E49C5884}" type="presParOf" srcId="{E9D145BA-D7C5-4918-95CD-7443B1876BAB}" destId="{A8F7779F-E35A-4E50-A04D-CB1AA6356A21}" srcOrd="0" destOrd="0" presId="urn:microsoft.com/office/officeart/2005/8/layout/vList5"/>
    <dgm:cxn modelId="{8AB2F294-C286-4BA6-AD8C-A5E68712F3E1}" type="presParOf" srcId="{E9D145BA-D7C5-4918-95CD-7443B1876BAB}" destId="{C300B65F-B770-4533-9743-A8EABAF11F51}" srcOrd="1" destOrd="0" presId="urn:microsoft.com/office/officeart/2005/8/layout/vList5"/>
    <dgm:cxn modelId="{1DC914F0-34D1-41EE-A12A-8ACE3C44F6C4}" type="presParOf" srcId="{0C796AA5-A0D9-4667-A9AC-D1A03A87BD07}" destId="{9A842556-6E53-4044-98D2-8607331EB814}" srcOrd="1" destOrd="0" presId="urn:microsoft.com/office/officeart/2005/8/layout/vList5"/>
    <dgm:cxn modelId="{8F98B287-9974-459A-B8FD-49E5F8A64A54}" type="presParOf" srcId="{0C796AA5-A0D9-4667-A9AC-D1A03A87BD07}" destId="{553F6A7B-0613-44E0-B9FC-D72D4936C612}" srcOrd="2" destOrd="0" presId="urn:microsoft.com/office/officeart/2005/8/layout/vList5"/>
    <dgm:cxn modelId="{2E6EC0C8-09E3-448A-8254-CC1AF95CA72D}" type="presParOf" srcId="{553F6A7B-0613-44E0-B9FC-D72D4936C612}" destId="{46CFA115-E89F-48DD-8ECE-95299141CF01}" srcOrd="0" destOrd="0" presId="urn:microsoft.com/office/officeart/2005/8/layout/vList5"/>
    <dgm:cxn modelId="{81D5F99B-F1AC-4CB2-B644-1FA1FF856FFA}" type="presParOf" srcId="{553F6A7B-0613-44E0-B9FC-D72D4936C612}" destId="{6AEF0EF9-F4C4-41ED-9DA7-A897E4EBD001}"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135FF3CF-44DC-43E7-AC27-8E824204EC36}" type="doc">
      <dgm:prSet loTypeId="urn:microsoft.com/office/officeart/2008/layout/AlternatingHexagons" loCatId="list" qsTypeId="urn:microsoft.com/office/officeart/2005/8/quickstyle/simple1#5" qsCatId="simple" csTypeId="urn:microsoft.com/office/officeart/2005/8/colors/colorful1#6" csCatId="colorful" phldr="1"/>
      <dgm:spPr/>
      <dgm:t>
        <a:bodyPr/>
        <a:lstStyle/>
        <a:p>
          <a:endParaRPr lang="zh-CN" altLang="en-US"/>
        </a:p>
      </dgm:t>
    </dgm:pt>
    <dgm:pt modelId="{05D41365-1355-4DAD-B4F1-FB33A078461A}">
      <dgm:prSet phldrT="[文本]" custT="1"/>
      <dgm:spPr/>
      <dgm:t>
        <a:bodyPr/>
        <a:lstStyle/>
        <a:p>
          <a:r>
            <a:rPr lang="zh-CN" altLang="en-US" sz="1800" b="1" dirty="0" smtClean="0">
              <a:solidFill>
                <a:schemeClr val="tx1"/>
              </a:solidFill>
              <a:latin typeface="微软雅黑" panose="020B0503020204020204" pitchFamily="34" charset="-122"/>
              <a:ea typeface="微软雅黑" panose="020B0503020204020204" pitchFamily="34" charset="-122"/>
            </a:rPr>
            <a:t>费用</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BED6549C-B35E-4354-84E8-A7AE58E7EC07}" cxnId="{56CC0E7C-D98A-4C46-81A3-3B1F60601F38}"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C027A28-57B2-4775-8438-4AAECBE023C8}" cxnId="{56CC0E7C-D98A-4C46-81A3-3B1F60601F38}" type="sibTrans">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E173A921-6651-451D-81E9-F0ACC1536AAC}">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标准化</a:t>
          </a:r>
          <a:endParaRPr lang="zh-CN" altLang="en-US" sz="1800" b="1" dirty="0">
            <a:latin typeface="微软雅黑" panose="020B0503020204020204" pitchFamily="34" charset="-122"/>
            <a:ea typeface="微软雅黑" panose="020B0503020204020204" pitchFamily="34" charset="-122"/>
          </a:endParaRPr>
        </a:p>
      </dgm:t>
    </dgm:pt>
    <dgm:pt modelId="{DF4FD089-4E3D-4F03-9D3C-F28F49D8F119}" cxnId="{FDAAE633-85C8-42F8-B4AA-4B51C3A57B39}"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39184D2-A650-4378-9B66-79745068F954}" cxnId="{FDAAE633-85C8-42F8-B4AA-4B51C3A57B39}"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199F25F-9525-43C5-955C-BB6FEFFBA60E}">
      <dgm:prSet phldrT="[文本]" custT="1"/>
      <dgm:spPr/>
      <dgm:t>
        <a:bodyPr/>
        <a:lstStyle/>
        <a:p>
          <a:r>
            <a:rPr lang="zh-CN" altLang="en-US" sz="1800" b="1" dirty="0" smtClean="0">
              <a:solidFill>
                <a:schemeClr val="tx1"/>
              </a:solidFill>
              <a:latin typeface="微软雅黑" panose="020B0503020204020204" pitchFamily="34" charset="-122"/>
              <a:ea typeface="微软雅黑" panose="020B0503020204020204" pitchFamily="34" charset="-122"/>
            </a:rPr>
            <a:t>质量</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92F37460-E89E-4259-A2EF-B2A638C38A45}" cxnId="{12D5EFDF-084C-4857-A4BE-12B60B2E2A98}"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4C2D13-B647-4CF6-B1F7-03AB183A1123}" cxnId="{12D5EFDF-084C-4857-A4BE-12B60B2E2A98}" type="sibTrans">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EC4611C-A3C3-451C-AE74-8846F1901302}">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可靠性</a:t>
          </a:r>
          <a:endParaRPr lang="zh-CN" altLang="en-US" sz="1800" b="1" dirty="0">
            <a:latin typeface="微软雅黑" panose="020B0503020204020204" pitchFamily="34" charset="-122"/>
            <a:ea typeface="微软雅黑" panose="020B0503020204020204" pitchFamily="34" charset="-122"/>
          </a:endParaRPr>
        </a:p>
      </dgm:t>
    </dgm:pt>
    <dgm:pt modelId="{68F328E8-C43C-478E-B670-0B24656D9E35}" cxnId="{BF7B8AEA-CFF9-4BFA-A92B-C9AA4345FE48}"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E561528-8DA9-408B-83C6-171ECD06B86B}" cxnId="{BF7B8AEA-CFF9-4BFA-A92B-C9AA4345FE48}"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40893AA-1044-4C1A-AFE8-154BD0AD6229}">
      <dgm:prSet phldrT="[文本]" custT="1"/>
      <dgm:spPr/>
      <dgm:t>
        <a:bodyPr/>
        <a:lstStyle/>
        <a:p>
          <a:r>
            <a:rPr lang="zh-CN" altLang="en-US" sz="1500" b="1" dirty="0" smtClean="0">
              <a:solidFill>
                <a:schemeClr val="tx1"/>
              </a:solidFill>
              <a:latin typeface="微软雅黑" panose="020B0503020204020204" pitchFamily="34" charset="-122"/>
              <a:ea typeface="微软雅黑" panose="020B0503020204020204" pitchFamily="34" charset="-122"/>
            </a:rPr>
            <a:t>管理和维护</a:t>
          </a:r>
          <a:endParaRPr lang="zh-CN" altLang="en-US" sz="1500" b="1" dirty="0">
            <a:solidFill>
              <a:schemeClr val="tx1"/>
            </a:solidFill>
            <a:latin typeface="微软雅黑" panose="020B0503020204020204" pitchFamily="34" charset="-122"/>
            <a:ea typeface="微软雅黑" panose="020B0503020204020204" pitchFamily="34" charset="-122"/>
          </a:endParaRPr>
        </a:p>
      </dgm:t>
    </dgm:pt>
    <dgm:pt modelId="{5D5965E2-EEFF-40D7-B453-CDF2231F9E32}" cxnId="{5DC1683A-A3BA-477F-922D-A91C5AAC3E85}"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EE1A90B-D747-4792-8CF8-D1D86F0C6D30}" cxnId="{5DC1683A-A3BA-477F-922D-A91C5AAC3E85}" type="sibTrans">
      <dgm:prSet custT="1"/>
      <dgm:spPr/>
      <dgm:t>
        <a:bodyPr/>
        <a:lstStyle/>
        <a:p>
          <a:endParaRPr lang="zh-CN" altLang="en-US" sz="1800" b="1">
            <a:latin typeface="微软雅黑" panose="020B0503020204020204" pitchFamily="34" charset="-122"/>
            <a:ea typeface="微软雅黑" panose="020B0503020204020204" pitchFamily="34" charset="-122"/>
          </a:endParaRPr>
        </a:p>
      </dgm:t>
    </dgm:pt>
    <dgm:pt modelId="{32415517-2817-485B-84FB-EEB772F05388}">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可扩展性和可升级性</a:t>
          </a:r>
          <a:endParaRPr lang="zh-CN" altLang="en-US" sz="1800" b="1" dirty="0">
            <a:latin typeface="微软雅黑" panose="020B0503020204020204" pitchFamily="34" charset="-122"/>
            <a:ea typeface="微软雅黑" panose="020B0503020204020204" pitchFamily="34" charset="-122"/>
          </a:endParaRPr>
        </a:p>
      </dgm:t>
    </dgm:pt>
    <dgm:pt modelId="{9389711E-63B1-48BC-8B0D-E77AD36B0F70}" cxnId="{C8E4366A-7323-4BAE-BF0B-D491A4B1C631}"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B057A99-57DA-4C5E-AFDE-4E731CDF706D}" cxnId="{C8E4366A-7323-4BAE-BF0B-D491A4B1C631}"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044216E9-137E-4B54-AB85-D985D58783B6}" type="pres">
      <dgm:prSet presAssocID="{135FF3CF-44DC-43E7-AC27-8E824204EC36}" presName="Name0" presStyleCnt="0">
        <dgm:presLayoutVars>
          <dgm:chMax/>
          <dgm:chPref/>
          <dgm:dir/>
          <dgm:animLvl val="lvl"/>
        </dgm:presLayoutVars>
      </dgm:prSet>
      <dgm:spPr/>
      <dgm:t>
        <a:bodyPr/>
        <a:lstStyle/>
        <a:p>
          <a:endParaRPr lang="zh-CN" altLang="en-US"/>
        </a:p>
      </dgm:t>
    </dgm:pt>
    <dgm:pt modelId="{6E6AB5B1-8C45-4545-BA69-7F63DEE5163B}" type="pres">
      <dgm:prSet presAssocID="{05D41365-1355-4DAD-B4F1-FB33A078461A}" presName="composite" presStyleCnt="0"/>
      <dgm:spPr/>
      <dgm:t>
        <a:bodyPr/>
        <a:lstStyle/>
        <a:p>
          <a:endParaRPr lang="zh-CN" altLang="en-US"/>
        </a:p>
      </dgm:t>
    </dgm:pt>
    <dgm:pt modelId="{737B4ED7-5247-4B99-B038-972624275F7F}" type="pres">
      <dgm:prSet presAssocID="{05D41365-1355-4DAD-B4F1-FB33A078461A}" presName="Parent1" presStyleLbl="node1" presStyleIdx="0" presStyleCnt="6" custLinFactNeighborY="0">
        <dgm:presLayoutVars>
          <dgm:chMax val="1"/>
          <dgm:chPref val="1"/>
          <dgm:bulletEnabled val="1"/>
        </dgm:presLayoutVars>
      </dgm:prSet>
      <dgm:spPr/>
      <dgm:t>
        <a:bodyPr/>
        <a:lstStyle/>
        <a:p>
          <a:endParaRPr lang="zh-CN" altLang="en-US"/>
        </a:p>
      </dgm:t>
    </dgm:pt>
    <dgm:pt modelId="{0EC6F23C-19FA-4BBB-96C2-30D954DFEC45}" type="pres">
      <dgm:prSet presAssocID="{05D41365-1355-4DAD-B4F1-FB33A078461A}" presName="Childtext1" presStyleLbl="revTx" presStyleIdx="0" presStyleCnt="3">
        <dgm:presLayoutVars>
          <dgm:chMax val="0"/>
          <dgm:chPref val="0"/>
          <dgm:bulletEnabled val="1"/>
        </dgm:presLayoutVars>
      </dgm:prSet>
      <dgm:spPr/>
      <dgm:t>
        <a:bodyPr/>
        <a:lstStyle/>
        <a:p>
          <a:endParaRPr lang="zh-CN" altLang="en-US"/>
        </a:p>
      </dgm:t>
    </dgm:pt>
    <dgm:pt modelId="{E72809E6-925A-4033-A3E6-30F40589AE8C}" type="pres">
      <dgm:prSet presAssocID="{05D41365-1355-4DAD-B4F1-FB33A078461A}" presName="BalanceSpacing" presStyleCnt="0"/>
      <dgm:spPr/>
      <dgm:t>
        <a:bodyPr/>
        <a:lstStyle/>
        <a:p>
          <a:endParaRPr lang="zh-CN" altLang="en-US"/>
        </a:p>
      </dgm:t>
    </dgm:pt>
    <dgm:pt modelId="{8A426D04-7387-4BF5-B7A9-CE9CF71A10A4}" type="pres">
      <dgm:prSet presAssocID="{05D41365-1355-4DAD-B4F1-FB33A078461A}" presName="BalanceSpacing1" presStyleCnt="0"/>
      <dgm:spPr/>
      <dgm:t>
        <a:bodyPr/>
        <a:lstStyle/>
        <a:p>
          <a:endParaRPr lang="zh-CN" altLang="en-US"/>
        </a:p>
      </dgm:t>
    </dgm:pt>
    <dgm:pt modelId="{538930E3-AFBB-40A2-9199-81FC54A0A713}" type="pres">
      <dgm:prSet presAssocID="{5C027A28-57B2-4775-8438-4AAECBE023C8}" presName="Accent1Text" presStyleLbl="node1" presStyleIdx="1" presStyleCnt="6"/>
      <dgm:spPr/>
      <dgm:t>
        <a:bodyPr/>
        <a:lstStyle/>
        <a:p>
          <a:endParaRPr lang="zh-CN" altLang="en-US"/>
        </a:p>
      </dgm:t>
    </dgm:pt>
    <dgm:pt modelId="{770EB172-9189-4CB8-B1B4-B4830FDDB2B7}" type="pres">
      <dgm:prSet presAssocID="{5C027A28-57B2-4775-8438-4AAECBE023C8}" presName="spaceBetweenRectangles" presStyleCnt="0"/>
      <dgm:spPr/>
      <dgm:t>
        <a:bodyPr/>
        <a:lstStyle/>
        <a:p>
          <a:endParaRPr lang="zh-CN" altLang="en-US"/>
        </a:p>
      </dgm:t>
    </dgm:pt>
    <dgm:pt modelId="{B8000619-585E-43B1-97D0-9E973B5CFF02}" type="pres">
      <dgm:prSet presAssocID="{D199F25F-9525-43C5-955C-BB6FEFFBA60E}" presName="composite" presStyleCnt="0"/>
      <dgm:spPr/>
      <dgm:t>
        <a:bodyPr/>
        <a:lstStyle/>
        <a:p>
          <a:endParaRPr lang="zh-CN" altLang="en-US"/>
        </a:p>
      </dgm:t>
    </dgm:pt>
    <dgm:pt modelId="{189B3354-A08F-46B4-AA51-80167B86E07E}" type="pres">
      <dgm:prSet presAssocID="{D199F25F-9525-43C5-955C-BB6FEFFBA60E}" presName="Parent1" presStyleLbl="node1" presStyleIdx="2" presStyleCnt="6">
        <dgm:presLayoutVars>
          <dgm:chMax val="1"/>
          <dgm:chPref val="1"/>
          <dgm:bulletEnabled val="1"/>
        </dgm:presLayoutVars>
      </dgm:prSet>
      <dgm:spPr/>
      <dgm:t>
        <a:bodyPr/>
        <a:lstStyle/>
        <a:p>
          <a:endParaRPr lang="zh-CN" altLang="en-US"/>
        </a:p>
      </dgm:t>
    </dgm:pt>
    <dgm:pt modelId="{30C810D8-43FD-41C8-A342-08B348498E1F}" type="pres">
      <dgm:prSet presAssocID="{D199F25F-9525-43C5-955C-BB6FEFFBA60E}" presName="Childtext1" presStyleLbl="revTx" presStyleIdx="1" presStyleCnt="3">
        <dgm:presLayoutVars>
          <dgm:chMax val="0"/>
          <dgm:chPref val="0"/>
          <dgm:bulletEnabled val="1"/>
        </dgm:presLayoutVars>
      </dgm:prSet>
      <dgm:spPr/>
      <dgm:t>
        <a:bodyPr/>
        <a:lstStyle/>
        <a:p>
          <a:endParaRPr lang="zh-CN" altLang="en-US"/>
        </a:p>
      </dgm:t>
    </dgm:pt>
    <dgm:pt modelId="{DDAB6A08-FDE4-4250-B857-22C6F4C875CD}" type="pres">
      <dgm:prSet presAssocID="{D199F25F-9525-43C5-955C-BB6FEFFBA60E}" presName="BalanceSpacing" presStyleCnt="0"/>
      <dgm:spPr/>
      <dgm:t>
        <a:bodyPr/>
        <a:lstStyle/>
        <a:p>
          <a:endParaRPr lang="zh-CN" altLang="en-US"/>
        </a:p>
      </dgm:t>
    </dgm:pt>
    <dgm:pt modelId="{456BFF4D-8D17-4008-8FD8-97C1E973905D}" type="pres">
      <dgm:prSet presAssocID="{D199F25F-9525-43C5-955C-BB6FEFFBA60E}" presName="BalanceSpacing1" presStyleCnt="0"/>
      <dgm:spPr/>
      <dgm:t>
        <a:bodyPr/>
        <a:lstStyle/>
        <a:p>
          <a:endParaRPr lang="zh-CN" altLang="en-US"/>
        </a:p>
      </dgm:t>
    </dgm:pt>
    <dgm:pt modelId="{2E871E28-410D-4C73-B809-46EEEE1B5408}" type="pres">
      <dgm:prSet presAssocID="{2E4C2D13-B647-4CF6-B1F7-03AB183A1123}" presName="Accent1Text" presStyleLbl="node1" presStyleIdx="3" presStyleCnt="6"/>
      <dgm:spPr/>
      <dgm:t>
        <a:bodyPr/>
        <a:lstStyle/>
        <a:p>
          <a:endParaRPr lang="zh-CN" altLang="en-US"/>
        </a:p>
      </dgm:t>
    </dgm:pt>
    <dgm:pt modelId="{32342D5D-D85B-4C93-8081-CE9B08BF8EF3}" type="pres">
      <dgm:prSet presAssocID="{2E4C2D13-B647-4CF6-B1F7-03AB183A1123}" presName="spaceBetweenRectangles" presStyleCnt="0"/>
      <dgm:spPr/>
      <dgm:t>
        <a:bodyPr/>
        <a:lstStyle/>
        <a:p>
          <a:endParaRPr lang="zh-CN" altLang="en-US"/>
        </a:p>
      </dgm:t>
    </dgm:pt>
    <dgm:pt modelId="{0250A542-5660-4811-BA9A-A026384EC288}" type="pres">
      <dgm:prSet presAssocID="{C40893AA-1044-4C1A-AFE8-154BD0AD6229}" presName="composite" presStyleCnt="0"/>
      <dgm:spPr/>
      <dgm:t>
        <a:bodyPr/>
        <a:lstStyle/>
        <a:p>
          <a:endParaRPr lang="zh-CN" altLang="en-US"/>
        </a:p>
      </dgm:t>
    </dgm:pt>
    <dgm:pt modelId="{6CCD66D6-E3E3-4758-A25B-E5A97FDFEEA0}" type="pres">
      <dgm:prSet presAssocID="{C40893AA-1044-4C1A-AFE8-154BD0AD6229}" presName="Parent1" presStyleLbl="node1" presStyleIdx="4" presStyleCnt="6">
        <dgm:presLayoutVars>
          <dgm:chMax val="1"/>
          <dgm:chPref val="1"/>
          <dgm:bulletEnabled val="1"/>
        </dgm:presLayoutVars>
      </dgm:prSet>
      <dgm:spPr/>
      <dgm:t>
        <a:bodyPr/>
        <a:lstStyle/>
        <a:p>
          <a:endParaRPr lang="zh-CN" altLang="en-US"/>
        </a:p>
      </dgm:t>
    </dgm:pt>
    <dgm:pt modelId="{95ED7348-6155-4B72-B2AA-9F71065BC8B5}" type="pres">
      <dgm:prSet presAssocID="{C40893AA-1044-4C1A-AFE8-154BD0AD6229}" presName="Childtext1" presStyleLbl="revTx" presStyleIdx="2" presStyleCnt="3">
        <dgm:presLayoutVars>
          <dgm:chMax val="0"/>
          <dgm:chPref val="0"/>
          <dgm:bulletEnabled val="1"/>
        </dgm:presLayoutVars>
      </dgm:prSet>
      <dgm:spPr/>
      <dgm:t>
        <a:bodyPr/>
        <a:lstStyle/>
        <a:p>
          <a:endParaRPr lang="zh-CN" altLang="en-US"/>
        </a:p>
      </dgm:t>
    </dgm:pt>
    <dgm:pt modelId="{5C3E9DE1-CF2D-48B8-B1BE-CF5807B39F22}" type="pres">
      <dgm:prSet presAssocID="{C40893AA-1044-4C1A-AFE8-154BD0AD6229}" presName="BalanceSpacing" presStyleCnt="0"/>
      <dgm:spPr/>
      <dgm:t>
        <a:bodyPr/>
        <a:lstStyle/>
        <a:p>
          <a:endParaRPr lang="zh-CN" altLang="en-US"/>
        </a:p>
      </dgm:t>
    </dgm:pt>
    <dgm:pt modelId="{248FEED7-91A8-4070-8E60-258F9D3AF8A1}" type="pres">
      <dgm:prSet presAssocID="{C40893AA-1044-4C1A-AFE8-154BD0AD6229}" presName="BalanceSpacing1" presStyleCnt="0"/>
      <dgm:spPr/>
      <dgm:t>
        <a:bodyPr/>
        <a:lstStyle/>
        <a:p>
          <a:endParaRPr lang="zh-CN" altLang="en-US"/>
        </a:p>
      </dgm:t>
    </dgm:pt>
    <dgm:pt modelId="{F96182DC-DEA1-4092-96CB-670F76C0F2C9}" type="pres">
      <dgm:prSet presAssocID="{0EE1A90B-D747-4792-8CF8-D1D86F0C6D30}" presName="Accent1Text" presStyleLbl="node1" presStyleIdx="5" presStyleCnt="6"/>
      <dgm:spPr/>
      <dgm:t>
        <a:bodyPr/>
        <a:lstStyle/>
        <a:p>
          <a:endParaRPr lang="zh-CN" altLang="en-US"/>
        </a:p>
      </dgm:t>
    </dgm:pt>
  </dgm:ptLst>
  <dgm:cxnLst>
    <dgm:cxn modelId="{5857F84F-9800-49D5-B361-DA81A0D7F1EB}" type="presOf" srcId="{2E4C2D13-B647-4CF6-B1F7-03AB183A1123}" destId="{2E871E28-410D-4C73-B809-46EEEE1B5408}" srcOrd="0" destOrd="0" presId="urn:microsoft.com/office/officeart/2008/layout/AlternatingHexagons"/>
    <dgm:cxn modelId="{5DC1683A-A3BA-477F-922D-A91C5AAC3E85}" srcId="{135FF3CF-44DC-43E7-AC27-8E824204EC36}" destId="{C40893AA-1044-4C1A-AFE8-154BD0AD6229}" srcOrd="2" destOrd="0" parTransId="{5D5965E2-EEFF-40D7-B453-CDF2231F9E32}" sibTransId="{0EE1A90B-D747-4792-8CF8-D1D86F0C6D30}"/>
    <dgm:cxn modelId="{56CC0E7C-D98A-4C46-81A3-3B1F60601F38}" srcId="{135FF3CF-44DC-43E7-AC27-8E824204EC36}" destId="{05D41365-1355-4DAD-B4F1-FB33A078461A}" srcOrd="0" destOrd="0" parTransId="{BED6549C-B35E-4354-84E8-A7AE58E7EC07}" sibTransId="{5C027A28-57B2-4775-8438-4AAECBE023C8}"/>
    <dgm:cxn modelId="{BA2E6409-3E4A-424E-BB60-F086F21B6F67}" type="presOf" srcId="{3EC4611C-A3C3-451C-AE74-8846F1901302}" destId="{30C810D8-43FD-41C8-A342-08B348498E1F}" srcOrd="0" destOrd="0" presId="urn:microsoft.com/office/officeart/2008/layout/AlternatingHexagons"/>
    <dgm:cxn modelId="{FDAAE633-85C8-42F8-B4AA-4B51C3A57B39}" srcId="{05D41365-1355-4DAD-B4F1-FB33A078461A}" destId="{E173A921-6651-451D-81E9-F0ACC1536AAC}" srcOrd="0" destOrd="0" parTransId="{DF4FD089-4E3D-4F03-9D3C-F28F49D8F119}" sibTransId="{739184D2-A650-4378-9B66-79745068F954}"/>
    <dgm:cxn modelId="{830EAB10-70C3-4576-ACC1-3D0E7A058F4E}" type="presOf" srcId="{5C027A28-57B2-4775-8438-4AAECBE023C8}" destId="{538930E3-AFBB-40A2-9199-81FC54A0A713}" srcOrd="0" destOrd="0" presId="urn:microsoft.com/office/officeart/2008/layout/AlternatingHexagons"/>
    <dgm:cxn modelId="{7B427E83-BD3E-48A8-951F-C804AF59934D}" type="presOf" srcId="{32415517-2817-485B-84FB-EEB772F05388}" destId="{95ED7348-6155-4B72-B2AA-9F71065BC8B5}" srcOrd="0" destOrd="0" presId="urn:microsoft.com/office/officeart/2008/layout/AlternatingHexagons"/>
    <dgm:cxn modelId="{12D5EFDF-084C-4857-A4BE-12B60B2E2A98}" srcId="{135FF3CF-44DC-43E7-AC27-8E824204EC36}" destId="{D199F25F-9525-43C5-955C-BB6FEFFBA60E}" srcOrd="1" destOrd="0" parTransId="{92F37460-E89E-4259-A2EF-B2A638C38A45}" sibTransId="{2E4C2D13-B647-4CF6-B1F7-03AB183A1123}"/>
    <dgm:cxn modelId="{0A1EC099-5441-4FCA-9F43-CE9422B12AA5}" type="presOf" srcId="{C40893AA-1044-4C1A-AFE8-154BD0AD6229}" destId="{6CCD66D6-E3E3-4758-A25B-E5A97FDFEEA0}" srcOrd="0" destOrd="0" presId="urn:microsoft.com/office/officeart/2008/layout/AlternatingHexagons"/>
    <dgm:cxn modelId="{7BC92210-9AB6-43C0-90C4-DF11243359CB}" type="presOf" srcId="{135FF3CF-44DC-43E7-AC27-8E824204EC36}" destId="{044216E9-137E-4B54-AB85-D985D58783B6}" srcOrd="0" destOrd="0" presId="urn:microsoft.com/office/officeart/2008/layout/AlternatingHexagons"/>
    <dgm:cxn modelId="{245089B8-B9F0-4AC2-A60C-31B22EF355B6}" type="presOf" srcId="{D199F25F-9525-43C5-955C-BB6FEFFBA60E}" destId="{189B3354-A08F-46B4-AA51-80167B86E07E}" srcOrd="0" destOrd="0" presId="urn:microsoft.com/office/officeart/2008/layout/AlternatingHexagons"/>
    <dgm:cxn modelId="{52D28FAE-D183-4D72-9F19-1814CFCBB661}" type="presOf" srcId="{05D41365-1355-4DAD-B4F1-FB33A078461A}" destId="{737B4ED7-5247-4B99-B038-972624275F7F}" srcOrd="0" destOrd="0" presId="urn:microsoft.com/office/officeart/2008/layout/AlternatingHexagons"/>
    <dgm:cxn modelId="{9CC835F5-C067-446B-80F3-D2FFA3E86768}" type="presOf" srcId="{E173A921-6651-451D-81E9-F0ACC1536AAC}" destId="{0EC6F23C-19FA-4BBB-96C2-30D954DFEC45}" srcOrd="0" destOrd="0" presId="urn:microsoft.com/office/officeart/2008/layout/AlternatingHexagons"/>
    <dgm:cxn modelId="{AA881378-41E8-4992-84F9-8EF56DC92BDF}" type="presOf" srcId="{0EE1A90B-D747-4792-8CF8-D1D86F0C6D30}" destId="{F96182DC-DEA1-4092-96CB-670F76C0F2C9}" srcOrd="0" destOrd="0" presId="urn:microsoft.com/office/officeart/2008/layout/AlternatingHexagons"/>
    <dgm:cxn modelId="{BF7B8AEA-CFF9-4BFA-A92B-C9AA4345FE48}" srcId="{D199F25F-9525-43C5-955C-BB6FEFFBA60E}" destId="{3EC4611C-A3C3-451C-AE74-8846F1901302}" srcOrd="0" destOrd="0" parTransId="{68F328E8-C43C-478E-B670-0B24656D9E35}" sibTransId="{2E561528-8DA9-408B-83C6-171ECD06B86B}"/>
    <dgm:cxn modelId="{C8E4366A-7323-4BAE-BF0B-D491A4B1C631}" srcId="{C40893AA-1044-4C1A-AFE8-154BD0AD6229}" destId="{32415517-2817-485B-84FB-EEB772F05388}" srcOrd="0" destOrd="0" parTransId="{9389711E-63B1-48BC-8B0D-E77AD36B0F70}" sibTransId="{8B057A99-57DA-4C5E-AFDE-4E731CDF706D}"/>
    <dgm:cxn modelId="{405F724F-32CA-4298-9526-DD1D7E219A96}" type="presParOf" srcId="{044216E9-137E-4B54-AB85-D985D58783B6}" destId="{6E6AB5B1-8C45-4545-BA69-7F63DEE5163B}" srcOrd="0" destOrd="0" presId="urn:microsoft.com/office/officeart/2008/layout/AlternatingHexagons"/>
    <dgm:cxn modelId="{213C1377-06D4-43BD-BF89-8F1DF1831F51}" type="presParOf" srcId="{6E6AB5B1-8C45-4545-BA69-7F63DEE5163B}" destId="{737B4ED7-5247-4B99-B038-972624275F7F}" srcOrd="0" destOrd="0" presId="urn:microsoft.com/office/officeart/2008/layout/AlternatingHexagons"/>
    <dgm:cxn modelId="{15885657-0B50-4B83-B32C-792A662D4265}" type="presParOf" srcId="{6E6AB5B1-8C45-4545-BA69-7F63DEE5163B}" destId="{0EC6F23C-19FA-4BBB-96C2-30D954DFEC45}" srcOrd="1" destOrd="0" presId="urn:microsoft.com/office/officeart/2008/layout/AlternatingHexagons"/>
    <dgm:cxn modelId="{C4E93D95-384E-4FCB-ADE1-AA29CB88139A}" type="presParOf" srcId="{6E6AB5B1-8C45-4545-BA69-7F63DEE5163B}" destId="{E72809E6-925A-4033-A3E6-30F40589AE8C}" srcOrd="2" destOrd="0" presId="urn:microsoft.com/office/officeart/2008/layout/AlternatingHexagons"/>
    <dgm:cxn modelId="{5C06105E-7261-4842-B8C3-5736A79AE428}" type="presParOf" srcId="{6E6AB5B1-8C45-4545-BA69-7F63DEE5163B}" destId="{8A426D04-7387-4BF5-B7A9-CE9CF71A10A4}" srcOrd="3" destOrd="0" presId="urn:microsoft.com/office/officeart/2008/layout/AlternatingHexagons"/>
    <dgm:cxn modelId="{C163A788-818C-460E-AE0E-C5DDA82442B5}" type="presParOf" srcId="{6E6AB5B1-8C45-4545-BA69-7F63DEE5163B}" destId="{538930E3-AFBB-40A2-9199-81FC54A0A713}" srcOrd="4" destOrd="0" presId="urn:microsoft.com/office/officeart/2008/layout/AlternatingHexagons"/>
    <dgm:cxn modelId="{FF4F9A51-FEE2-4642-BED2-DFAB7C4B4B30}" type="presParOf" srcId="{044216E9-137E-4B54-AB85-D985D58783B6}" destId="{770EB172-9189-4CB8-B1B4-B4830FDDB2B7}" srcOrd="1" destOrd="0" presId="urn:microsoft.com/office/officeart/2008/layout/AlternatingHexagons"/>
    <dgm:cxn modelId="{FD37A0EE-184F-4AA5-BE31-360AA961BD44}" type="presParOf" srcId="{044216E9-137E-4B54-AB85-D985D58783B6}" destId="{B8000619-585E-43B1-97D0-9E973B5CFF02}" srcOrd="2" destOrd="0" presId="urn:microsoft.com/office/officeart/2008/layout/AlternatingHexagons"/>
    <dgm:cxn modelId="{8FB49210-30B0-44F7-8E62-18871ADA0358}" type="presParOf" srcId="{B8000619-585E-43B1-97D0-9E973B5CFF02}" destId="{189B3354-A08F-46B4-AA51-80167B86E07E}" srcOrd="0" destOrd="0" presId="urn:microsoft.com/office/officeart/2008/layout/AlternatingHexagons"/>
    <dgm:cxn modelId="{F06CFED1-BDEE-4FE7-9629-E768AD01C060}" type="presParOf" srcId="{B8000619-585E-43B1-97D0-9E973B5CFF02}" destId="{30C810D8-43FD-41C8-A342-08B348498E1F}" srcOrd="1" destOrd="0" presId="urn:microsoft.com/office/officeart/2008/layout/AlternatingHexagons"/>
    <dgm:cxn modelId="{9D25BD80-F455-41AA-B3D4-16AE6FDD1ABC}" type="presParOf" srcId="{B8000619-585E-43B1-97D0-9E973B5CFF02}" destId="{DDAB6A08-FDE4-4250-B857-22C6F4C875CD}" srcOrd="2" destOrd="0" presId="urn:microsoft.com/office/officeart/2008/layout/AlternatingHexagons"/>
    <dgm:cxn modelId="{179D948A-D2D9-401B-AADD-A5422238354E}" type="presParOf" srcId="{B8000619-585E-43B1-97D0-9E973B5CFF02}" destId="{456BFF4D-8D17-4008-8FD8-97C1E973905D}" srcOrd="3" destOrd="0" presId="urn:microsoft.com/office/officeart/2008/layout/AlternatingHexagons"/>
    <dgm:cxn modelId="{24084E30-3C73-493C-81DF-EE623005A631}" type="presParOf" srcId="{B8000619-585E-43B1-97D0-9E973B5CFF02}" destId="{2E871E28-410D-4C73-B809-46EEEE1B5408}" srcOrd="4" destOrd="0" presId="urn:microsoft.com/office/officeart/2008/layout/AlternatingHexagons"/>
    <dgm:cxn modelId="{CD055EE5-C6AF-4919-997E-491C8B4B095B}" type="presParOf" srcId="{044216E9-137E-4B54-AB85-D985D58783B6}" destId="{32342D5D-D85B-4C93-8081-CE9B08BF8EF3}" srcOrd="3" destOrd="0" presId="urn:microsoft.com/office/officeart/2008/layout/AlternatingHexagons"/>
    <dgm:cxn modelId="{AB40E92D-2651-45AD-B522-301008D5FF55}" type="presParOf" srcId="{044216E9-137E-4B54-AB85-D985D58783B6}" destId="{0250A542-5660-4811-BA9A-A026384EC288}" srcOrd="4" destOrd="0" presId="urn:microsoft.com/office/officeart/2008/layout/AlternatingHexagons"/>
    <dgm:cxn modelId="{90B33D6A-B174-4FFF-ADD4-E32E6A41D685}" type="presParOf" srcId="{0250A542-5660-4811-BA9A-A026384EC288}" destId="{6CCD66D6-E3E3-4758-A25B-E5A97FDFEEA0}" srcOrd="0" destOrd="0" presId="urn:microsoft.com/office/officeart/2008/layout/AlternatingHexagons"/>
    <dgm:cxn modelId="{2DA2593B-F079-4D80-8521-40BDF08CF9D4}" type="presParOf" srcId="{0250A542-5660-4811-BA9A-A026384EC288}" destId="{95ED7348-6155-4B72-B2AA-9F71065BC8B5}" srcOrd="1" destOrd="0" presId="urn:microsoft.com/office/officeart/2008/layout/AlternatingHexagons"/>
    <dgm:cxn modelId="{2FDB2E88-C2EE-4B59-AE9B-8DFF0BDBF607}" type="presParOf" srcId="{0250A542-5660-4811-BA9A-A026384EC288}" destId="{5C3E9DE1-CF2D-48B8-B1BE-CF5807B39F22}" srcOrd="2" destOrd="0" presId="urn:microsoft.com/office/officeart/2008/layout/AlternatingHexagons"/>
    <dgm:cxn modelId="{90BA8F63-9159-4A17-8FD9-840351D6AB4C}" type="presParOf" srcId="{0250A542-5660-4811-BA9A-A026384EC288}" destId="{248FEED7-91A8-4070-8E60-258F9D3AF8A1}" srcOrd="3" destOrd="0" presId="urn:microsoft.com/office/officeart/2008/layout/AlternatingHexagons"/>
    <dgm:cxn modelId="{9B33B9C9-B3D3-4C87-BFAB-1BDB62C83F0F}" type="presParOf" srcId="{0250A542-5660-4811-BA9A-A026384EC288}" destId="{F96182DC-DEA1-4092-96CB-670F76C0F2C9}" srcOrd="4" destOrd="0" presId="urn:microsoft.com/office/officeart/2008/layout/AlternatingHexagons"/>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1D71CD6F-E65B-4CC0-8EAA-DB821D24E722}" type="doc">
      <dgm:prSet loTypeId="urn:microsoft.com/office/officeart/2005/8/layout/vList2#1" loCatId="list" qsTypeId="urn:microsoft.com/office/officeart/2005/8/quickstyle/simple3#2" qsCatId="simple" csTypeId="urn:microsoft.com/office/officeart/2005/8/colors/colorful4#1" csCatId="colorful" phldr="1"/>
      <dgm:spPr/>
      <dgm:t>
        <a:bodyPr/>
        <a:lstStyle/>
        <a:p>
          <a:endParaRPr lang="zh-CN" altLang="en-US"/>
        </a:p>
      </dgm:t>
    </dgm:pt>
    <dgm:pt modelId="{EFCA2B14-9468-4F2F-84A6-5C119482CD49}">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法律上的 </a:t>
          </a:r>
          <a:r>
            <a:rPr lang="en-US" altLang="en-US" sz="2000" b="1" dirty="0" smtClean="0">
              <a:latin typeface="微软雅黑" panose="020B0503020204020204" pitchFamily="34" charset="-122"/>
              <a:ea typeface="微软雅黑" panose="020B0503020204020204" pitchFamily="34" charset="-122"/>
            </a:rPr>
            <a:t>(de jure) </a:t>
          </a:r>
          <a:r>
            <a:rPr lang="zh-CN" altLang="en-US" sz="2000" b="1" dirty="0" smtClean="0">
              <a:latin typeface="微软雅黑" panose="020B0503020204020204" pitchFamily="34" charset="-122"/>
              <a:ea typeface="微软雅黑" panose="020B0503020204020204" pitchFamily="34" charset="-122"/>
            </a:rPr>
            <a:t>国际标准 </a:t>
          </a:r>
          <a:r>
            <a:rPr lang="en-US" altLang="en-US" sz="2000" b="1" dirty="0" smtClean="0">
              <a:latin typeface="微软雅黑" panose="020B0503020204020204" pitchFamily="34" charset="-122"/>
              <a:ea typeface="微软雅黑" panose="020B0503020204020204" pitchFamily="34" charset="-122"/>
            </a:rPr>
            <a:t>OSI</a:t>
          </a:r>
          <a:endParaRPr lang="zh-CN" altLang="en-US" sz="2000" b="1" dirty="0">
            <a:latin typeface="微软雅黑" panose="020B0503020204020204" pitchFamily="34" charset="-122"/>
            <a:ea typeface="微软雅黑" panose="020B0503020204020204" pitchFamily="34" charset="-122"/>
          </a:endParaRPr>
        </a:p>
      </dgm:t>
    </dgm:pt>
    <dgm:pt modelId="{E38B7B80-E684-4487-8667-BCC0A5171417}" cxnId="{9E21BC85-7589-4E30-94BE-94BFF4B03EBC}"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6756D47E-79F4-44F1-9DC8-F8FF9A3DB365}" cxnId="{9E21BC85-7589-4E30-94BE-94BFF4B03EBC}"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26438D5-AF60-4FC2-B7B1-1FAFE6F029F4}">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但并没有得到市场的认可。</a:t>
          </a:r>
          <a:endParaRPr lang="zh-CN" altLang="en-US" sz="2000" b="1" dirty="0">
            <a:latin typeface="微软雅黑" panose="020B0503020204020204" pitchFamily="34" charset="-122"/>
            <a:ea typeface="微软雅黑" panose="020B0503020204020204" pitchFamily="34" charset="-122"/>
          </a:endParaRPr>
        </a:p>
      </dgm:t>
    </dgm:pt>
    <dgm:pt modelId="{E2043F32-4A49-416A-8197-C2B2393B2255}" cxnId="{23AA8198-F998-4AB6-A021-FDD348C07171}"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4028441-B185-4303-8082-46E98E8EBA28}" cxnId="{23AA8198-F998-4AB6-A021-FDD348C07171}"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0986DFCC-564B-42E1-8E43-BFE75079EEDF}">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事实上的 </a:t>
          </a:r>
          <a:r>
            <a:rPr lang="en-US" altLang="en-US" sz="2000" b="1" dirty="0" smtClean="0">
              <a:latin typeface="微软雅黑" panose="020B0503020204020204" pitchFamily="34" charset="-122"/>
              <a:ea typeface="微软雅黑" panose="020B0503020204020204" pitchFamily="34" charset="-122"/>
            </a:rPr>
            <a:t>(de facto) </a:t>
          </a:r>
          <a:r>
            <a:rPr lang="zh-CN" altLang="en-US" sz="2000" b="1" dirty="0" smtClean="0">
              <a:latin typeface="微软雅黑" panose="020B0503020204020204" pitchFamily="34" charset="-122"/>
              <a:ea typeface="微软雅黑" panose="020B0503020204020204" pitchFamily="34" charset="-122"/>
            </a:rPr>
            <a:t>国际标准 </a:t>
          </a:r>
          <a:r>
            <a:rPr lang="en-US" altLang="en-US" sz="2000" b="1" dirty="0" smtClean="0">
              <a:latin typeface="微软雅黑" panose="020B0503020204020204" pitchFamily="34" charset="-122"/>
              <a:ea typeface="微软雅黑" panose="020B0503020204020204" pitchFamily="34" charset="-122"/>
            </a:rPr>
            <a:t>TCP/IP</a:t>
          </a:r>
          <a:endParaRPr lang="zh-CN" altLang="en-US" sz="2000" b="1" dirty="0">
            <a:latin typeface="微软雅黑" panose="020B0503020204020204" pitchFamily="34" charset="-122"/>
            <a:ea typeface="微软雅黑" panose="020B0503020204020204" pitchFamily="34" charset="-122"/>
          </a:endParaRPr>
        </a:p>
      </dgm:t>
    </dgm:pt>
    <dgm:pt modelId="{BB601F7A-8E86-4A9E-9EF8-CC003C5EF85D}" cxnId="{49E9C9C9-3C6E-4805-BAA2-32EF310CFED5}"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297112-55F6-448E-AECB-EFD048EDDB28}" cxnId="{49E9C9C9-3C6E-4805-BAA2-32EF310CFED5}"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CC66CB7-D7AD-41A6-98DD-74D4F514E2BD}">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获得了最广泛的应用。</a:t>
          </a:r>
          <a:endParaRPr lang="zh-CN" altLang="en-US" sz="2000" b="1" dirty="0">
            <a:latin typeface="微软雅黑" panose="020B0503020204020204" pitchFamily="34" charset="-122"/>
            <a:ea typeface="微软雅黑" panose="020B0503020204020204" pitchFamily="34" charset="-122"/>
          </a:endParaRPr>
        </a:p>
      </dgm:t>
    </dgm:pt>
    <dgm:pt modelId="{85BE533B-2396-46D9-AFFB-686B13690F8B}" cxnId="{831BB112-8E09-4BF6-9DC2-BFF8996C5A45}"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28DE6DB6-6A4C-41DA-8F55-0D1076B0DD18}" cxnId="{831BB112-8E09-4BF6-9DC2-BFF8996C5A45}"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98B905C2-E6DF-4B75-9416-AF7446358B35}" type="pres">
      <dgm:prSet presAssocID="{1D71CD6F-E65B-4CC0-8EAA-DB821D24E722}" presName="linear" presStyleCnt="0">
        <dgm:presLayoutVars>
          <dgm:animLvl val="lvl"/>
          <dgm:resizeHandles val="exact"/>
        </dgm:presLayoutVars>
      </dgm:prSet>
      <dgm:spPr/>
      <dgm:t>
        <a:bodyPr/>
        <a:lstStyle/>
        <a:p>
          <a:endParaRPr lang="zh-CN" altLang="en-US"/>
        </a:p>
      </dgm:t>
    </dgm:pt>
    <dgm:pt modelId="{41591867-A15A-4C01-989E-2D8E71AD280E}" type="pres">
      <dgm:prSet presAssocID="{EFCA2B14-9468-4F2F-84A6-5C119482CD49}" presName="parentText" presStyleLbl="node1" presStyleIdx="0" presStyleCnt="2">
        <dgm:presLayoutVars>
          <dgm:chMax val="0"/>
          <dgm:bulletEnabled val="1"/>
        </dgm:presLayoutVars>
      </dgm:prSet>
      <dgm:spPr/>
      <dgm:t>
        <a:bodyPr/>
        <a:lstStyle/>
        <a:p>
          <a:endParaRPr lang="zh-CN" altLang="en-US"/>
        </a:p>
      </dgm:t>
    </dgm:pt>
    <dgm:pt modelId="{0CB64F91-1AC8-4F08-AB65-6A4FEE705282}" type="pres">
      <dgm:prSet presAssocID="{EFCA2B14-9468-4F2F-84A6-5C119482CD49}" presName="childText" presStyleLbl="revTx" presStyleIdx="0" presStyleCnt="2">
        <dgm:presLayoutVars>
          <dgm:bulletEnabled val="1"/>
        </dgm:presLayoutVars>
      </dgm:prSet>
      <dgm:spPr/>
      <dgm:t>
        <a:bodyPr/>
        <a:lstStyle/>
        <a:p>
          <a:endParaRPr lang="zh-CN" altLang="en-US"/>
        </a:p>
      </dgm:t>
    </dgm:pt>
    <dgm:pt modelId="{533E5313-0390-4A3E-9304-2F63C7C13FAF}" type="pres">
      <dgm:prSet presAssocID="{0986DFCC-564B-42E1-8E43-BFE75079EEDF}" presName="parentText" presStyleLbl="node1" presStyleIdx="1" presStyleCnt="2">
        <dgm:presLayoutVars>
          <dgm:chMax val="0"/>
          <dgm:bulletEnabled val="1"/>
        </dgm:presLayoutVars>
      </dgm:prSet>
      <dgm:spPr/>
      <dgm:t>
        <a:bodyPr/>
        <a:lstStyle/>
        <a:p>
          <a:endParaRPr lang="zh-CN" altLang="en-US"/>
        </a:p>
      </dgm:t>
    </dgm:pt>
    <dgm:pt modelId="{D4FB4936-BF1D-4807-8D25-E8B1D64E8CFA}" type="pres">
      <dgm:prSet presAssocID="{0986DFCC-564B-42E1-8E43-BFE75079EEDF}" presName="childText" presStyleLbl="revTx" presStyleIdx="1" presStyleCnt="2">
        <dgm:presLayoutVars>
          <dgm:bulletEnabled val="1"/>
        </dgm:presLayoutVars>
      </dgm:prSet>
      <dgm:spPr/>
      <dgm:t>
        <a:bodyPr/>
        <a:lstStyle/>
        <a:p>
          <a:endParaRPr lang="zh-CN" altLang="en-US"/>
        </a:p>
      </dgm:t>
    </dgm:pt>
  </dgm:ptLst>
  <dgm:cxnLst>
    <dgm:cxn modelId="{C9EBB2F8-1242-4DB0-B9B1-32B0EE5BD1DD}" type="presOf" srcId="{226438D5-AF60-4FC2-B7B1-1FAFE6F029F4}" destId="{0CB64F91-1AC8-4F08-AB65-6A4FEE705282}" srcOrd="0" destOrd="0" presId="urn:microsoft.com/office/officeart/2005/8/layout/vList2#1"/>
    <dgm:cxn modelId="{BB84275B-8B79-4927-AEBD-CCB80DFC9B4C}" type="presOf" srcId="{1D71CD6F-E65B-4CC0-8EAA-DB821D24E722}" destId="{98B905C2-E6DF-4B75-9416-AF7446358B35}" srcOrd="0" destOrd="0" presId="urn:microsoft.com/office/officeart/2005/8/layout/vList2#1"/>
    <dgm:cxn modelId="{DC3E0283-EE3A-4847-AC4B-B24480331CA1}" type="presOf" srcId="{2CC66CB7-D7AD-41A6-98DD-74D4F514E2BD}" destId="{D4FB4936-BF1D-4807-8D25-E8B1D64E8CFA}" srcOrd="0" destOrd="0" presId="urn:microsoft.com/office/officeart/2005/8/layout/vList2#1"/>
    <dgm:cxn modelId="{49E9C9C9-3C6E-4805-BAA2-32EF310CFED5}" srcId="{1D71CD6F-E65B-4CC0-8EAA-DB821D24E722}" destId="{0986DFCC-564B-42E1-8E43-BFE75079EEDF}" srcOrd="1" destOrd="0" parTransId="{BB601F7A-8E86-4A9E-9EF8-CC003C5EF85D}" sibTransId="{FD297112-55F6-448E-AECB-EFD048EDDB28}"/>
    <dgm:cxn modelId="{9E21BC85-7589-4E30-94BE-94BFF4B03EBC}" srcId="{1D71CD6F-E65B-4CC0-8EAA-DB821D24E722}" destId="{EFCA2B14-9468-4F2F-84A6-5C119482CD49}" srcOrd="0" destOrd="0" parTransId="{E38B7B80-E684-4487-8667-BCC0A5171417}" sibTransId="{6756D47E-79F4-44F1-9DC8-F8FF9A3DB365}"/>
    <dgm:cxn modelId="{75CADFD2-DA7B-46F7-89E8-DC800A77BE41}" type="presOf" srcId="{EFCA2B14-9468-4F2F-84A6-5C119482CD49}" destId="{41591867-A15A-4C01-989E-2D8E71AD280E}" srcOrd="0" destOrd="0" presId="urn:microsoft.com/office/officeart/2005/8/layout/vList2#1"/>
    <dgm:cxn modelId="{23AA8198-F998-4AB6-A021-FDD348C07171}" srcId="{EFCA2B14-9468-4F2F-84A6-5C119482CD49}" destId="{226438D5-AF60-4FC2-B7B1-1FAFE6F029F4}" srcOrd="0" destOrd="0" parTransId="{E2043F32-4A49-416A-8197-C2B2393B2255}" sibTransId="{F4028441-B185-4303-8082-46E98E8EBA28}"/>
    <dgm:cxn modelId="{831BB112-8E09-4BF6-9DC2-BFF8996C5A45}" srcId="{0986DFCC-564B-42E1-8E43-BFE75079EEDF}" destId="{2CC66CB7-D7AD-41A6-98DD-74D4F514E2BD}" srcOrd="0" destOrd="0" parTransId="{85BE533B-2396-46D9-AFFB-686B13690F8B}" sibTransId="{28DE6DB6-6A4C-41DA-8F55-0D1076B0DD18}"/>
    <dgm:cxn modelId="{87C4B245-7D03-47D6-A58A-FE65D816A8BA}" type="presOf" srcId="{0986DFCC-564B-42E1-8E43-BFE75079EEDF}" destId="{533E5313-0390-4A3E-9304-2F63C7C13FAF}" srcOrd="0" destOrd="0" presId="urn:microsoft.com/office/officeart/2005/8/layout/vList2#1"/>
    <dgm:cxn modelId="{64062E8C-5E46-4D49-BAD3-4772A44F09C0}" type="presParOf" srcId="{98B905C2-E6DF-4B75-9416-AF7446358B35}" destId="{41591867-A15A-4C01-989E-2D8E71AD280E}" srcOrd="0" destOrd="0" presId="urn:microsoft.com/office/officeart/2005/8/layout/vList2#1"/>
    <dgm:cxn modelId="{CA918946-BF6A-4EC6-9FCA-45A48A711BF0}" type="presParOf" srcId="{98B905C2-E6DF-4B75-9416-AF7446358B35}" destId="{0CB64F91-1AC8-4F08-AB65-6A4FEE705282}" srcOrd="1" destOrd="0" presId="urn:microsoft.com/office/officeart/2005/8/layout/vList2#1"/>
    <dgm:cxn modelId="{25C6509F-6344-421B-B6B7-1C5D6B562EEE}" type="presParOf" srcId="{98B905C2-E6DF-4B75-9416-AF7446358B35}" destId="{533E5313-0390-4A3E-9304-2F63C7C13FAF}" srcOrd="2" destOrd="0" presId="urn:microsoft.com/office/officeart/2005/8/layout/vList2#1"/>
    <dgm:cxn modelId="{3FEA8797-2866-4D9F-8576-8A10DA896460}" type="presParOf" srcId="{98B905C2-E6DF-4B75-9416-AF7446358B35}" destId="{D4FB4936-BF1D-4807-8D25-E8B1D64E8CFA}" srcOrd="3" destOrd="0" presId="urn:microsoft.com/office/officeart/2005/8/layout/vList2#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93CF4F5-3101-49E6-9303-E9DD7296C65D}" type="doc">
      <dgm:prSet loTypeId="urn:microsoft.com/office/officeart/2005/8/layout/list1#1" loCatId="list" qsTypeId="urn:microsoft.com/office/officeart/2005/8/quickstyle/simple1#6" qsCatId="simple" csTypeId="urn:microsoft.com/office/officeart/2005/8/colors/colorful5#3" csCatId="colorful" phldr="1"/>
      <dgm:spPr/>
      <dgm:t>
        <a:bodyPr/>
        <a:lstStyle/>
        <a:p>
          <a:endParaRPr lang="zh-CN" altLang="en-US"/>
        </a:p>
      </dgm:t>
    </dgm:pt>
    <dgm:pt modelId="{C301BCD6-3F1B-4C9C-800D-CE5CBA0188D2}">
      <dgm:prSet phldrT="[文本]" custT="1"/>
      <dgm:spPr/>
      <dgm:t>
        <a:bodyPr/>
        <a:lstStyle/>
        <a:p>
          <a:r>
            <a:rPr lang="zh-CN" altLang="en-US" sz="1800" b="1" dirty="0" smtClean="0">
              <a:solidFill>
                <a:schemeClr val="bg1"/>
              </a:solidFill>
              <a:latin typeface="微软雅黑" panose="020B0503020204020204" pitchFamily="34" charset="-122"/>
              <a:ea typeface="微软雅黑" panose="020B0503020204020204" pitchFamily="34" charset="-122"/>
            </a:rPr>
            <a:t>文字描述：便于人来阅读和理解。</a:t>
          </a:r>
          <a:endParaRPr lang="zh-CN" altLang="en-US" sz="1800" b="1" dirty="0">
            <a:solidFill>
              <a:schemeClr val="bg1"/>
            </a:solidFill>
            <a:latin typeface="微软雅黑" panose="020B0503020204020204" pitchFamily="34" charset="-122"/>
            <a:ea typeface="微软雅黑" panose="020B0503020204020204" pitchFamily="34" charset="-122"/>
          </a:endParaRPr>
        </a:p>
      </dgm:t>
    </dgm:pt>
    <dgm:pt modelId="{8F194872-EA8A-420F-BAD5-93D3D974D2CC}" cxnId="{B535B5F2-0D6A-421E-BFCB-673C3560E397}"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BA69BCC-ACCA-44EF-AB05-16894BE20C98}" cxnId="{B535B5F2-0D6A-421E-BFCB-673C3560E397}"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8A5B5183-B82D-4F95-84A7-0F223402066E}">
      <dgm:prSet phldrT="[文本]" custT="1"/>
      <dgm:spPr/>
      <dgm:t>
        <a:bodyPr/>
        <a:lstStyle/>
        <a:p>
          <a:r>
            <a:rPr lang="zh-CN" altLang="en-US" sz="1800" b="1" dirty="0" smtClean="0">
              <a:solidFill>
                <a:srgbClr val="000066"/>
              </a:solidFill>
              <a:latin typeface="微软雅黑" panose="020B0503020204020204" pitchFamily="34" charset="-122"/>
              <a:ea typeface="微软雅黑" panose="020B0503020204020204" pitchFamily="34" charset="-122"/>
            </a:rPr>
            <a:t>程序代码：让计算机能够理解。</a:t>
          </a:r>
          <a:endParaRPr lang="zh-CN" altLang="en-US" sz="1800" b="1" dirty="0">
            <a:solidFill>
              <a:srgbClr val="000066"/>
            </a:solidFill>
            <a:latin typeface="微软雅黑" panose="020B0503020204020204" pitchFamily="34" charset="-122"/>
            <a:ea typeface="微软雅黑" panose="020B0503020204020204" pitchFamily="34" charset="-122"/>
          </a:endParaRPr>
        </a:p>
      </dgm:t>
    </dgm:pt>
    <dgm:pt modelId="{3C446E62-0F12-4B57-895F-6C47306C1DC1}" cxnId="{2166F6B3-E217-4437-B325-B8BA520696B0}"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1AEA954-F48A-4B44-80BF-2C09A5948257}" cxnId="{2166F6B3-E217-4437-B325-B8BA520696B0}"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2C73C4A-F159-4BCB-A072-016D19C6E2B5}" type="pres">
      <dgm:prSet presAssocID="{293CF4F5-3101-49E6-9303-E9DD7296C65D}" presName="linear" presStyleCnt="0">
        <dgm:presLayoutVars>
          <dgm:dir/>
          <dgm:animLvl val="lvl"/>
          <dgm:resizeHandles val="exact"/>
        </dgm:presLayoutVars>
      </dgm:prSet>
      <dgm:spPr/>
      <dgm:t>
        <a:bodyPr/>
        <a:lstStyle/>
        <a:p>
          <a:endParaRPr lang="zh-CN" altLang="en-US"/>
        </a:p>
      </dgm:t>
    </dgm:pt>
    <dgm:pt modelId="{E336CA13-8985-45BE-84B4-56919F1E4296}" type="pres">
      <dgm:prSet presAssocID="{C301BCD6-3F1B-4C9C-800D-CE5CBA0188D2}" presName="parentLin" presStyleCnt="0"/>
      <dgm:spPr/>
    </dgm:pt>
    <dgm:pt modelId="{77F3D1F0-EBBB-48B7-B04C-56372B956B6C}" type="pres">
      <dgm:prSet presAssocID="{C301BCD6-3F1B-4C9C-800D-CE5CBA0188D2}" presName="parentLeftMargin" presStyleLbl="node1" presStyleIdx="0" presStyleCnt="2"/>
      <dgm:spPr/>
      <dgm:t>
        <a:bodyPr/>
        <a:lstStyle/>
        <a:p>
          <a:endParaRPr lang="zh-CN" altLang="en-US"/>
        </a:p>
      </dgm:t>
    </dgm:pt>
    <dgm:pt modelId="{41788D26-F979-4FB7-8A96-4711D82825B8}" type="pres">
      <dgm:prSet presAssocID="{C301BCD6-3F1B-4C9C-800D-CE5CBA0188D2}" presName="parentText" presStyleLbl="node1" presStyleIdx="0" presStyleCnt="2">
        <dgm:presLayoutVars>
          <dgm:chMax val="0"/>
          <dgm:bulletEnabled val="1"/>
        </dgm:presLayoutVars>
      </dgm:prSet>
      <dgm:spPr/>
      <dgm:t>
        <a:bodyPr/>
        <a:lstStyle/>
        <a:p>
          <a:endParaRPr lang="zh-CN" altLang="en-US"/>
        </a:p>
      </dgm:t>
    </dgm:pt>
    <dgm:pt modelId="{446021F4-CA10-46E5-8E3F-26753D3D3985}" type="pres">
      <dgm:prSet presAssocID="{C301BCD6-3F1B-4C9C-800D-CE5CBA0188D2}" presName="negativeSpace" presStyleCnt="0"/>
      <dgm:spPr/>
    </dgm:pt>
    <dgm:pt modelId="{2F355ABF-AFD4-4429-AC0C-B179A1BF75DA}" type="pres">
      <dgm:prSet presAssocID="{C301BCD6-3F1B-4C9C-800D-CE5CBA0188D2}" presName="childText" presStyleLbl="conFgAcc1" presStyleIdx="0" presStyleCnt="2">
        <dgm:presLayoutVars>
          <dgm:bulletEnabled val="1"/>
        </dgm:presLayoutVars>
      </dgm:prSet>
      <dgm:spPr/>
    </dgm:pt>
    <dgm:pt modelId="{A1FE5214-89D9-427A-8B5A-BF786C96D895}" type="pres">
      <dgm:prSet presAssocID="{CBA69BCC-ACCA-44EF-AB05-16894BE20C98}" presName="spaceBetweenRectangles" presStyleCnt="0"/>
      <dgm:spPr/>
    </dgm:pt>
    <dgm:pt modelId="{142A6A81-5624-4ACE-9A3D-B3AFF9382A09}" type="pres">
      <dgm:prSet presAssocID="{8A5B5183-B82D-4F95-84A7-0F223402066E}" presName="parentLin" presStyleCnt="0"/>
      <dgm:spPr/>
    </dgm:pt>
    <dgm:pt modelId="{C238DCB9-6EBC-413B-9D6D-EC93B6F5DDFF}" type="pres">
      <dgm:prSet presAssocID="{8A5B5183-B82D-4F95-84A7-0F223402066E}" presName="parentLeftMargin" presStyleLbl="node1" presStyleIdx="0" presStyleCnt="2"/>
      <dgm:spPr/>
      <dgm:t>
        <a:bodyPr/>
        <a:lstStyle/>
        <a:p>
          <a:endParaRPr lang="zh-CN" altLang="en-US"/>
        </a:p>
      </dgm:t>
    </dgm:pt>
    <dgm:pt modelId="{F367B3BE-A2DF-4CEA-8C18-99C09218A893}" type="pres">
      <dgm:prSet presAssocID="{8A5B5183-B82D-4F95-84A7-0F223402066E}" presName="parentText" presStyleLbl="node1" presStyleIdx="1" presStyleCnt="2">
        <dgm:presLayoutVars>
          <dgm:chMax val="0"/>
          <dgm:bulletEnabled val="1"/>
        </dgm:presLayoutVars>
      </dgm:prSet>
      <dgm:spPr/>
      <dgm:t>
        <a:bodyPr/>
        <a:lstStyle/>
        <a:p>
          <a:endParaRPr lang="zh-CN" altLang="en-US"/>
        </a:p>
      </dgm:t>
    </dgm:pt>
    <dgm:pt modelId="{00FBF154-663A-49D1-BC6E-5A81F86E17D9}" type="pres">
      <dgm:prSet presAssocID="{8A5B5183-B82D-4F95-84A7-0F223402066E}" presName="negativeSpace" presStyleCnt="0"/>
      <dgm:spPr/>
    </dgm:pt>
    <dgm:pt modelId="{3072F165-7A76-46AC-BCC0-0FC97CA5F9F5}" type="pres">
      <dgm:prSet presAssocID="{8A5B5183-B82D-4F95-84A7-0F223402066E}" presName="childText" presStyleLbl="conFgAcc1" presStyleIdx="1" presStyleCnt="2">
        <dgm:presLayoutVars>
          <dgm:bulletEnabled val="1"/>
        </dgm:presLayoutVars>
      </dgm:prSet>
      <dgm:spPr/>
    </dgm:pt>
  </dgm:ptLst>
  <dgm:cxnLst>
    <dgm:cxn modelId="{2166F6B3-E217-4437-B325-B8BA520696B0}" srcId="{293CF4F5-3101-49E6-9303-E9DD7296C65D}" destId="{8A5B5183-B82D-4F95-84A7-0F223402066E}" srcOrd="1" destOrd="0" parTransId="{3C446E62-0F12-4B57-895F-6C47306C1DC1}" sibTransId="{21AEA954-F48A-4B44-80BF-2C09A5948257}"/>
    <dgm:cxn modelId="{DECB6B99-8462-426B-B51B-E4D9E3C76C9D}" type="presOf" srcId="{C301BCD6-3F1B-4C9C-800D-CE5CBA0188D2}" destId="{41788D26-F979-4FB7-8A96-4711D82825B8}" srcOrd="1" destOrd="0" presId="urn:microsoft.com/office/officeart/2005/8/layout/list1#1"/>
    <dgm:cxn modelId="{A2AADB49-CA67-451F-90FD-5E3D44EC1EA0}" type="presOf" srcId="{8A5B5183-B82D-4F95-84A7-0F223402066E}" destId="{F367B3BE-A2DF-4CEA-8C18-99C09218A893}" srcOrd="1" destOrd="0" presId="urn:microsoft.com/office/officeart/2005/8/layout/list1#1"/>
    <dgm:cxn modelId="{B535B5F2-0D6A-421E-BFCB-673C3560E397}" srcId="{293CF4F5-3101-49E6-9303-E9DD7296C65D}" destId="{C301BCD6-3F1B-4C9C-800D-CE5CBA0188D2}" srcOrd="0" destOrd="0" parTransId="{8F194872-EA8A-420F-BAD5-93D3D974D2CC}" sibTransId="{CBA69BCC-ACCA-44EF-AB05-16894BE20C98}"/>
    <dgm:cxn modelId="{ECFF1E8D-1946-483C-B754-77A185F880D7}" type="presOf" srcId="{8A5B5183-B82D-4F95-84A7-0F223402066E}" destId="{C238DCB9-6EBC-413B-9D6D-EC93B6F5DDFF}" srcOrd="0" destOrd="0" presId="urn:microsoft.com/office/officeart/2005/8/layout/list1#1"/>
    <dgm:cxn modelId="{18A337F2-4CE5-4FF6-96A3-CC543DCA5296}" type="presOf" srcId="{C301BCD6-3F1B-4C9C-800D-CE5CBA0188D2}" destId="{77F3D1F0-EBBB-48B7-B04C-56372B956B6C}" srcOrd="0" destOrd="0" presId="urn:microsoft.com/office/officeart/2005/8/layout/list1#1"/>
    <dgm:cxn modelId="{F991CA59-DD6B-43A9-A990-3A4CB9D2EE86}" type="presOf" srcId="{293CF4F5-3101-49E6-9303-E9DD7296C65D}" destId="{42C73C4A-F159-4BCB-A072-016D19C6E2B5}" srcOrd="0" destOrd="0" presId="urn:microsoft.com/office/officeart/2005/8/layout/list1#1"/>
    <dgm:cxn modelId="{CBF163A0-6196-4F5D-981E-79CED64D4C96}" type="presParOf" srcId="{42C73C4A-F159-4BCB-A072-016D19C6E2B5}" destId="{E336CA13-8985-45BE-84B4-56919F1E4296}" srcOrd="0" destOrd="0" presId="urn:microsoft.com/office/officeart/2005/8/layout/list1#1"/>
    <dgm:cxn modelId="{2B4822A4-0104-490E-99B2-9B41BFA52BE3}" type="presParOf" srcId="{E336CA13-8985-45BE-84B4-56919F1E4296}" destId="{77F3D1F0-EBBB-48B7-B04C-56372B956B6C}" srcOrd="0" destOrd="0" presId="urn:microsoft.com/office/officeart/2005/8/layout/list1#1"/>
    <dgm:cxn modelId="{EA35E57C-3FE2-4475-B45B-FF3BEF497F3C}" type="presParOf" srcId="{E336CA13-8985-45BE-84B4-56919F1E4296}" destId="{41788D26-F979-4FB7-8A96-4711D82825B8}" srcOrd="1" destOrd="0" presId="urn:microsoft.com/office/officeart/2005/8/layout/list1#1"/>
    <dgm:cxn modelId="{540D51C9-81C1-4010-87D8-D59B8A7FDDAC}" type="presParOf" srcId="{42C73C4A-F159-4BCB-A072-016D19C6E2B5}" destId="{446021F4-CA10-46E5-8E3F-26753D3D3985}" srcOrd="1" destOrd="0" presId="urn:microsoft.com/office/officeart/2005/8/layout/list1#1"/>
    <dgm:cxn modelId="{9C7B2439-D5DD-4A36-8DEF-8A400810BCB0}" type="presParOf" srcId="{42C73C4A-F159-4BCB-A072-016D19C6E2B5}" destId="{2F355ABF-AFD4-4429-AC0C-B179A1BF75DA}" srcOrd="2" destOrd="0" presId="urn:microsoft.com/office/officeart/2005/8/layout/list1#1"/>
    <dgm:cxn modelId="{59288904-D70F-4CDE-8F1C-54573E9145E6}" type="presParOf" srcId="{42C73C4A-F159-4BCB-A072-016D19C6E2B5}" destId="{A1FE5214-89D9-427A-8B5A-BF786C96D895}" srcOrd="3" destOrd="0" presId="urn:microsoft.com/office/officeart/2005/8/layout/list1#1"/>
    <dgm:cxn modelId="{052DEEF4-0621-4F49-95DC-32AEB825C321}" type="presParOf" srcId="{42C73C4A-F159-4BCB-A072-016D19C6E2B5}" destId="{142A6A81-5624-4ACE-9A3D-B3AFF9382A09}" srcOrd="4" destOrd="0" presId="urn:microsoft.com/office/officeart/2005/8/layout/list1#1"/>
    <dgm:cxn modelId="{759AC876-3A19-4295-8D0F-ABC3EFFA3F5F}" type="presParOf" srcId="{142A6A81-5624-4ACE-9A3D-B3AFF9382A09}" destId="{C238DCB9-6EBC-413B-9D6D-EC93B6F5DDFF}" srcOrd="0" destOrd="0" presId="urn:microsoft.com/office/officeart/2005/8/layout/list1#1"/>
    <dgm:cxn modelId="{203F8A69-9B9D-4B83-94CC-6916C1DDC2DA}" type="presParOf" srcId="{142A6A81-5624-4ACE-9A3D-B3AFF9382A09}" destId="{F367B3BE-A2DF-4CEA-8C18-99C09218A893}" srcOrd="1" destOrd="0" presId="urn:microsoft.com/office/officeart/2005/8/layout/list1#1"/>
    <dgm:cxn modelId="{A622DBAD-7882-42BF-932B-9D1ABBBD3B01}" type="presParOf" srcId="{42C73C4A-F159-4BCB-A072-016D19C6E2B5}" destId="{00FBF154-663A-49D1-BC6E-5A81F86E17D9}" srcOrd="5" destOrd="0" presId="urn:microsoft.com/office/officeart/2005/8/layout/list1#1"/>
    <dgm:cxn modelId="{CB239D4A-E3F3-475E-9E7B-062513E4BFA7}" type="presParOf" srcId="{42C73C4A-F159-4BCB-A072-016D19C6E2B5}" destId="{3072F165-7A76-46AC-BCC0-0FC97CA5F9F5}" srcOrd="6" destOrd="0" presId="urn:microsoft.com/office/officeart/2005/8/layout/list1#1"/>
  </dgm:cxnLst>
  <dgm:bg/>
  <dgm:whole>
    <a:ln w="19050">
      <a:noFill/>
    </a:ln>
  </dgm:whole>
  <dgm:extLst>
    <a:ext uri="http://schemas.microsoft.com/office/drawing/2008/diagram">
      <dsp:dataModelExt xmlns:dsp="http://schemas.microsoft.com/office/drawing/2008/diagram" relId="rId5"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4994F04D-6077-4FB2-937D-03324B9DAB34}" type="doc">
      <dgm:prSet loTypeId="urn:microsoft.com/office/officeart/2005/8/layout/hierarchy3#1" loCatId="relationship" qsTypeId="urn:microsoft.com/office/officeart/2005/8/quickstyle/simple3#3" qsCatId="simple" csTypeId="urn:microsoft.com/office/officeart/2005/8/colors/colorful1#8" csCatId="colorful" phldr="1"/>
      <dgm:spPr/>
      <dgm:t>
        <a:bodyPr/>
        <a:lstStyle/>
        <a:p>
          <a:endParaRPr lang="zh-CN" altLang="en-US"/>
        </a:p>
      </dgm:t>
    </dgm:pt>
    <dgm:pt modelId="{0DA5C5DE-6D17-4EDE-B920-CE5FB3D41ABA}">
      <dgm:prSet phldrT="[文本]" custT="1"/>
      <dgm:spPr/>
      <dgm:t>
        <a:bodyPr/>
        <a:lstStyle/>
        <a:p>
          <a:r>
            <a:rPr lang="zh-CN" altLang="en-US" sz="2000" b="1" smtClean="0">
              <a:latin typeface="微软雅黑" panose="020B0503020204020204" pitchFamily="34" charset="-122"/>
              <a:ea typeface="微软雅黑" panose="020B0503020204020204" pitchFamily="34" charset="-122"/>
            </a:rPr>
            <a:t>协议</a:t>
          </a:r>
          <a:endParaRPr lang="zh-CN" altLang="en-US" sz="2000" b="1" dirty="0">
            <a:latin typeface="微软雅黑" panose="020B0503020204020204" pitchFamily="34" charset="-122"/>
            <a:ea typeface="微软雅黑" panose="020B0503020204020204" pitchFamily="34" charset="-122"/>
          </a:endParaRPr>
        </a:p>
      </dgm:t>
    </dgm:pt>
    <dgm:pt modelId="{28418661-558A-435A-8A4F-56BB2E6D2A79}" cxnId="{3F2313E1-88F4-4D75-80DD-D53E7FA40098}"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3B7799A1-52B3-4216-A827-D62622C7BECB}" cxnId="{3F2313E1-88F4-4D75-80DD-D53E7FA40098}"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5ACDDF9-B7B9-4AE3-AEFD-342A1ED3FDD3}">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其实现保证了能够向上一层提供服务。</a:t>
          </a:r>
          <a:endParaRPr lang="zh-CN" altLang="en-US" sz="1400" b="1" dirty="0">
            <a:latin typeface="微软雅黑" panose="020B0503020204020204" pitchFamily="34" charset="-122"/>
            <a:ea typeface="微软雅黑" panose="020B0503020204020204" pitchFamily="34" charset="-122"/>
          </a:endParaRPr>
        </a:p>
      </dgm:t>
    </dgm:pt>
    <dgm:pt modelId="{50644C00-718E-45C3-8ABB-FFE825DC5B7F}" cxnId="{E2F31064-17B6-4A9F-90F0-643AB7AC015D}"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E9E075A-BD56-47AA-9D15-0D4E098D5773}" cxnId="{E2F31064-17B6-4A9F-90F0-643AB7AC015D}"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E148EBF-2EB5-487C-A84A-08998CD76BB7}">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是“水平的”</a:t>
          </a:r>
          <a:endParaRPr lang="zh-CN" altLang="en-US" sz="1400" b="1" dirty="0">
            <a:latin typeface="微软雅黑" panose="020B0503020204020204" pitchFamily="34" charset="-122"/>
            <a:ea typeface="微软雅黑" panose="020B0503020204020204" pitchFamily="34" charset="-122"/>
          </a:endParaRPr>
        </a:p>
      </dgm:t>
    </dgm:pt>
    <dgm:pt modelId="{21295D08-392E-4BE1-9B14-3F97120CA18B}" cxnId="{4C25B78B-B570-4056-98CA-440F138F90E1}"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76AFDFB6-ED54-46D5-B15F-407D349B5792}" cxnId="{4C25B78B-B570-4056-98CA-440F138F90E1}"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4E06A52-91F5-4177-AA54-D298036A0598}">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上层使用服务原语获得下层所提供的服务。</a:t>
          </a:r>
        </a:p>
      </dgm:t>
    </dgm:pt>
    <dgm:pt modelId="{730A02EE-39C4-4F26-9573-658C50E91867}" cxnId="{B342A0AB-0F65-4C75-907F-2694EA5299EC}"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8E8D6502-6A43-42CC-86CF-1ACBA7051209}" cxnId="{B342A0AB-0F65-4C75-907F-2694EA5299EC}"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D4BC036-F4FD-462C-907D-B7F6B229CCE6}">
      <dgm:prSet phldrT="[文本]" custT="1"/>
      <dgm:spPr/>
      <dgm:t>
        <a:bodyPr/>
        <a:lstStyle/>
        <a:p>
          <a:pPr algn="l"/>
          <a:r>
            <a:rPr lang="zh-CN" altLang="en-US" sz="1400" b="1" dirty="0" smtClean="0">
              <a:latin typeface="微软雅黑" panose="020B0503020204020204" pitchFamily="34" charset="-122"/>
              <a:ea typeface="微软雅黑" panose="020B0503020204020204" pitchFamily="34" charset="-122"/>
            </a:rPr>
            <a:t>上面的服务用户只能看见服务，无法看见下面的协议。</a:t>
          </a:r>
          <a:endParaRPr lang="zh-CN" altLang="en-US" sz="1400" b="1" dirty="0">
            <a:latin typeface="微软雅黑" panose="020B0503020204020204" pitchFamily="34" charset="-122"/>
            <a:ea typeface="微软雅黑" panose="020B0503020204020204" pitchFamily="34" charset="-122"/>
          </a:endParaRPr>
        </a:p>
      </dgm:t>
    </dgm:pt>
    <dgm:pt modelId="{85967721-5B7F-4D6B-ADDE-3DE6B93A85B9}" cxnId="{E6AC0D9A-182A-4F10-BA90-83D5595123D1}"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4DE26604-E6BC-447F-9C0B-6472723CCE81}" cxnId="{E6AC0D9A-182A-4F10-BA90-83D5595123D1}"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DE9353F-F89B-4F97-ADC5-22417B99EEF5}">
      <dgm:prSet phldrT="[文本]" custT="1"/>
      <dgm:spPr/>
      <dgm:t>
        <a:bodyPr/>
        <a:lstStyle/>
        <a:p>
          <a:r>
            <a:rPr lang="zh-CN" altLang="en-US" sz="2000" b="1" dirty="0" smtClean="0">
              <a:latin typeface="微软雅黑" panose="020B0503020204020204" pitchFamily="34" charset="-122"/>
              <a:ea typeface="微软雅黑" panose="020B0503020204020204" pitchFamily="34" charset="-122"/>
            </a:rPr>
            <a:t>服务</a:t>
          </a:r>
          <a:endParaRPr lang="zh-CN" altLang="en-US" sz="1400" b="1" dirty="0">
            <a:latin typeface="微软雅黑" panose="020B0503020204020204" pitchFamily="34" charset="-122"/>
            <a:ea typeface="微软雅黑" panose="020B0503020204020204" pitchFamily="34" charset="-122"/>
          </a:endParaRPr>
        </a:p>
      </dgm:t>
    </dgm:pt>
    <dgm:pt modelId="{B2C123C1-4D4A-4AFA-AAC7-499F5F557CA3}" cxnId="{98920D84-2D94-4AB0-A8BA-616CE05A6683}"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F5F63407-A2E4-4341-BE61-AC23ED700CB0}" cxnId="{98920D84-2D94-4AB0-A8BA-616CE05A6683}"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1621BA61-E464-4E81-97EC-EDA49E7881F8}">
      <dgm:prSet custT="1"/>
      <dgm:spPr/>
      <dgm:t>
        <a:bodyPr/>
        <a:lstStyle/>
        <a:p>
          <a:pPr algn="l"/>
          <a:r>
            <a:rPr lang="zh-CN" altLang="en-US" sz="1400" b="1" dirty="0" smtClean="0">
              <a:latin typeface="微软雅黑" panose="020B0503020204020204" pitchFamily="34" charset="-122"/>
              <a:ea typeface="微软雅黑" panose="020B0503020204020204" pitchFamily="34" charset="-122"/>
            </a:rPr>
            <a:t>对上面的服务用户是透明的。 </a:t>
          </a:r>
          <a:endParaRPr lang="zh-CN" altLang="en-US" sz="1400" b="1" dirty="0">
            <a:latin typeface="微软雅黑" panose="020B0503020204020204" pitchFamily="34" charset="-122"/>
            <a:ea typeface="微软雅黑" panose="020B0503020204020204" pitchFamily="34" charset="-122"/>
          </a:endParaRPr>
        </a:p>
      </dgm:t>
    </dgm:pt>
    <dgm:pt modelId="{51AD83D2-E860-474C-AB22-849ADFDF4DBE}" cxnId="{30A3C7D7-737E-45E4-B2EB-EA198C32BC2B}" type="parTrans">
      <dgm:prSet/>
      <dgm:spPr/>
      <dgm:t>
        <a:bodyPr/>
        <a:lstStyle/>
        <a:p>
          <a:endParaRPr lang="zh-CN" altLang="en-US"/>
        </a:p>
      </dgm:t>
    </dgm:pt>
    <dgm:pt modelId="{2E1B2228-FB84-45C7-9335-000068211608}" cxnId="{30A3C7D7-737E-45E4-B2EB-EA198C32BC2B}" type="sibTrans">
      <dgm:prSet/>
      <dgm:spPr/>
      <dgm:t>
        <a:bodyPr/>
        <a:lstStyle/>
        <a:p>
          <a:endParaRPr lang="zh-CN" altLang="en-US"/>
        </a:p>
      </dgm:t>
    </dgm:pt>
    <dgm:pt modelId="{796DC1B7-9303-4BF9-ADBA-2F3A2A3FBE6B}">
      <dgm:prSet custT="1"/>
      <dgm:spPr/>
      <dgm:t>
        <a:bodyPr/>
        <a:lstStyle/>
        <a:p>
          <a:pPr algn="l"/>
          <a:r>
            <a:rPr lang="zh-CN" altLang="en-US" sz="1400" b="1" dirty="0" smtClean="0">
              <a:latin typeface="微软雅黑" panose="020B0503020204020204" pitchFamily="34" charset="-122"/>
              <a:ea typeface="微软雅黑" panose="020B0503020204020204" pitchFamily="34" charset="-122"/>
            </a:rPr>
            <a:t>是“垂直的”</a:t>
          </a:r>
          <a:endParaRPr lang="zh-CN" altLang="en-US" sz="1400" b="1" dirty="0">
            <a:latin typeface="微软雅黑" panose="020B0503020204020204" pitchFamily="34" charset="-122"/>
            <a:ea typeface="微软雅黑" panose="020B0503020204020204" pitchFamily="34" charset="-122"/>
          </a:endParaRPr>
        </a:p>
      </dgm:t>
    </dgm:pt>
    <dgm:pt modelId="{81F2FDAA-970B-4BD0-9CE1-4DD499C666F7}" cxnId="{EEB84225-CB6C-4BAC-B1AF-19A26231A51D}" type="parTrans">
      <dgm:prSet/>
      <dgm:spPr/>
      <dgm:t>
        <a:bodyPr/>
        <a:lstStyle/>
        <a:p>
          <a:endParaRPr lang="zh-CN" altLang="en-US"/>
        </a:p>
      </dgm:t>
    </dgm:pt>
    <dgm:pt modelId="{5EDF14EE-9165-40CE-AECD-1659094E2CA3}" cxnId="{EEB84225-CB6C-4BAC-B1AF-19A26231A51D}" type="sibTrans">
      <dgm:prSet/>
      <dgm:spPr/>
      <dgm:t>
        <a:bodyPr/>
        <a:lstStyle/>
        <a:p>
          <a:endParaRPr lang="zh-CN" altLang="en-US"/>
        </a:p>
      </dgm:t>
    </dgm:pt>
    <dgm:pt modelId="{220E4BB7-E5A6-4374-B95C-9515D05C4860}" type="pres">
      <dgm:prSet presAssocID="{4994F04D-6077-4FB2-937D-03324B9DAB34}" presName="diagram" presStyleCnt="0">
        <dgm:presLayoutVars>
          <dgm:chPref val="1"/>
          <dgm:dir/>
          <dgm:animOne val="branch"/>
          <dgm:animLvl val="lvl"/>
          <dgm:resizeHandles/>
        </dgm:presLayoutVars>
      </dgm:prSet>
      <dgm:spPr/>
      <dgm:t>
        <a:bodyPr/>
        <a:lstStyle/>
        <a:p>
          <a:endParaRPr lang="zh-CN" altLang="en-US"/>
        </a:p>
      </dgm:t>
    </dgm:pt>
    <dgm:pt modelId="{F20CB88D-283A-40E6-969B-F760513B269C}" type="pres">
      <dgm:prSet presAssocID="{0DA5C5DE-6D17-4EDE-B920-CE5FB3D41ABA}" presName="root" presStyleCnt="0"/>
      <dgm:spPr/>
      <dgm:t>
        <a:bodyPr/>
        <a:lstStyle/>
        <a:p>
          <a:endParaRPr lang="zh-CN" altLang="en-US"/>
        </a:p>
      </dgm:t>
    </dgm:pt>
    <dgm:pt modelId="{16E92C0E-1962-4079-9E86-E1F4B29DC174}" type="pres">
      <dgm:prSet presAssocID="{0DA5C5DE-6D17-4EDE-B920-CE5FB3D41ABA}" presName="rootComposite" presStyleCnt="0"/>
      <dgm:spPr/>
      <dgm:t>
        <a:bodyPr/>
        <a:lstStyle/>
        <a:p>
          <a:endParaRPr lang="zh-CN" altLang="en-US"/>
        </a:p>
      </dgm:t>
    </dgm:pt>
    <dgm:pt modelId="{880F44A1-54FE-446F-9390-56E51903722C}" type="pres">
      <dgm:prSet presAssocID="{0DA5C5DE-6D17-4EDE-B920-CE5FB3D41ABA}" presName="rootText" presStyleLbl="node1" presStyleIdx="0" presStyleCnt="2" custLinFactNeighborX="-58298"/>
      <dgm:spPr/>
      <dgm:t>
        <a:bodyPr/>
        <a:lstStyle/>
        <a:p>
          <a:endParaRPr lang="zh-CN" altLang="en-US"/>
        </a:p>
      </dgm:t>
    </dgm:pt>
    <dgm:pt modelId="{804607B6-F4FB-4B08-9326-1AA34A273A5D}" type="pres">
      <dgm:prSet presAssocID="{0DA5C5DE-6D17-4EDE-B920-CE5FB3D41ABA}" presName="rootConnector" presStyleLbl="node1" presStyleIdx="0" presStyleCnt="2"/>
      <dgm:spPr/>
      <dgm:t>
        <a:bodyPr/>
        <a:lstStyle/>
        <a:p>
          <a:endParaRPr lang="zh-CN" altLang="en-US"/>
        </a:p>
      </dgm:t>
    </dgm:pt>
    <dgm:pt modelId="{4DA6A816-DA95-479C-9A39-3F04BD93D8C4}" type="pres">
      <dgm:prSet presAssocID="{0DA5C5DE-6D17-4EDE-B920-CE5FB3D41ABA}" presName="childShape" presStyleCnt="0"/>
      <dgm:spPr/>
      <dgm:t>
        <a:bodyPr/>
        <a:lstStyle/>
        <a:p>
          <a:endParaRPr lang="zh-CN" altLang="en-US"/>
        </a:p>
      </dgm:t>
    </dgm:pt>
    <dgm:pt modelId="{5F5FD024-96B9-4927-9522-4793C366CCDF}" type="pres">
      <dgm:prSet presAssocID="{50644C00-718E-45C3-8ABB-FFE825DC5B7F}" presName="Name13" presStyleLbl="parChTrans1D2" presStyleIdx="0" presStyleCnt="6"/>
      <dgm:spPr/>
      <dgm:t>
        <a:bodyPr/>
        <a:lstStyle/>
        <a:p>
          <a:endParaRPr lang="zh-CN" altLang="en-US"/>
        </a:p>
      </dgm:t>
    </dgm:pt>
    <dgm:pt modelId="{8271D559-F991-45A8-861F-E02D43E73A7A}" type="pres">
      <dgm:prSet presAssocID="{85ACDDF9-B7B9-4AE3-AEFD-342A1ED3FDD3}" presName="childText" presStyleLbl="bgAcc1" presStyleIdx="0" presStyleCnt="6" custScaleX="378056" custScaleY="141812" custLinFactNeighborX="-61112" custLinFactNeighborY="-5648">
        <dgm:presLayoutVars>
          <dgm:bulletEnabled val="1"/>
        </dgm:presLayoutVars>
      </dgm:prSet>
      <dgm:spPr/>
      <dgm:t>
        <a:bodyPr/>
        <a:lstStyle/>
        <a:p>
          <a:endParaRPr lang="zh-CN" altLang="en-US"/>
        </a:p>
      </dgm:t>
    </dgm:pt>
    <dgm:pt modelId="{D504C716-6CF6-4108-8639-E75778C37519}" type="pres">
      <dgm:prSet presAssocID="{51AD83D2-E860-474C-AB22-849ADFDF4DBE}" presName="Name13" presStyleLbl="parChTrans1D2" presStyleIdx="1" presStyleCnt="6"/>
      <dgm:spPr/>
      <dgm:t>
        <a:bodyPr/>
        <a:lstStyle/>
        <a:p>
          <a:endParaRPr lang="zh-CN" altLang="en-US"/>
        </a:p>
      </dgm:t>
    </dgm:pt>
    <dgm:pt modelId="{B24467C9-0F5C-4007-8028-B7B163F30ADF}" type="pres">
      <dgm:prSet presAssocID="{1621BA61-E464-4E81-97EC-EDA49E7881F8}" presName="childText" presStyleLbl="bgAcc1" presStyleIdx="1" presStyleCnt="6" custScaleX="378056" custScaleY="142780" custLinFactNeighborX="-61112">
        <dgm:presLayoutVars>
          <dgm:bulletEnabled val="1"/>
        </dgm:presLayoutVars>
      </dgm:prSet>
      <dgm:spPr/>
      <dgm:t>
        <a:bodyPr/>
        <a:lstStyle/>
        <a:p>
          <a:endParaRPr lang="zh-CN" altLang="en-US"/>
        </a:p>
      </dgm:t>
    </dgm:pt>
    <dgm:pt modelId="{9164C2E8-A8A5-4BDA-B5B7-3599D5C7C4A2}" type="pres">
      <dgm:prSet presAssocID="{21295D08-392E-4BE1-9B14-3F97120CA18B}" presName="Name13" presStyleLbl="parChTrans1D2" presStyleIdx="2" presStyleCnt="6"/>
      <dgm:spPr/>
      <dgm:t>
        <a:bodyPr/>
        <a:lstStyle/>
        <a:p>
          <a:endParaRPr lang="zh-CN" altLang="en-US"/>
        </a:p>
      </dgm:t>
    </dgm:pt>
    <dgm:pt modelId="{08A735DB-4E1F-4605-8178-66A449AC1BB2}" type="pres">
      <dgm:prSet presAssocID="{5E148EBF-2EB5-487C-A84A-08998CD76BB7}" presName="childText" presStyleLbl="bgAcc1" presStyleIdx="2" presStyleCnt="6" custScaleX="378056" custLinFactNeighborX="-61112">
        <dgm:presLayoutVars>
          <dgm:bulletEnabled val="1"/>
        </dgm:presLayoutVars>
      </dgm:prSet>
      <dgm:spPr/>
      <dgm:t>
        <a:bodyPr/>
        <a:lstStyle/>
        <a:p>
          <a:endParaRPr lang="zh-CN" altLang="en-US"/>
        </a:p>
      </dgm:t>
    </dgm:pt>
    <dgm:pt modelId="{172420C5-C642-4E23-8BCE-E82694121490}" type="pres">
      <dgm:prSet presAssocID="{FDE9353F-F89B-4F97-ADC5-22417B99EEF5}" presName="root" presStyleCnt="0"/>
      <dgm:spPr/>
      <dgm:t>
        <a:bodyPr/>
        <a:lstStyle/>
        <a:p>
          <a:endParaRPr lang="zh-CN" altLang="en-US"/>
        </a:p>
      </dgm:t>
    </dgm:pt>
    <dgm:pt modelId="{34B83B97-08FF-4DC6-919D-1C8742B7576A}" type="pres">
      <dgm:prSet presAssocID="{FDE9353F-F89B-4F97-ADC5-22417B99EEF5}" presName="rootComposite" presStyleCnt="0"/>
      <dgm:spPr/>
      <dgm:t>
        <a:bodyPr/>
        <a:lstStyle/>
        <a:p>
          <a:endParaRPr lang="zh-CN" altLang="en-US"/>
        </a:p>
      </dgm:t>
    </dgm:pt>
    <dgm:pt modelId="{CF6D9EBE-6D4F-45DB-B63C-66E318350665}" type="pres">
      <dgm:prSet presAssocID="{FDE9353F-F89B-4F97-ADC5-22417B99EEF5}" presName="rootText" presStyleLbl="node1" presStyleIdx="1" presStyleCnt="2"/>
      <dgm:spPr/>
      <dgm:t>
        <a:bodyPr/>
        <a:lstStyle/>
        <a:p>
          <a:endParaRPr lang="zh-CN" altLang="en-US"/>
        </a:p>
      </dgm:t>
    </dgm:pt>
    <dgm:pt modelId="{FFFA6021-95BD-4804-A726-42B6E8065B83}" type="pres">
      <dgm:prSet presAssocID="{FDE9353F-F89B-4F97-ADC5-22417B99EEF5}" presName="rootConnector" presStyleLbl="node1" presStyleIdx="1" presStyleCnt="2"/>
      <dgm:spPr/>
      <dgm:t>
        <a:bodyPr/>
        <a:lstStyle/>
        <a:p>
          <a:endParaRPr lang="zh-CN" altLang="en-US"/>
        </a:p>
      </dgm:t>
    </dgm:pt>
    <dgm:pt modelId="{ABF0D8E4-5E93-4122-950B-0287C64E7E00}" type="pres">
      <dgm:prSet presAssocID="{FDE9353F-F89B-4F97-ADC5-22417B99EEF5}" presName="childShape" presStyleCnt="0"/>
      <dgm:spPr/>
      <dgm:t>
        <a:bodyPr/>
        <a:lstStyle/>
        <a:p>
          <a:endParaRPr lang="zh-CN" altLang="en-US"/>
        </a:p>
      </dgm:t>
    </dgm:pt>
    <dgm:pt modelId="{D73DB642-839F-46E4-BEFB-357122DA8B2A}" type="pres">
      <dgm:prSet presAssocID="{730A02EE-39C4-4F26-9573-658C50E91867}" presName="Name13" presStyleLbl="parChTrans1D2" presStyleIdx="3" presStyleCnt="6"/>
      <dgm:spPr/>
      <dgm:t>
        <a:bodyPr/>
        <a:lstStyle/>
        <a:p>
          <a:endParaRPr lang="zh-CN" altLang="en-US"/>
        </a:p>
      </dgm:t>
    </dgm:pt>
    <dgm:pt modelId="{366E8205-074B-465F-84D3-7E9C2A4B087A}" type="pres">
      <dgm:prSet presAssocID="{D4E06A52-91F5-4177-AA54-D298036A0598}" presName="childText" presStyleLbl="bgAcc1" presStyleIdx="3" presStyleCnt="6" custScaleX="378194" custScaleY="142147" custLinFactNeighborX="11750">
        <dgm:presLayoutVars>
          <dgm:bulletEnabled val="1"/>
        </dgm:presLayoutVars>
      </dgm:prSet>
      <dgm:spPr/>
      <dgm:t>
        <a:bodyPr/>
        <a:lstStyle/>
        <a:p>
          <a:endParaRPr lang="zh-CN" altLang="en-US"/>
        </a:p>
      </dgm:t>
    </dgm:pt>
    <dgm:pt modelId="{C7786CBF-29A7-4F46-ACE1-BFAF2ED2906F}" type="pres">
      <dgm:prSet presAssocID="{85967721-5B7F-4D6B-ADDE-3DE6B93A85B9}" presName="Name13" presStyleLbl="parChTrans1D2" presStyleIdx="4" presStyleCnt="6"/>
      <dgm:spPr/>
      <dgm:t>
        <a:bodyPr/>
        <a:lstStyle/>
        <a:p>
          <a:endParaRPr lang="zh-CN" altLang="en-US"/>
        </a:p>
      </dgm:t>
    </dgm:pt>
    <dgm:pt modelId="{D4FAB220-39C0-4BB8-B879-AEB1A16B7CDC}" type="pres">
      <dgm:prSet presAssocID="{DD4BC036-F4FD-462C-907D-B7F6B229CCE6}" presName="childText" presStyleLbl="bgAcc1" presStyleIdx="4" presStyleCnt="6" custScaleX="378194" custScaleY="142780" custLinFactNeighborX="11750">
        <dgm:presLayoutVars>
          <dgm:bulletEnabled val="1"/>
        </dgm:presLayoutVars>
      </dgm:prSet>
      <dgm:spPr/>
      <dgm:t>
        <a:bodyPr/>
        <a:lstStyle/>
        <a:p>
          <a:endParaRPr lang="zh-CN" altLang="en-US"/>
        </a:p>
      </dgm:t>
    </dgm:pt>
    <dgm:pt modelId="{55CE1C91-58A7-4FD4-86EE-26622EF07DF3}" type="pres">
      <dgm:prSet presAssocID="{81F2FDAA-970B-4BD0-9CE1-4DD499C666F7}" presName="Name13" presStyleLbl="parChTrans1D2" presStyleIdx="5" presStyleCnt="6"/>
      <dgm:spPr/>
      <dgm:t>
        <a:bodyPr/>
        <a:lstStyle/>
        <a:p>
          <a:endParaRPr lang="zh-CN" altLang="en-US"/>
        </a:p>
      </dgm:t>
    </dgm:pt>
    <dgm:pt modelId="{2747B9FB-319E-4006-A500-0E79D539374F}" type="pres">
      <dgm:prSet presAssocID="{796DC1B7-9303-4BF9-ADBA-2F3A2A3FBE6B}" presName="childText" presStyleLbl="bgAcc1" presStyleIdx="5" presStyleCnt="6" custScaleX="378194" custLinFactNeighborX="13672">
        <dgm:presLayoutVars>
          <dgm:bulletEnabled val="1"/>
        </dgm:presLayoutVars>
      </dgm:prSet>
      <dgm:spPr/>
      <dgm:t>
        <a:bodyPr/>
        <a:lstStyle/>
        <a:p>
          <a:endParaRPr lang="zh-CN" altLang="en-US"/>
        </a:p>
      </dgm:t>
    </dgm:pt>
  </dgm:ptLst>
  <dgm:cxnLst>
    <dgm:cxn modelId="{561A719E-D6CC-459B-9EF3-F609B63F1D4E}" type="presOf" srcId="{DD4BC036-F4FD-462C-907D-B7F6B229CCE6}" destId="{D4FAB220-39C0-4BB8-B879-AEB1A16B7CDC}" srcOrd="0" destOrd="0" presId="urn:microsoft.com/office/officeart/2005/8/layout/hierarchy3#1"/>
    <dgm:cxn modelId="{429E032C-5CA4-4CE2-ABDA-A9D54787265E}" type="presOf" srcId="{50644C00-718E-45C3-8ABB-FFE825DC5B7F}" destId="{5F5FD024-96B9-4927-9522-4793C366CCDF}" srcOrd="0" destOrd="0" presId="urn:microsoft.com/office/officeart/2005/8/layout/hierarchy3#1"/>
    <dgm:cxn modelId="{E51745E3-753D-4294-9A56-14DE5D0AF141}" type="presOf" srcId="{21295D08-392E-4BE1-9B14-3F97120CA18B}" destId="{9164C2E8-A8A5-4BDA-B5B7-3599D5C7C4A2}" srcOrd="0" destOrd="0" presId="urn:microsoft.com/office/officeart/2005/8/layout/hierarchy3#1"/>
    <dgm:cxn modelId="{D27BD678-416C-4308-A85E-350536D97DD6}" type="presOf" srcId="{81F2FDAA-970B-4BD0-9CE1-4DD499C666F7}" destId="{55CE1C91-58A7-4FD4-86EE-26622EF07DF3}" srcOrd="0" destOrd="0" presId="urn:microsoft.com/office/officeart/2005/8/layout/hierarchy3#1"/>
    <dgm:cxn modelId="{98920D84-2D94-4AB0-A8BA-616CE05A6683}" srcId="{4994F04D-6077-4FB2-937D-03324B9DAB34}" destId="{FDE9353F-F89B-4F97-ADC5-22417B99EEF5}" srcOrd="1" destOrd="0" parTransId="{B2C123C1-4D4A-4AFA-AAC7-499F5F557CA3}" sibTransId="{F5F63407-A2E4-4341-BE61-AC23ED700CB0}"/>
    <dgm:cxn modelId="{C3F2CC92-97D8-4C8F-BAE2-1F1ECD649BD4}" type="presOf" srcId="{85ACDDF9-B7B9-4AE3-AEFD-342A1ED3FDD3}" destId="{8271D559-F991-45A8-861F-E02D43E73A7A}" srcOrd="0" destOrd="0" presId="urn:microsoft.com/office/officeart/2005/8/layout/hierarchy3#1"/>
    <dgm:cxn modelId="{8CECFFAC-0125-483E-B460-F62B0965C1A0}" type="presOf" srcId="{51AD83D2-E860-474C-AB22-849ADFDF4DBE}" destId="{D504C716-6CF6-4108-8639-E75778C37519}" srcOrd="0" destOrd="0" presId="urn:microsoft.com/office/officeart/2005/8/layout/hierarchy3#1"/>
    <dgm:cxn modelId="{E6AC0D9A-182A-4F10-BA90-83D5595123D1}" srcId="{FDE9353F-F89B-4F97-ADC5-22417B99EEF5}" destId="{DD4BC036-F4FD-462C-907D-B7F6B229CCE6}" srcOrd="1" destOrd="0" parTransId="{85967721-5B7F-4D6B-ADDE-3DE6B93A85B9}" sibTransId="{4DE26604-E6BC-447F-9C0B-6472723CCE81}"/>
    <dgm:cxn modelId="{11C7D167-428D-489B-81C5-0A60BAB5E04E}" type="presOf" srcId="{4994F04D-6077-4FB2-937D-03324B9DAB34}" destId="{220E4BB7-E5A6-4374-B95C-9515D05C4860}" srcOrd="0" destOrd="0" presId="urn:microsoft.com/office/officeart/2005/8/layout/hierarchy3#1"/>
    <dgm:cxn modelId="{B342A0AB-0F65-4C75-907F-2694EA5299EC}" srcId="{FDE9353F-F89B-4F97-ADC5-22417B99EEF5}" destId="{D4E06A52-91F5-4177-AA54-D298036A0598}" srcOrd="0" destOrd="0" parTransId="{730A02EE-39C4-4F26-9573-658C50E91867}" sibTransId="{8E8D6502-6A43-42CC-86CF-1ACBA7051209}"/>
    <dgm:cxn modelId="{0B5C2F94-404E-47DB-B678-7B4A9D8702F3}" type="presOf" srcId="{0DA5C5DE-6D17-4EDE-B920-CE5FB3D41ABA}" destId="{804607B6-F4FB-4B08-9326-1AA34A273A5D}" srcOrd="1" destOrd="0" presId="urn:microsoft.com/office/officeart/2005/8/layout/hierarchy3#1"/>
    <dgm:cxn modelId="{4C25B78B-B570-4056-98CA-440F138F90E1}" srcId="{0DA5C5DE-6D17-4EDE-B920-CE5FB3D41ABA}" destId="{5E148EBF-2EB5-487C-A84A-08998CD76BB7}" srcOrd="2" destOrd="0" parTransId="{21295D08-392E-4BE1-9B14-3F97120CA18B}" sibTransId="{76AFDFB6-ED54-46D5-B15F-407D349B5792}"/>
    <dgm:cxn modelId="{6D5D1C6F-7B2D-4E31-A697-53DA47EE9776}" type="presOf" srcId="{0DA5C5DE-6D17-4EDE-B920-CE5FB3D41ABA}" destId="{880F44A1-54FE-446F-9390-56E51903722C}" srcOrd="0" destOrd="0" presId="urn:microsoft.com/office/officeart/2005/8/layout/hierarchy3#1"/>
    <dgm:cxn modelId="{53ED03CC-F042-4EAD-AEC3-6DF8D6C596EE}" type="presOf" srcId="{D4E06A52-91F5-4177-AA54-D298036A0598}" destId="{366E8205-074B-465F-84D3-7E9C2A4B087A}" srcOrd="0" destOrd="0" presId="urn:microsoft.com/office/officeart/2005/8/layout/hierarchy3#1"/>
    <dgm:cxn modelId="{6E76387C-082B-4C1A-BAF0-5C6D342ECFFE}" type="presOf" srcId="{796DC1B7-9303-4BF9-ADBA-2F3A2A3FBE6B}" destId="{2747B9FB-319E-4006-A500-0E79D539374F}" srcOrd="0" destOrd="0" presId="urn:microsoft.com/office/officeart/2005/8/layout/hierarchy3#1"/>
    <dgm:cxn modelId="{2F98EDE6-9660-47D6-AABF-203EC4E4D722}" type="presOf" srcId="{1621BA61-E464-4E81-97EC-EDA49E7881F8}" destId="{B24467C9-0F5C-4007-8028-B7B163F30ADF}" srcOrd="0" destOrd="0" presId="urn:microsoft.com/office/officeart/2005/8/layout/hierarchy3#1"/>
    <dgm:cxn modelId="{3F2313E1-88F4-4D75-80DD-D53E7FA40098}" srcId="{4994F04D-6077-4FB2-937D-03324B9DAB34}" destId="{0DA5C5DE-6D17-4EDE-B920-CE5FB3D41ABA}" srcOrd="0" destOrd="0" parTransId="{28418661-558A-435A-8A4F-56BB2E6D2A79}" sibTransId="{3B7799A1-52B3-4216-A827-D62622C7BECB}"/>
    <dgm:cxn modelId="{B431FE79-1E9F-4A89-B761-7DCF3F7BBA25}" type="presOf" srcId="{5E148EBF-2EB5-487C-A84A-08998CD76BB7}" destId="{08A735DB-4E1F-4605-8178-66A449AC1BB2}" srcOrd="0" destOrd="0" presId="urn:microsoft.com/office/officeart/2005/8/layout/hierarchy3#1"/>
    <dgm:cxn modelId="{30A3C7D7-737E-45E4-B2EB-EA198C32BC2B}" srcId="{0DA5C5DE-6D17-4EDE-B920-CE5FB3D41ABA}" destId="{1621BA61-E464-4E81-97EC-EDA49E7881F8}" srcOrd="1" destOrd="0" parTransId="{51AD83D2-E860-474C-AB22-849ADFDF4DBE}" sibTransId="{2E1B2228-FB84-45C7-9335-000068211608}"/>
    <dgm:cxn modelId="{EEB84225-CB6C-4BAC-B1AF-19A26231A51D}" srcId="{FDE9353F-F89B-4F97-ADC5-22417B99EEF5}" destId="{796DC1B7-9303-4BF9-ADBA-2F3A2A3FBE6B}" srcOrd="2" destOrd="0" parTransId="{81F2FDAA-970B-4BD0-9CE1-4DD499C666F7}" sibTransId="{5EDF14EE-9165-40CE-AECD-1659094E2CA3}"/>
    <dgm:cxn modelId="{3FBBBCB0-EDA8-41DA-B8BD-9E1C22727D88}" type="presOf" srcId="{730A02EE-39C4-4F26-9573-658C50E91867}" destId="{D73DB642-839F-46E4-BEFB-357122DA8B2A}" srcOrd="0" destOrd="0" presId="urn:microsoft.com/office/officeart/2005/8/layout/hierarchy3#1"/>
    <dgm:cxn modelId="{EFA62D59-6CC5-4E3F-AEA4-3141D3C610F5}" type="presOf" srcId="{FDE9353F-F89B-4F97-ADC5-22417B99EEF5}" destId="{CF6D9EBE-6D4F-45DB-B63C-66E318350665}" srcOrd="0" destOrd="0" presId="urn:microsoft.com/office/officeart/2005/8/layout/hierarchy3#1"/>
    <dgm:cxn modelId="{CEF6D1FE-8B92-487F-B25D-97D16645420C}" type="presOf" srcId="{FDE9353F-F89B-4F97-ADC5-22417B99EEF5}" destId="{FFFA6021-95BD-4804-A726-42B6E8065B83}" srcOrd="1" destOrd="0" presId="urn:microsoft.com/office/officeart/2005/8/layout/hierarchy3#1"/>
    <dgm:cxn modelId="{19DBB079-643A-4F69-A2F1-98B8FBFA7B0E}" type="presOf" srcId="{85967721-5B7F-4D6B-ADDE-3DE6B93A85B9}" destId="{C7786CBF-29A7-4F46-ACE1-BFAF2ED2906F}" srcOrd="0" destOrd="0" presId="urn:microsoft.com/office/officeart/2005/8/layout/hierarchy3#1"/>
    <dgm:cxn modelId="{E2F31064-17B6-4A9F-90F0-643AB7AC015D}" srcId="{0DA5C5DE-6D17-4EDE-B920-CE5FB3D41ABA}" destId="{85ACDDF9-B7B9-4AE3-AEFD-342A1ED3FDD3}" srcOrd="0" destOrd="0" parTransId="{50644C00-718E-45C3-8ABB-FFE825DC5B7F}" sibTransId="{EE9E075A-BD56-47AA-9D15-0D4E098D5773}"/>
    <dgm:cxn modelId="{0EBC80BE-53F5-438D-86FE-F57B0827D7DD}" type="presParOf" srcId="{220E4BB7-E5A6-4374-B95C-9515D05C4860}" destId="{F20CB88D-283A-40E6-969B-F760513B269C}" srcOrd="0" destOrd="0" presId="urn:microsoft.com/office/officeart/2005/8/layout/hierarchy3#1"/>
    <dgm:cxn modelId="{B53C1762-0E07-4C72-AA06-EFAC8B699700}" type="presParOf" srcId="{F20CB88D-283A-40E6-969B-F760513B269C}" destId="{16E92C0E-1962-4079-9E86-E1F4B29DC174}" srcOrd="0" destOrd="0" presId="urn:microsoft.com/office/officeart/2005/8/layout/hierarchy3#1"/>
    <dgm:cxn modelId="{45C29D17-CFF2-4E94-A70F-20AF919267ED}" type="presParOf" srcId="{16E92C0E-1962-4079-9E86-E1F4B29DC174}" destId="{880F44A1-54FE-446F-9390-56E51903722C}" srcOrd="0" destOrd="0" presId="urn:microsoft.com/office/officeart/2005/8/layout/hierarchy3#1"/>
    <dgm:cxn modelId="{0B645A9D-BD61-4503-B84E-156522EC118D}" type="presParOf" srcId="{16E92C0E-1962-4079-9E86-E1F4B29DC174}" destId="{804607B6-F4FB-4B08-9326-1AA34A273A5D}" srcOrd="1" destOrd="0" presId="urn:microsoft.com/office/officeart/2005/8/layout/hierarchy3#1"/>
    <dgm:cxn modelId="{9B55401E-66D9-4711-B1F2-F2EBD3C4B4B8}" type="presParOf" srcId="{F20CB88D-283A-40E6-969B-F760513B269C}" destId="{4DA6A816-DA95-479C-9A39-3F04BD93D8C4}" srcOrd="1" destOrd="0" presId="urn:microsoft.com/office/officeart/2005/8/layout/hierarchy3#1"/>
    <dgm:cxn modelId="{5B2AA82A-4D24-48D8-A154-5B97BC59D045}" type="presParOf" srcId="{4DA6A816-DA95-479C-9A39-3F04BD93D8C4}" destId="{5F5FD024-96B9-4927-9522-4793C366CCDF}" srcOrd="0" destOrd="0" presId="urn:microsoft.com/office/officeart/2005/8/layout/hierarchy3#1"/>
    <dgm:cxn modelId="{639EF7CC-298A-4D73-8FE1-56FBD4676B4E}" type="presParOf" srcId="{4DA6A816-DA95-479C-9A39-3F04BD93D8C4}" destId="{8271D559-F991-45A8-861F-E02D43E73A7A}" srcOrd="1" destOrd="0" presId="urn:microsoft.com/office/officeart/2005/8/layout/hierarchy3#1"/>
    <dgm:cxn modelId="{A840F6A9-5E93-44DB-B6F7-1213903729E3}" type="presParOf" srcId="{4DA6A816-DA95-479C-9A39-3F04BD93D8C4}" destId="{D504C716-6CF6-4108-8639-E75778C37519}" srcOrd="2" destOrd="0" presId="urn:microsoft.com/office/officeart/2005/8/layout/hierarchy3#1"/>
    <dgm:cxn modelId="{C9702349-9912-40C9-BE52-19E991F9BB01}" type="presParOf" srcId="{4DA6A816-DA95-479C-9A39-3F04BD93D8C4}" destId="{B24467C9-0F5C-4007-8028-B7B163F30ADF}" srcOrd="3" destOrd="0" presId="urn:microsoft.com/office/officeart/2005/8/layout/hierarchy3#1"/>
    <dgm:cxn modelId="{41E5E31A-D04C-4C7E-8330-AF99F5C0860E}" type="presParOf" srcId="{4DA6A816-DA95-479C-9A39-3F04BD93D8C4}" destId="{9164C2E8-A8A5-4BDA-B5B7-3599D5C7C4A2}" srcOrd="4" destOrd="0" presId="urn:microsoft.com/office/officeart/2005/8/layout/hierarchy3#1"/>
    <dgm:cxn modelId="{DB6D0EC9-6402-484A-836E-FC7D5DE53260}" type="presParOf" srcId="{4DA6A816-DA95-479C-9A39-3F04BD93D8C4}" destId="{08A735DB-4E1F-4605-8178-66A449AC1BB2}" srcOrd="5" destOrd="0" presId="urn:microsoft.com/office/officeart/2005/8/layout/hierarchy3#1"/>
    <dgm:cxn modelId="{64922071-3669-4F75-97C5-2D85F6B1332A}" type="presParOf" srcId="{220E4BB7-E5A6-4374-B95C-9515D05C4860}" destId="{172420C5-C642-4E23-8BCE-E82694121490}" srcOrd="1" destOrd="0" presId="urn:microsoft.com/office/officeart/2005/8/layout/hierarchy3#1"/>
    <dgm:cxn modelId="{6B56C3C5-7728-44C3-B4E8-E23CFA59848C}" type="presParOf" srcId="{172420C5-C642-4E23-8BCE-E82694121490}" destId="{34B83B97-08FF-4DC6-919D-1C8742B7576A}" srcOrd="0" destOrd="0" presId="urn:microsoft.com/office/officeart/2005/8/layout/hierarchy3#1"/>
    <dgm:cxn modelId="{C2AFBC1A-9879-4F2D-B895-A4CC0AF54F80}" type="presParOf" srcId="{34B83B97-08FF-4DC6-919D-1C8742B7576A}" destId="{CF6D9EBE-6D4F-45DB-B63C-66E318350665}" srcOrd="0" destOrd="0" presId="urn:microsoft.com/office/officeart/2005/8/layout/hierarchy3#1"/>
    <dgm:cxn modelId="{50B1E573-69A7-4817-9860-A7C98AE9FDC6}" type="presParOf" srcId="{34B83B97-08FF-4DC6-919D-1C8742B7576A}" destId="{FFFA6021-95BD-4804-A726-42B6E8065B83}" srcOrd="1" destOrd="0" presId="urn:microsoft.com/office/officeart/2005/8/layout/hierarchy3#1"/>
    <dgm:cxn modelId="{5508B303-66A0-414A-BCD8-3EFD071C8919}" type="presParOf" srcId="{172420C5-C642-4E23-8BCE-E82694121490}" destId="{ABF0D8E4-5E93-4122-950B-0287C64E7E00}" srcOrd="1" destOrd="0" presId="urn:microsoft.com/office/officeart/2005/8/layout/hierarchy3#1"/>
    <dgm:cxn modelId="{F438FCBD-493B-4D53-8F94-D57FC7103C1A}" type="presParOf" srcId="{ABF0D8E4-5E93-4122-950B-0287C64E7E00}" destId="{D73DB642-839F-46E4-BEFB-357122DA8B2A}" srcOrd="0" destOrd="0" presId="urn:microsoft.com/office/officeart/2005/8/layout/hierarchy3#1"/>
    <dgm:cxn modelId="{CEE9B681-3E37-410E-A2F7-6B6575EB59D9}" type="presParOf" srcId="{ABF0D8E4-5E93-4122-950B-0287C64E7E00}" destId="{366E8205-074B-465F-84D3-7E9C2A4B087A}" srcOrd="1" destOrd="0" presId="urn:microsoft.com/office/officeart/2005/8/layout/hierarchy3#1"/>
    <dgm:cxn modelId="{2B89A0CE-F96B-4214-9B34-9CAC6DB90F9C}" type="presParOf" srcId="{ABF0D8E4-5E93-4122-950B-0287C64E7E00}" destId="{C7786CBF-29A7-4F46-ACE1-BFAF2ED2906F}" srcOrd="2" destOrd="0" presId="urn:microsoft.com/office/officeart/2005/8/layout/hierarchy3#1"/>
    <dgm:cxn modelId="{073634BA-8614-4B4E-B8F4-0AC500241BBE}" type="presParOf" srcId="{ABF0D8E4-5E93-4122-950B-0287C64E7E00}" destId="{D4FAB220-39C0-4BB8-B879-AEB1A16B7CDC}" srcOrd="3" destOrd="0" presId="urn:microsoft.com/office/officeart/2005/8/layout/hierarchy3#1"/>
    <dgm:cxn modelId="{A7153FBF-73E7-4AF6-ACF0-BE39A09D608D}" type="presParOf" srcId="{ABF0D8E4-5E93-4122-950B-0287C64E7E00}" destId="{55CE1C91-58A7-4FD4-86EE-26622EF07DF3}" srcOrd="4" destOrd="0" presId="urn:microsoft.com/office/officeart/2005/8/layout/hierarchy3#1"/>
    <dgm:cxn modelId="{19BDD52D-F6AB-4507-8E34-0241641AC8A6}" type="presParOf" srcId="{ABF0D8E4-5E93-4122-950B-0287C64E7E00}" destId="{2747B9FB-319E-4006-A500-0E79D539374F}" srcOrd="5" destOrd="0" presId="urn:microsoft.com/office/officeart/2005/8/layout/hierarchy3#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6A26C33-5F5F-4CB7-8BAA-820B66BCD2DB}" type="doc">
      <dgm:prSet loTypeId="urn:microsoft.com/office/officeart/2005/8/layout/hList1" loCatId="list" qsTypeId="urn:microsoft.com/office/officeart/2005/8/quickstyle/simple1#2" qsCatId="simple" csTypeId="urn:microsoft.com/office/officeart/2005/8/colors/colorful2#1" csCatId="colorful" phldr="1"/>
      <dgm:spPr/>
      <dgm:t>
        <a:bodyPr/>
        <a:lstStyle/>
        <a:p>
          <a:endParaRPr lang="zh-CN" altLang="en-US"/>
        </a:p>
      </dgm:t>
    </dgm:pt>
    <dgm:pt modelId="{81E82A4E-660D-4B89-8E46-F01E998CF234}">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连通性 </a:t>
          </a:r>
          <a:r>
            <a:rPr lang="en-US" altLang="en-US" sz="1800" b="1" dirty="0" smtClean="0">
              <a:latin typeface="微软雅黑" panose="020B0503020204020204" pitchFamily="34" charset="-122"/>
              <a:ea typeface="微软雅黑" panose="020B0503020204020204" pitchFamily="34" charset="-122"/>
            </a:rPr>
            <a:t>(connectivity)</a:t>
          </a:r>
          <a:endParaRPr lang="zh-CN" altLang="en-US" sz="1800" b="1" dirty="0">
            <a:latin typeface="微软雅黑" panose="020B0503020204020204" pitchFamily="34" charset="-122"/>
            <a:ea typeface="微软雅黑" panose="020B0503020204020204" pitchFamily="34" charset="-122"/>
          </a:endParaRPr>
        </a:p>
      </dgm:t>
    </dgm:pt>
    <dgm:pt modelId="{FE2F3B17-9569-409B-AFBD-15576FC7E7D5}" cxnId="{0C0EC2C9-D90D-4F96-885A-4079C815A864}"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B9E722D-236B-45A9-B93C-C6BEF2201190}" cxnId="{0C0EC2C9-D90D-4F96-885A-4079C815A864}"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CE13BB8-FFE7-434E-AE0E-59033D986A9B}">
      <dgm:prSet phldrT="[文本]" phldr="0" custT="1"/>
      <dgm:spPr/>
      <dgm:t>
        <a:bodyPr vert="horz" wrap="square"/>
        <a:lstStyle/>
        <a:p>
          <a:pPr>
            <a:lnSpc>
              <a:spcPct val="100000"/>
            </a:lnSpc>
            <a:spcBef>
              <a:spcPct val="0"/>
            </a:spcBef>
            <a:spcAft>
              <a:spcPct val="15000"/>
            </a:spcAft>
          </a:pPr>
          <a:r>
            <a:rPr lang="zh-CN" altLang="en-US" sz="1600" b="1" dirty="0" smtClean="0">
              <a:latin typeface="微软雅黑" panose="020B0503020204020204" pitchFamily="34" charset="-122"/>
              <a:ea typeface="微软雅黑" panose="020B0503020204020204" pitchFamily="34" charset="-122"/>
            </a:rPr>
            <a:t>使上网用户之间都可以交换信息（数据，以及各种音频视频） ，好像这些用户的计算机都可以彼此直接连通一样。</a:t>
          </a:r>
        </a:p>
      </dgm:t>
    </dgm:pt>
    <dgm:pt modelId="{EBF2A6B2-0661-4DBE-913D-0227603495AA}" cxnId="{6C7F8464-D952-4386-9AC6-07A23F48DD6B}"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B40577D-3A60-4734-9913-A35A2EB847DB}" cxnId="{6C7F8464-D952-4386-9AC6-07A23F48DD6B}"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ECCB7497-3065-4293-B770-39828175AED5}">
      <dgm:prSet phldr="0" custT="1"/>
      <dgm:spPr/>
      <dgm:t>
        <a:bodyPr vert="horz" wrap="square"/>
        <a:lstStyle/>
        <a:p>
          <a:pPr>
            <a:lnSpc>
              <a:spcPct val="100000"/>
            </a:lnSpc>
            <a:spcBef>
              <a:spcPct val="0"/>
            </a:spcBef>
            <a:spcAft>
              <a:spcPct val="15000"/>
            </a:spcAft>
          </a:pPr>
          <a:r>
            <a:rPr lang="zh-CN" altLang="en-US" sz="1600" b="1" dirty="0" smtClean="0">
              <a:solidFill>
                <a:srgbClr val="FF0000"/>
              </a:solidFill>
              <a:latin typeface="微软雅黑" panose="020B0503020204020204" pitchFamily="34" charset="-122"/>
              <a:ea typeface="微软雅黑" panose="020B0503020204020204" pitchFamily="34" charset="-122"/>
            </a:rPr>
            <a:t>注意</a:t>
          </a:r>
          <a:r>
            <a:rPr lang="zh-CN" altLang="en-US" sz="1600" b="1" dirty="0" smtClean="0">
              <a:latin typeface="微软雅黑" panose="020B0503020204020204" pitchFamily="34" charset="-122"/>
              <a:ea typeface="微软雅黑" panose="020B0503020204020204" pitchFamily="34" charset="-122"/>
            </a:rPr>
            <a:t>，互联网具有虚拟的特点，无法准确知道对方是谁，也无法知道对方的位置。</a:t>
          </a:r>
          <a:endParaRPr lang="zh-CN" altLang="en-US" sz="1600" b="1" dirty="0">
            <a:latin typeface="微软雅黑" panose="020B0503020204020204" pitchFamily="34" charset="-122"/>
            <a:ea typeface="微软雅黑" panose="020B0503020204020204" pitchFamily="34" charset="-122"/>
          </a:endParaRPr>
        </a:p>
      </dgm:t>
    </dgm:pt>
    <dgm:pt modelId="{4D1A9A35-6CAF-47DB-A152-1712FFF01B49}" cxnId="{46CF5DF8-7B3A-4C02-AC54-7483741EE4D1}" type="parTrans">
      <dgm:prSet/>
      <dgm:spPr/>
    </dgm:pt>
    <dgm:pt modelId="{5E5E5EC1-1128-43C0-8857-0452C64D9953}" cxnId="{46CF5DF8-7B3A-4C02-AC54-7483741EE4D1}" type="sibTrans">
      <dgm:prSet/>
      <dgm:spPr/>
    </dgm:pt>
    <dgm:pt modelId="{9860C934-C87D-4759-BB10-48F1A13CE6F3}">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资源共享 </a:t>
          </a:r>
          <a:r>
            <a:rPr lang="en-US" altLang="en-US" sz="1800" b="1" dirty="0" smtClean="0">
              <a:latin typeface="微软雅黑" panose="020B0503020204020204" pitchFamily="34" charset="-122"/>
              <a:ea typeface="微软雅黑" panose="020B0503020204020204" pitchFamily="34" charset="-122"/>
            </a:rPr>
            <a:t>(Sharing)</a:t>
          </a:r>
          <a:endParaRPr lang="zh-CN" altLang="en-US" sz="1800" b="1" dirty="0">
            <a:latin typeface="微软雅黑" panose="020B0503020204020204" pitchFamily="34" charset="-122"/>
            <a:ea typeface="微软雅黑" panose="020B0503020204020204" pitchFamily="34" charset="-122"/>
          </a:endParaRPr>
        </a:p>
      </dgm:t>
    </dgm:pt>
    <dgm:pt modelId="{026BE469-7E08-43F5-A726-F8D58014797D}" cxnId="{1CDD3DE7-6CDD-4933-B539-069B96E00A73}"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0C0C2A6-290D-4E38-B8B6-6FAC507D5AEC}" cxnId="{1CDD3DE7-6CDD-4933-B539-069B96E00A73}"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59189D0-CB3B-44AF-8603-D9ADA4D9B399}">
      <dgm:prSet phldrT="[文本]" phldr="0" custT="1"/>
      <dgm:spPr/>
      <dgm:t>
        <a:bodyPr vert="horz" wrap="square"/>
        <a:p>
          <a:pPr>
            <a:lnSpc>
              <a:spcPct val="100000"/>
            </a:lnSpc>
            <a:spcBef>
              <a:spcPct val="0"/>
            </a:spcBef>
            <a:spcAft>
              <a:spcPct val="15000"/>
            </a:spcAft>
          </a:pPr>
          <a:r>
            <a:rPr lang="zh-CN" altLang="en-US" sz="1600" b="1" dirty="0" smtClean="0">
              <a:latin typeface="微软雅黑" panose="020B0503020204020204" pitchFamily="34" charset="-122"/>
              <a:ea typeface="微软雅黑" panose="020B0503020204020204" pitchFamily="34" charset="-122"/>
            </a:rPr>
            <a:t>资源共享的含义是多方面的。可以是信息共享、软件共享，也可以是硬件共享。</a:t>
          </a:r>
          <a:r>
            <a:rPr lang="zh-CN" altLang="en-US" sz="1600" b="1" dirty="0">
              <a:latin typeface="微软雅黑" panose="020B0503020204020204" pitchFamily="34" charset="-122"/>
              <a:ea typeface="微软雅黑" panose="020B0503020204020204" pitchFamily="34" charset="-122"/>
            </a:rPr>
            <a:t/>
          </a:r>
          <a:endParaRPr lang="zh-CN" altLang="en-US" sz="1600" b="1" dirty="0">
            <a:latin typeface="微软雅黑" panose="020B0503020204020204" pitchFamily="34" charset="-122"/>
            <a:ea typeface="微软雅黑" panose="020B0503020204020204" pitchFamily="34" charset="-122"/>
          </a:endParaRPr>
        </a:p>
      </dgm:t>
    </dgm:pt>
    <dgm:pt modelId="{6C1F0FEC-D5F1-4174-B614-D79A36DF9E9B}" cxnId="{52392F63-62E2-40F2-9D3B-BA2A4959E050}"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272F926-6A57-4FF6-BCD5-C51A88F0EE57}" cxnId="{52392F63-62E2-40F2-9D3B-BA2A4959E050}"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6D34EC9-B6D1-4308-84BA-7FCEC2D11170}">
      <dgm:prSet phldr="0" custT="1"/>
      <dgm:spPr/>
      <dgm:t>
        <a:bodyPr vert="horz" wrap="square"/>
        <a:p>
          <a:pPr>
            <a:lnSpc>
              <a:spcPct val="100000"/>
            </a:lnSpc>
            <a:spcBef>
              <a:spcPct val="0"/>
            </a:spcBef>
            <a:spcAft>
              <a:spcPct val="15000"/>
            </a:spcAft>
          </a:pPr>
          <a:r>
            <a:rPr lang="zh-CN" altLang="en-US" sz="1600" b="1" dirty="0" smtClean="0">
              <a:latin typeface="微软雅黑" panose="020B0503020204020204" pitchFamily="34" charset="-122"/>
              <a:ea typeface="微软雅黑" panose="020B0503020204020204" pitchFamily="34" charset="-122"/>
            </a:rPr>
            <a:t>由于网络的存在，这些资源好像就在用户身边一样地方便使用。</a:t>
          </a:r>
          <a:r>
            <a:rPr lang="zh-CN" altLang="en-US" sz="1600" b="1" dirty="0">
              <a:latin typeface="微软雅黑" panose="020B0503020204020204" pitchFamily="34" charset="-122"/>
              <a:ea typeface="微软雅黑" panose="020B0503020204020204" pitchFamily="34" charset="-122"/>
            </a:rPr>
            <a:t/>
          </a:r>
          <a:endParaRPr lang="zh-CN" altLang="en-US" sz="1600" b="1" dirty="0">
            <a:latin typeface="微软雅黑" panose="020B0503020204020204" pitchFamily="34" charset="-122"/>
            <a:ea typeface="微软雅黑" panose="020B0503020204020204" pitchFamily="34" charset="-122"/>
          </a:endParaRPr>
        </a:p>
      </dgm:t>
    </dgm:pt>
    <dgm:pt modelId="{AAC4EF43-E94E-4039-803A-6C6204AE31C6}" cxnId="{8CEC1F5E-AF44-4C68-8A40-4C885F85A50D}" type="parTrans">
      <dgm:prSet/>
      <dgm:spPr/>
    </dgm:pt>
    <dgm:pt modelId="{472B4819-0340-43D9-9E39-5735F845BF5C}" cxnId="{8CEC1F5E-AF44-4C68-8A40-4C885F85A50D}" type="sibTrans">
      <dgm:prSet/>
      <dgm:spPr/>
    </dgm:pt>
    <dgm:pt modelId="{45BDFC86-5515-4588-9635-7C14A989AA26}" type="pres">
      <dgm:prSet presAssocID="{76A26C33-5F5F-4CB7-8BAA-820B66BCD2DB}" presName="Name0" presStyleCnt="0">
        <dgm:presLayoutVars>
          <dgm:dir/>
          <dgm:animLvl val="lvl"/>
          <dgm:resizeHandles val="exact"/>
        </dgm:presLayoutVars>
      </dgm:prSet>
      <dgm:spPr/>
      <dgm:t>
        <a:bodyPr/>
        <a:lstStyle/>
        <a:p>
          <a:endParaRPr lang="zh-CN" altLang="en-US"/>
        </a:p>
      </dgm:t>
    </dgm:pt>
    <dgm:pt modelId="{084CEBD4-BCBA-45BE-85A0-F1EBB86D6FAA}" type="pres">
      <dgm:prSet presAssocID="{81E82A4E-660D-4B89-8E46-F01E998CF234}" presName="composite" presStyleCnt="0"/>
      <dgm:spPr/>
    </dgm:pt>
    <dgm:pt modelId="{0A0E1915-9D9D-42CA-B042-4CD43E01EB46}" type="pres">
      <dgm:prSet presAssocID="{81E82A4E-660D-4B89-8E46-F01E998CF234}" presName="parTx" presStyleLbl="alignNode1" presStyleIdx="0" presStyleCnt="2" custScaleY="82146" custLinFactNeighborY="-9064">
        <dgm:presLayoutVars>
          <dgm:chMax val="0"/>
          <dgm:chPref val="0"/>
          <dgm:bulletEnabled val="1"/>
        </dgm:presLayoutVars>
      </dgm:prSet>
      <dgm:spPr/>
      <dgm:t>
        <a:bodyPr/>
        <a:lstStyle/>
        <a:p>
          <a:endParaRPr lang="zh-CN" altLang="en-US"/>
        </a:p>
      </dgm:t>
    </dgm:pt>
    <dgm:pt modelId="{95E3CB40-70C8-4251-9371-65AB16983D1B}" type="pres">
      <dgm:prSet presAssocID="{81E82A4E-660D-4B89-8E46-F01E998CF234}" presName="desTx" presStyleLbl="alignAccFollowNode1" presStyleIdx="0" presStyleCnt="2" custLinFactNeighborX="-286">
        <dgm:presLayoutVars>
          <dgm:bulletEnabled val="1"/>
        </dgm:presLayoutVars>
      </dgm:prSet>
      <dgm:spPr/>
      <dgm:t>
        <a:bodyPr/>
        <a:lstStyle/>
        <a:p>
          <a:endParaRPr lang="zh-CN" altLang="en-US"/>
        </a:p>
      </dgm:t>
    </dgm:pt>
    <dgm:pt modelId="{53421B6A-2B30-49A7-B880-8776DCE5DB4B}" type="pres">
      <dgm:prSet presAssocID="{3B9E722D-236B-45A9-B93C-C6BEF2201190}" presName="space" presStyleCnt="0"/>
      <dgm:spPr/>
    </dgm:pt>
    <dgm:pt modelId="{12600C52-721A-4BE1-8285-90A6B38FB27D}" type="pres">
      <dgm:prSet presAssocID="{9860C934-C87D-4759-BB10-48F1A13CE6F3}" presName="composite" presStyleCnt="0"/>
      <dgm:spPr/>
    </dgm:pt>
    <dgm:pt modelId="{40C4515B-BD55-4381-85FB-4FE091B3440E}" type="pres">
      <dgm:prSet presAssocID="{9860C934-C87D-4759-BB10-48F1A13CE6F3}" presName="parTx" presStyleLbl="alignNode1" presStyleIdx="1" presStyleCnt="2" custScaleY="82146" custLinFactNeighborY="-9064">
        <dgm:presLayoutVars>
          <dgm:chMax val="0"/>
          <dgm:chPref val="0"/>
          <dgm:bulletEnabled val="1"/>
        </dgm:presLayoutVars>
      </dgm:prSet>
      <dgm:spPr/>
      <dgm:t>
        <a:bodyPr/>
        <a:lstStyle/>
        <a:p>
          <a:endParaRPr lang="zh-CN" altLang="en-US"/>
        </a:p>
      </dgm:t>
    </dgm:pt>
    <dgm:pt modelId="{91A65E31-AD27-4BEE-B472-DF1900C7D724}" type="pres">
      <dgm:prSet presAssocID="{9860C934-C87D-4759-BB10-48F1A13CE6F3}" presName="desTx" presStyleLbl="alignAccFollowNode1" presStyleIdx="1" presStyleCnt="2">
        <dgm:presLayoutVars>
          <dgm:bulletEnabled val="1"/>
        </dgm:presLayoutVars>
      </dgm:prSet>
      <dgm:spPr/>
      <dgm:t>
        <a:bodyPr/>
        <a:lstStyle/>
        <a:p>
          <a:endParaRPr lang="zh-CN" altLang="en-US"/>
        </a:p>
      </dgm:t>
    </dgm:pt>
  </dgm:ptLst>
  <dgm:cxnLst>
    <dgm:cxn modelId="{0C0EC2C9-D90D-4F96-885A-4079C815A864}" srcId="{76A26C33-5F5F-4CB7-8BAA-820B66BCD2DB}" destId="{81E82A4E-660D-4B89-8E46-F01E998CF234}" srcOrd="0" destOrd="0" parTransId="{FE2F3B17-9569-409B-AFBD-15576FC7E7D5}" sibTransId="{3B9E722D-236B-45A9-B93C-C6BEF2201190}"/>
    <dgm:cxn modelId="{6C7F8464-D952-4386-9AC6-07A23F48DD6B}" srcId="{81E82A4E-660D-4B89-8E46-F01E998CF234}" destId="{BCE13BB8-FFE7-434E-AE0E-59033D986A9B}" srcOrd="0" destOrd="0" parTransId="{EBF2A6B2-0661-4DBE-913D-0227603495AA}" sibTransId="{4B40577D-3A60-4734-9913-A35A2EB847DB}"/>
    <dgm:cxn modelId="{46CF5DF8-7B3A-4C02-AC54-7483741EE4D1}" srcId="{81E82A4E-660D-4B89-8E46-F01E998CF234}" destId="{ECCB7497-3065-4293-B770-39828175AED5}" srcOrd="1" destOrd="0" parTransId="{4D1A9A35-6CAF-47DB-A152-1712FFF01B49}" sibTransId="{5E5E5EC1-1128-43C0-8857-0452C64D9953}"/>
    <dgm:cxn modelId="{1CDD3DE7-6CDD-4933-B539-069B96E00A73}" srcId="{76A26C33-5F5F-4CB7-8BAA-820B66BCD2DB}" destId="{9860C934-C87D-4759-BB10-48F1A13CE6F3}" srcOrd="1" destOrd="0" parTransId="{026BE469-7E08-43F5-A726-F8D58014797D}" sibTransId="{D0C0C2A6-290D-4E38-B8B6-6FAC507D5AEC}"/>
    <dgm:cxn modelId="{52392F63-62E2-40F2-9D3B-BA2A4959E050}" srcId="{9860C934-C87D-4759-BB10-48F1A13CE6F3}" destId="{459189D0-CB3B-44AF-8603-D9ADA4D9B399}" srcOrd="0" destOrd="1" parTransId="{6C1F0FEC-D5F1-4174-B614-D79A36DF9E9B}" sibTransId="{6272F926-6A57-4FF6-BCD5-C51A88F0EE57}"/>
    <dgm:cxn modelId="{8CEC1F5E-AF44-4C68-8A40-4C885F85A50D}" srcId="{9860C934-C87D-4759-BB10-48F1A13CE6F3}" destId="{46D34EC9-B6D1-4308-84BA-7FCEC2D11170}" srcOrd="1" destOrd="1" parTransId="{AAC4EF43-E94E-4039-803A-6C6204AE31C6}" sibTransId="{472B4819-0340-43D9-9E39-5735F845BF5C}"/>
    <dgm:cxn modelId="{F418BB8E-D96E-462B-B23B-5F9F40E09594}" type="presOf" srcId="{76A26C33-5F5F-4CB7-8BAA-820B66BCD2DB}" destId="{45BDFC86-5515-4588-9635-7C14A989AA26}" srcOrd="0" destOrd="0" presId="urn:microsoft.com/office/officeart/2005/8/layout/hList1"/>
    <dgm:cxn modelId="{FF517DF4-E23C-40C4-AE40-C2440788F5C2}" type="presParOf" srcId="{45BDFC86-5515-4588-9635-7C14A989AA26}" destId="{084CEBD4-BCBA-45BE-85A0-F1EBB86D6FAA}" srcOrd="0" destOrd="0" presId="urn:microsoft.com/office/officeart/2005/8/layout/hList1"/>
    <dgm:cxn modelId="{8D331C5A-E2BE-489C-A2CB-E5B51CA4CAD3}" type="presParOf" srcId="{084CEBD4-BCBA-45BE-85A0-F1EBB86D6FAA}" destId="{0A0E1915-9D9D-42CA-B042-4CD43E01EB46}" srcOrd="0" destOrd="0" presId="urn:microsoft.com/office/officeart/2005/8/layout/hList1"/>
    <dgm:cxn modelId="{CC54093D-D191-4F36-9B24-91DE64E5E4EC}" type="presOf" srcId="{81E82A4E-660D-4B89-8E46-F01E998CF234}" destId="{0A0E1915-9D9D-42CA-B042-4CD43E01EB46}" srcOrd="0" destOrd="0" presId="urn:microsoft.com/office/officeart/2005/8/layout/hList1"/>
    <dgm:cxn modelId="{54C7BB4B-2EED-4A55-A4E4-E4B352399568}" type="presParOf" srcId="{084CEBD4-BCBA-45BE-85A0-F1EBB86D6FAA}" destId="{95E3CB40-70C8-4251-9371-65AB16983D1B}" srcOrd="1" destOrd="0" presId="urn:microsoft.com/office/officeart/2005/8/layout/hList1"/>
    <dgm:cxn modelId="{1B6D0CBA-49BB-4282-A5ED-5EEA93EA50CD}" type="presOf" srcId="{BCE13BB8-FFE7-434E-AE0E-59033D986A9B}" destId="{95E3CB40-70C8-4251-9371-65AB16983D1B}" srcOrd="0" destOrd="0" presId="urn:microsoft.com/office/officeart/2005/8/layout/hList1"/>
    <dgm:cxn modelId="{BDA7F97F-8D8E-4B45-BCE2-176A0B1BCC1D}" type="presOf" srcId="{ECCB7497-3065-4293-B770-39828175AED5}" destId="{95E3CB40-70C8-4251-9371-65AB16983D1B}" srcOrd="0" destOrd="1" presId="urn:microsoft.com/office/officeart/2005/8/layout/hList1"/>
    <dgm:cxn modelId="{67617901-950C-4CBB-A832-CFFB87052B9C}" type="presParOf" srcId="{45BDFC86-5515-4588-9635-7C14A989AA26}" destId="{53421B6A-2B30-49A7-B880-8776DCE5DB4B}" srcOrd="1" destOrd="0" presId="urn:microsoft.com/office/officeart/2005/8/layout/hList1"/>
    <dgm:cxn modelId="{57E84528-C3B0-46C2-98BD-745E66CA5162}" type="presParOf" srcId="{45BDFC86-5515-4588-9635-7C14A989AA26}" destId="{12600C52-721A-4BE1-8285-90A6B38FB27D}" srcOrd="2" destOrd="0" presId="urn:microsoft.com/office/officeart/2005/8/layout/hList1"/>
    <dgm:cxn modelId="{FD3DBB7D-EC7B-425B-9A13-D9E367B3CAD7}" type="presParOf" srcId="{12600C52-721A-4BE1-8285-90A6B38FB27D}" destId="{40C4515B-BD55-4381-85FB-4FE091B3440E}" srcOrd="0" destOrd="2" presId="urn:microsoft.com/office/officeart/2005/8/layout/hList1"/>
    <dgm:cxn modelId="{22295B27-1B17-4ACB-8D1E-560D8FC0A9CF}" type="presOf" srcId="{9860C934-C87D-4759-BB10-48F1A13CE6F3}" destId="{40C4515B-BD55-4381-85FB-4FE091B3440E}" srcOrd="0" destOrd="0" presId="urn:microsoft.com/office/officeart/2005/8/layout/hList1"/>
    <dgm:cxn modelId="{C75B56E7-374F-437A-936E-58F6AFA58446}" type="presParOf" srcId="{12600C52-721A-4BE1-8285-90A6B38FB27D}" destId="{91A65E31-AD27-4BEE-B472-DF1900C7D724}" srcOrd="1" destOrd="2" presId="urn:microsoft.com/office/officeart/2005/8/layout/hList1"/>
    <dgm:cxn modelId="{3632DB69-D87B-40D5-A10C-0A83BF2AAFCD}" type="presOf" srcId="{459189D0-CB3B-44AF-8603-D9ADA4D9B399}" destId="{91A65E31-AD27-4BEE-B472-DF1900C7D724}" srcOrd="0" destOrd="0" presId="urn:microsoft.com/office/officeart/2005/8/layout/hList1"/>
    <dgm:cxn modelId="{C7F721CF-0349-475A-A028-32DDF58F54C7}" type="presOf" srcId="{46D34EC9-B6D1-4308-84BA-7FCEC2D11170}" destId="{91A65E31-AD27-4BEE-B472-DF1900C7D724}" srcOrd="0" destOrd="1"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5E05827-7C5E-4011-BB54-A9825C894BC2}" type="doc">
      <dgm:prSet loTypeId="urn:microsoft.com/office/officeart/2005/8/layout/radial3" loCatId="relationship" qsTypeId="urn:microsoft.com/office/officeart/2005/8/quickstyle/simple4#1" qsCatId="simple" csTypeId="urn:microsoft.com/office/officeart/2005/8/colors/colorful1#1" csCatId="colorful" phldr="1"/>
      <dgm:spPr/>
      <dgm:t>
        <a:bodyPr/>
        <a:lstStyle/>
        <a:p>
          <a:endParaRPr lang="zh-CN" altLang="en-US"/>
        </a:p>
      </dgm:t>
    </dgm:pt>
    <dgm:pt modelId="{A76D0BFA-BC15-45DD-BEFB-67BB802BC730}">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互联网</a:t>
          </a:r>
          <a:endParaRPr lang="zh-CN" altLang="en-US" sz="1800" b="1" dirty="0">
            <a:latin typeface="微软雅黑" panose="020B0503020204020204" pitchFamily="34" charset="-122"/>
            <a:ea typeface="微软雅黑" panose="020B0503020204020204" pitchFamily="34" charset="-122"/>
          </a:endParaRPr>
        </a:p>
      </dgm:t>
    </dgm:pt>
    <dgm:pt modelId="{B00600B9-142A-48E4-AC4D-F087585498F0}" cxnId="{9CB6F1FF-87D2-406B-ACF5-0ED45A7D7F44}" type="parTrans">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1A64C42D-73C0-4271-8028-E940B4F42241}" cxnId="{9CB6F1FF-87D2-406B-ACF5-0ED45A7D7F44}" type="sibTrans">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B18C9164-AF3E-4958-908B-D7485AFCEBF8}">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工业</a:t>
          </a:r>
          <a:endParaRPr lang="zh-CN" altLang="en-US" sz="1600" b="1" dirty="0">
            <a:latin typeface="微软雅黑" panose="020B0503020204020204" pitchFamily="34" charset="-122"/>
            <a:ea typeface="微软雅黑" panose="020B0503020204020204" pitchFamily="34" charset="-122"/>
          </a:endParaRPr>
        </a:p>
      </dgm:t>
    </dgm:pt>
    <dgm:pt modelId="{E3590D31-6E72-444F-9C49-1AE7EFE87DD0}" cxnId="{43629A51-9669-4227-8CF2-06728FED7FB2}" type="parTrans">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AA57978E-F1E4-45BC-98ED-B86BC4A8B02B}" cxnId="{43629A51-9669-4227-8CF2-06728FED7FB2}" type="sibTrans">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289F969B-460A-4D7B-AFBB-F45D1D8FC7AC}">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农业</a:t>
          </a:r>
          <a:endParaRPr lang="zh-CN" altLang="en-US" sz="1600" b="1" dirty="0">
            <a:latin typeface="微软雅黑" panose="020B0503020204020204" pitchFamily="34" charset="-122"/>
            <a:ea typeface="微软雅黑" panose="020B0503020204020204" pitchFamily="34" charset="-122"/>
          </a:endParaRPr>
        </a:p>
      </dgm:t>
    </dgm:pt>
    <dgm:pt modelId="{BC8AED9C-6DB9-4718-BE03-2F8A9BAA1F72}" cxnId="{AC754295-F863-4119-AC31-2B2660E39C1A}" type="parTrans">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2F9C0308-2ACC-48D6-B1DE-0A9B3F7C4D91}" cxnId="{AC754295-F863-4119-AC31-2B2660E39C1A}" type="sibTrans">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CBF6F5B7-7C58-4F3A-88BB-5CBC69534539}">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教育</a:t>
          </a:r>
          <a:endParaRPr lang="zh-CN" altLang="en-US" sz="1600" b="1" dirty="0">
            <a:latin typeface="微软雅黑" panose="020B0503020204020204" pitchFamily="34" charset="-122"/>
            <a:ea typeface="微软雅黑" panose="020B0503020204020204" pitchFamily="34" charset="-122"/>
          </a:endParaRPr>
        </a:p>
      </dgm:t>
    </dgm:pt>
    <dgm:pt modelId="{CF87773F-924A-4605-8570-035144C0F902}" cxnId="{62D81B6B-A473-4711-8060-E2F235DB436A}" type="parTrans">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6D1C614E-67DC-4BB9-BD87-711365F29683}" cxnId="{62D81B6B-A473-4711-8060-E2F235DB436A}" type="sibTrans">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55AF6D72-8B6B-4080-8E8C-D4F56863B69E}">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医疗</a:t>
          </a:r>
          <a:endParaRPr lang="zh-CN" altLang="en-US" sz="1600" b="1" dirty="0">
            <a:latin typeface="微软雅黑" panose="020B0503020204020204" pitchFamily="34" charset="-122"/>
            <a:ea typeface="微软雅黑" panose="020B0503020204020204" pitchFamily="34" charset="-122"/>
          </a:endParaRPr>
        </a:p>
      </dgm:t>
    </dgm:pt>
    <dgm:pt modelId="{C35CA62F-8556-4DFD-8EC7-5CCA241BB612}" cxnId="{534309C7-E5FF-4B2D-B8CF-45366536B25D}" type="parTrans">
      <dgm:prSet custT="1"/>
      <dgm:spPr/>
      <dgm:t>
        <a:bodyPr/>
        <a:lstStyle/>
        <a:p>
          <a:endParaRPr lang="zh-CN" altLang="en-US" sz="1600" b="1">
            <a:latin typeface="微软雅黑" panose="020B0503020204020204" pitchFamily="34" charset="-122"/>
            <a:ea typeface="微软雅黑" panose="020B0503020204020204" pitchFamily="34" charset="-122"/>
          </a:endParaRPr>
        </a:p>
      </dgm:t>
    </dgm:pt>
    <dgm:pt modelId="{491DA168-3F2F-44B5-A64C-4106C44D9531}" cxnId="{534309C7-E5FF-4B2D-B8CF-45366536B25D}" type="sibTrans">
      <dgm:prSet/>
      <dgm:spPr/>
      <dgm:t>
        <a:bodyPr/>
        <a:lstStyle/>
        <a:p>
          <a:endParaRPr lang="zh-CN" altLang="en-US" sz="1600" b="1">
            <a:latin typeface="微软雅黑" panose="020B0503020204020204" pitchFamily="34" charset="-122"/>
            <a:ea typeface="微软雅黑" panose="020B0503020204020204" pitchFamily="34" charset="-122"/>
          </a:endParaRPr>
        </a:p>
      </dgm:t>
    </dgm:pt>
    <dgm:pt modelId="{6B298439-DC98-423F-B078-E8F5941082E6}">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政务</a:t>
          </a:r>
          <a:endParaRPr lang="zh-CN" altLang="en-US" sz="1600" b="1" dirty="0">
            <a:latin typeface="微软雅黑" panose="020B0503020204020204" pitchFamily="34" charset="-122"/>
            <a:ea typeface="微软雅黑" panose="020B0503020204020204" pitchFamily="34" charset="-122"/>
          </a:endParaRPr>
        </a:p>
      </dgm:t>
    </dgm:pt>
    <dgm:pt modelId="{FF507EB2-A21E-44CB-A397-7737883929F5}" cxnId="{3131B5D7-C9F2-49E1-8EFF-59076BE387DD}" type="parTrans">
      <dgm:prSet/>
      <dgm:spPr/>
      <dgm:t>
        <a:bodyPr/>
        <a:lstStyle/>
        <a:p>
          <a:endParaRPr lang="zh-CN" altLang="en-US" sz="1600"/>
        </a:p>
      </dgm:t>
    </dgm:pt>
    <dgm:pt modelId="{1069866B-901E-41AA-B611-96F392C306C9}" cxnId="{3131B5D7-C9F2-49E1-8EFF-59076BE387DD}" type="sibTrans">
      <dgm:prSet/>
      <dgm:spPr/>
      <dgm:t>
        <a:bodyPr/>
        <a:lstStyle/>
        <a:p>
          <a:endParaRPr lang="zh-CN" altLang="en-US" sz="1600"/>
        </a:p>
      </dgm:t>
    </dgm:pt>
    <dgm:pt modelId="{FAF2ACAA-EABC-4881-8EA7-397CDC13C55C}">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商业</a:t>
          </a:r>
          <a:endParaRPr lang="zh-CN" altLang="en-US" sz="1600" b="1" dirty="0">
            <a:latin typeface="微软雅黑" panose="020B0503020204020204" pitchFamily="34" charset="-122"/>
            <a:ea typeface="微软雅黑" panose="020B0503020204020204" pitchFamily="34" charset="-122"/>
          </a:endParaRPr>
        </a:p>
      </dgm:t>
    </dgm:pt>
    <dgm:pt modelId="{770E56DF-8F01-4967-83BA-12AEB9AE298C}" cxnId="{DECB6BFE-C1AB-49B3-BF33-97FF73C68B80}" type="parTrans">
      <dgm:prSet/>
      <dgm:spPr/>
      <dgm:t>
        <a:bodyPr/>
        <a:lstStyle/>
        <a:p>
          <a:endParaRPr lang="zh-CN" altLang="en-US" sz="1600"/>
        </a:p>
      </dgm:t>
    </dgm:pt>
    <dgm:pt modelId="{43BF5A98-9984-4620-885D-10BE9C053A43}" cxnId="{DECB6BFE-C1AB-49B3-BF33-97FF73C68B80}" type="sibTrans">
      <dgm:prSet/>
      <dgm:spPr/>
      <dgm:t>
        <a:bodyPr/>
        <a:lstStyle/>
        <a:p>
          <a:endParaRPr lang="zh-CN" altLang="en-US" sz="1600"/>
        </a:p>
      </dgm:t>
    </dgm:pt>
    <dgm:pt modelId="{26C274A2-A132-40CB-BA50-1DFD2114DDE8}">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交通</a:t>
          </a:r>
          <a:endParaRPr lang="zh-CN" altLang="en-US" sz="1600" b="1" dirty="0">
            <a:latin typeface="微软雅黑" panose="020B0503020204020204" pitchFamily="34" charset="-122"/>
            <a:ea typeface="微软雅黑" panose="020B0503020204020204" pitchFamily="34" charset="-122"/>
          </a:endParaRPr>
        </a:p>
      </dgm:t>
    </dgm:pt>
    <dgm:pt modelId="{18C167E5-9951-4075-9E11-75A610F80C55}" cxnId="{2880779E-5D58-42D8-A4C9-2F8A8FE197F5}" type="parTrans">
      <dgm:prSet/>
      <dgm:spPr/>
      <dgm:t>
        <a:bodyPr/>
        <a:lstStyle/>
        <a:p>
          <a:endParaRPr lang="zh-CN" altLang="en-US" sz="1600"/>
        </a:p>
      </dgm:t>
    </dgm:pt>
    <dgm:pt modelId="{969F8E18-0BF9-4FAE-83D0-6A6701ECCF82}" cxnId="{2880779E-5D58-42D8-A4C9-2F8A8FE197F5}" type="sibTrans">
      <dgm:prSet/>
      <dgm:spPr/>
      <dgm:t>
        <a:bodyPr/>
        <a:lstStyle/>
        <a:p>
          <a:endParaRPr lang="zh-CN" altLang="en-US" sz="1600"/>
        </a:p>
      </dgm:t>
    </dgm:pt>
    <dgm:pt modelId="{3F2C0775-94F4-47A1-AF4B-909B1853529B}">
      <dgm:prSet custT="1"/>
      <dgm:spPr/>
      <dgm:t>
        <a:bodyPr/>
        <a:lstStyle/>
        <a:p>
          <a:r>
            <a:rPr lang="zh-CN" altLang="en-US" sz="1600" b="1" dirty="0" smtClean="0">
              <a:latin typeface="微软雅黑" panose="020B0503020204020204" pitchFamily="34" charset="-122"/>
              <a:ea typeface="微软雅黑" panose="020B0503020204020204" pitchFamily="34" charset="-122"/>
            </a:rPr>
            <a:t>金融</a:t>
          </a:r>
          <a:endParaRPr lang="zh-CN" altLang="en-US" sz="1600" dirty="0"/>
        </a:p>
      </dgm:t>
    </dgm:pt>
    <dgm:pt modelId="{A38B1822-9787-44D1-BD3C-ACBAACBABD01}" cxnId="{44087A00-B1E0-4E66-BD03-92CCC0E2E57A}" type="parTrans">
      <dgm:prSet/>
      <dgm:spPr/>
      <dgm:t>
        <a:bodyPr/>
        <a:lstStyle/>
        <a:p>
          <a:endParaRPr lang="zh-CN" altLang="en-US" sz="1600"/>
        </a:p>
      </dgm:t>
    </dgm:pt>
    <dgm:pt modelId="{97A5A0B2-98A0-41A2-94D6-5ACC569526A9}" cxnId="{44087A00-B1E0-4E66-BD03-92CCC0E2E57A}" type="sibTrans">
      <dgm:prSet/>
      <dgm:spPr/>
      <dgm:t>
        <a:bodyPr/>
        <a:lstStyle/>
        <a:p>
          <a:endParaRPr lang="zh-CN" altLang="en-US" sz="1600"/>
        </a:p>
      </dgm:t>
    </dgm:pt>
    <dgm:pt modelId="{2283875D-64D0-4EF8-BA5E-3A01B2889C9A}" type="pres">
      <dgm:prSet presAssocID="{E5E05827-7C5E-4011-BB54-A9825C894BC2}" presName="composite" presStyleCnt="0">
        <dgm:presLayoutVars>
          <dgm:chMax val="1"/>
          <dgm:dir/>
          <dgm:resizeHandles val="exact"/>
        </dgm:presLayoutVars>
      </dgm:prSet>
      <dgm:spPr/>
      <dgm:t>
        <a:bodyPr/>
        <a:lstStyle/>
        <a:p>
          <a:endParaRPr lang="zh-CN" altLang="en-US"/>
        </a:p>
      </dgm:t>
    </dgm:pt>
    <dgm:pt modelId="{B56D683E-7C9C-4207-B0C8-0781DA70F281}" type="pres">
      <dgm:prSet presAssocID="{E5E05827-7C5E-4011-BB54-A9825C894BC2}" presName="radial" presStyleCnt="0">
        <dgm:presLayoutVars>
          <dgm:animLvl val="ctr"/>
        </dgm:presLayoutVars>
      </dgm:prSet>
      <dgm:spPr/>
      <dgm:t>
        <a:bodyPr/>
        <a:lstStyle/>
        <a:p>
          <a:endParaRPr lang="zh-CN" altLang="en-US"/>
        </a:p>
      </dgm:t>
    </dgm:pt>
    <dgm:pt modelId="{697450F4-F441-4296-8335-01351F8E1B2B}" type="pres">
      <dgm:prSet presAssocID="{A76D0BFA-BC15-45DD-BEFB-67BB802BC730}" presName="centerShape" presStyleLbl="vennNode1" presStyleIdx="0" presStyleCnt="9"/>
      <dgm:spPr/>
      <dgm:t>
        <a:bodyPr/>
        <a:lstStyle/>
        <a:p>
          <a:endParaRPr lang="zh-CN" altLang="en-US"/>
        </a:p>
      </dgm:t>
    </dgm:pt>
    <dgm:pt modelId="{CE8AFE2D-2AC2-45F0-88B8-B2568168C3FF}" type="pres">
      <dgm:prSet presAssocID="{B18C9164-AF3E-4958-908B-D7485AFCEBF8}" presName="node" presStyleLbl="vennNode1" presStyleIdx="1" presStyleCnt="9">
        <dgm:presLayoutVars>
          <dgm:bulletEnabled val="1"/>
        </dgm:presLayoutVars>
      </dgm:prSet>
      <dgm:spPr/>
      <dgm:t>
        <a:bodyPr/>
        <a:lstStyle/>
        <a:p>
          <a:endParaRPr lang="zh-CN" altLang="en-US"/>
        </a:p>
      </dgm:t>
    </dgm:pt>
    <dgm:pt modelId="{670A9751-EDA7-44BE-84F6-DA052AFC6D1C}" type="pres">
      <dgm:prSet presAssocID="{289F969B-460A-4D7B-AFBB-F45D1D8FC7AC}" presName="node" presStyleLbl="vennNode1" presStyleIdx="2" presStyleCnt="9">
        <dgm:presLayoutVars>
          <dgm:bulletEnabled val="1"/>
        </dgm:presLayoutVars>
      </dgm:prSet>
      <dgm:spPr/>
      <dgm:t>
        <a:bodyPr/>
        <a:lstStyle/>
        <a:p>
          <a:endParaRPr lang="zh-CN" altLang="en-US"/>
        </a:p>
      </dgm:t>
    </dgm:pt>
    <dgm:pt modelId="{242A4B1B-E8FC-49C8-BFF1-60EED0B2A276}" type="pres">
      <dgm:prSet presAssocID="{CBF6F5B7-7C58-4F3A-88BB-5CBC69534539}" presName="node" presStyleLbl="vennNode1" presStyleIdx="3" presStyleCnt="9">
        <dgm:presLayoutVars>
          <dgm:bulletEnabled val="1"/>
        </dgm:presLayoutVars>
      </dgm:prSet>
      <dgm:spPr/>
      <dgm:t>
        <a:bodyPr/>
        <a:lstStyle/>
        <a:p>
          <a:endParaRPr lang="zh-CN" altLang="en-US"/>
        </a:p>
      </dgm:t>
    </dgm:pt>
    <dgm:pt modelId="{C0A173BA-2876-4F61-AAD1-FA50AD3DFDD0}" type="pres">
      <dgm:prSet presAssocID="{55AF6D72-8B6B-4080-8E8C-D4F56863B69E}" presName="node" presStyleLbl="vennNode1" presStyleIdx="4" presStyleCnt="9">
        <dgm:presLayoutVars>
          <dgm:bulletEnabled val="1"/>
        </dgm:presLayoutVars>
      </dgm:prSet>
      <dgm:spPr/>
      <dgm:t>
        <a:bodyPr/>
        <a:lstStyle/>
        <a:p>
          <a:endParaRPr lang="zh-CN" altLang="en-US"/>
        </a:p>
      </dgm:t>
    </dgm:pt>
    <dgm:pt modelId="{D951B7E8-AF72-41D8-8F8D-E56CFF2EB951}" type="pres">
      <dgm:prSet presAssocID="{FAF2ACAA-EABC-4881-8EA7-397CDC13C55C}" presName="node" presStyleLbl="vennNode1" presStyleIdx="5" presStyleCnt="9">
        <dgm:presLayoutVars>
          <dgm:bulletEnabled val="1"/>
        </dgm:presLayoutVars>
      </dgm:prSet>
      <dgm:spPr/>
      <dgm:t>
        <a:bodyPr/>
        <a:lstStyle/>
        <a:p>
          <a:endParaRPr lang="zh-CN" altLang="en-US"/>
        </a:p>
      </dgm:t>
    </dgm:pt>
    <dgm:pt modelId="{2343D8A9-7AEC-4D40-8773-498EA64A78FE}" type="pres">
      <dgm:prSet presAssocID="{26C274A2-A132-40CB-BA50-1DFD2114DDE8}" presName="node" presStyleLbl="vennNode1" presStyleIdx="6" presStyleCnt="9">
        <dgm:presLayoutVars>
          <dgm:bulletEnabled val="1"/>
        </dgm:presLayoutVars>
      </dgm:prSet>
      <dgm:spPr/>
      <dgm:t>
        <a:bodyPr/>
        <a:lstStyle/>
        <a:p>
          <a:endParaRPr lang="zh-CN" altLang="en-US"/>
        </a:p>
      </dgm:t>
    </dgm:pt>
    <dgm:pt modelId="{4B8ABBE8-E9C9-4F6B-9525-8C9A18414CDE}" type="pres">
      <dgm:prSet presAssocID="{3F2C0775-94F4-47A1-AF4B-909B1853529B}" presName="node" presStyleLbl="vennNode1" presStyleIdx="7" presStyleCnt="9">
        <dgm:presLayoutVars>
          <dgm:bulletEnabled val="1"/>
        </dgm:presLayoutVars>
      </dgm:prSet>
      <dgm:spPr/>
      <dgm:t>
        <a:bodyPr/>
        <a:lstStyle/>
        <a:p>
          <a:endParaRPr lang="zh-CN" altLang="en-US"/>
        </a:p>
      </dgm:t>
    </dgm:pt>
    <dgm:pt modelId="{C13D16A4-6F51-437B-A7BA-09AB4609C68B}" type="pres">
      <dgm:prSet presAssocID="{6B298439-DC98-423F-B078-E8F5941082E6}" presName="node" presStyleLbl="vennNode1" presStyleIdx="8" presStyleCnt="9">
        <dgm:presLayoutVars>
          <dgm:bulletEnabled val="1"/>
        </dgm:presLayoutVars>
      </dgm:prSet>
      <dgm:spPr/>
      <dgm:t>
        <a:bodyPr/>
        <a:lstStyle/>
        <a:p>
          <a:endParaRPr lang="zh-CN" altLang="en-US"/>
        </a:p>
      </dgm:t>
    </dgm:pt>
  </dgm:ptLst>
  <dgm:cxnLst>
    <dgm:cxn modelId="{534309C7-E5FF-4B2D-B8CF-45366536B25D}" srcId="{A76D0BFA-BC15-45DD-BEFB-67BB802BC730}" destId="{55AF6D72-8B6B-4080-8E8C-D4F56863B69E}" srcOrd="3" destOrd="0" parTransId="{C35CA62F-8556-4DFD-8EC7-5CCA241BB612}" sibTransId="{491DA168-3F2F-44B5-A64C-4106C44D9531}"/>
    <dgm:cxn modelId="{3131B5D7-C9F2-49E1-8EFF-59076BE387DD}" srcId="{A76D0BFA-BC15-45DD-BEFB-67BB802BC730}" destId="{6B298439-DC98-423F-B078-E8F5941082E6}" srcOrd="7" destOrd="0" parTransId="{FF507EB2-A21E-44CB-A397-7737883929F5}" sibTransId="{1069866B-901E-41AA-B611-96F392C306C9}"/>
    <dgm:cxn modelId="{62D81B6B-A473-4711-8060-E2F235DB436A}" srcId="{A76D0BFA-BC15-45DD-BEFB-67BB802BC730}" destId="{CBF6F5B7-7C58-4F3A-88BB-5CBC69534539}" srcOrd="2" destOrd="0" parTransId="{CF87773F-924A-4605-8570-035144C0F902}" sibTransId="{6D1C614E-67DC-4BB9-BD87-711365F29683}"/>
    <dgm:cxn modelId="{960F42CD-A079-47D0-A3DB-DFB4595FF8F4}" type="presOf" srcId="{CBF6F5B7-7C58-4F3A-88BB-5CBC69534539}" destId="{242A4B1B-E8FC-49C8-BFF1-60EED0B2A276}" srcOrd="0" destOrd="0" presId="urn:microsoft.com/office/officeart/2005/8/layout/radial3"/>
    <dgm:cxn modelId="{E1145A10-C3F5-4120-9951-ED8E95DF626C}" type="presOf" srcId="{6B298439-DC98-423F-B078-E8F5941082E6}" destId="{C13D16A4-6F51-437B-A7BA-09AB4609C68B}" srcOrd="0" destOrd="0" presId="urn:microsoft.com/office/officeart/2005/8/layout/radial3"/>
    <dgm:cxn modelId="{AC754295-F863-4119-AC31-2B2660E39C1A}" srcId="{A76D0BFA-BC15-45DD-BEFB-67BB802BC730}" destId="{289F969B-460A-4D7B-AFBB-F45D1D8FC7AC}" srcOrd="1" destOrd="0" parTransId="{BC8AED9C-6DB9-4718-BE03-2F8A9BAA1F72}" sibTransId="{2F9C0308-2ACC-48D6-B1DE-0A9B3F7C4D91}"/>
    <dgm:cxn modelId="{41D3E594-5567-4F8A-ADC0-6231A9A4BF12}" type="presOf" srcId="{26C274A2-A132-40CB-BA50-1DFD2114DDE8}" destId="{2343D8A9-7AEC-4D40-8773-498EA64A78FE}" srcOrd="0" destOrd="0" presId="urn:microsoft.com/office/officeart/2005/8/layout/radial3"/>
    <dgm:cxn modelId="{671CAE00-FF67-446A-B055-58534C0F19A8}" type="presOf" srcId="{B18C9164-AF3E-4958-908B-D7485AFCEBF8}" destId="{CE8AFE2D-2AC2-45F0-88B8-B2568168C3FF}" srcOrd="0" destOrd="0" presId="urn:microsoft.com/office/officeart/2005/8/layout/radial3"/>
    <dgm:cxn modelId="{9A2D7B6E-102A-4276-9A10-DB1F7EAB1F95}" type="presOf" srcId="{E5E05827-7C5E-4011-BB54-A9825C894BC2}" destId="{2283875D-64D0-4EF8-BA5E-3A01B2889C9A}" srcOrd="0" destOrd="0" presId="urn:microsoft.com/office/officeart/2005/8/layout/radial3"/>
    <dgm:cxn modelId="{43629A51-9669-4227-8CF2-06728FED7FB2}" srcId="{A76D0BFA-BC15-45DD-BEFB-67BB802BC730}" destId="{B18C9164-AF3E-4958-908B-D7485AFCEBF8}" srcOrd="0" destOrd="0" parTransId="{E3590D31-6E72-444F-9C49-1AE7EFE87DD0}" sibTransId="{AA57978E-F1E4-45BC-98ED-B86BC4A8B02B}"/>
    <dgm:cxn modelId="{44087A00-B1E0-4E66-BD03-92CCC0E2E57A}" srcId="{A76D0BFA-BC15-45DD-BEFB-67BB802BC730}" destId="{3F2C0775-94F4-47A1-AF4B-909B1853529B}" srcOrd="6" destOrd="0" parTransId="{A38B1822-9787-44D1-BD3C-ACBAACBABD01}" sibTransId="{97A5A0B2-98A0-41A2-94D6-5ACC569526A9}"/>
    <dgm:cxn modelId="{FE3E4F19-BD5A-4BF1-9C7C-1F6EBA21FDB2}" type="presOf" srcId="{55AF6D72-8B6B-4080-8E8C-D4F56863B69E}" destId="{C0A173BA-2876-4F61-AAD1-FA50AD3DFDD0}" srcOrd="0" destOrd="0" presId="urn:microsoft.com/office/officeart/2005/8/layout/radial3"/>
    <dgm:cxn modelId="{DECB6BFE-C1AB-49B3-BF33-97FF73C68B80}" srcId="{A76D0BFA-BC15-45DD-BEFB-67BB802BC730}" destId="{FAF2ACAA-EABC-4881-8EA7-397CDC13C55C}" srcOrd="4" destOrd="0" parTransId="{770E56DF-8F01-4967-83BA-12AEB9AE298C}" sibTransId="{43BF5A98-9984-4620-885D-10BE9C053A43}"/>
    <dgm:cxn modelId="{B37E0EFB-4E40-4FEE-8B05-4AE2EB6D24A8}" type="presOf" srcId="{FAF2ACAA-EABC-4881-8EA7-397CDC13C55C}" destId="{D951B7E8-AF72-41D8-8F8D-E56CFF2EB951}" srcOrd="0" destOrd="0" presId="urn:microsoft.com/office/officeart/2005/8/layout/radial3"/>
    <dgm:cxn modelId="{2880779E-5D58-42D8-A4C9-2F8A8FE197F5}" srcId="{A76D0BFA-BC15-45DD-BEFB-67BB802BC730}" destId="{26C274A2-A132-40CB-BA50-1DFD2114DDE8}" srcOrd="5" destOrd="0" parTransId="{18C167E5-9951-4075-9E11-75A610F80C55}" sibTransId="{969F8E18-0BF9-4FAE-83D0-6A6701ECCF82}"/>
    <dgm:cxn modelId="{9CB6F1FF-87D2-406B-ACF5-0ED45A7D7F44}" srcId="{E5E05827-7C5E-4011-BB54-A9825C894BC2}" destId="{A76D0BFA-BC15-45DD-BEFB-67BB802BC730}" srcOrd="0" destOrd="0" parTransId="{B00600B9-142A-48E4-AC4D-F087585498F0}" sibTransId="{1A64C42D-73C0-4271-8028-E940B4F42241}"/>
    <dgm:cxn modelId="{34C7A264-38DC-418F-BC6E-C3B4A95B5E47}" type="presOf" srcId="{A76D0BFA-BC15-45DD-BEFB-67BB802BC730}" destId="{697450F4-F441-4296-8335-01351F8E1B2B}" srcOrd="0" destOrd="0" presId="urn:microsoft.com/office/officeart/2005/8/layout/radial3"/>
    <dgm:cxn modelId="{ED9447EC-C4D5-4F03-BF67-2F0986A3EEB3}" type="presOf" srcId="{3F2C0775-94F4-47A1-AF4B-909B1853529B}" destId="{4B8ABBE8-E9C9-4F6B-9525-8C9A18414CDE}" srcOrd="0" destOrd="0" presId="urn:microsoft.com/office/officeart/2005/8/layout/radial3"/>
    <dgm:cxn modelId="{1C9E9E21-DB3F-4EE8-826E-495B8AF8311D}" type="presOf" srcId="{289F969B-460A-4D7B-AFBB-F45D1D8FC7AC}" destId="{670A9751-EDA7-44BE-84F6-DA052AFC6D1C}" srcOrd="0" destOrd="0" presId="urn:microsoft.com/office/officeart/2005/8/layout/radial3"/>
    <dgm:cxn modelId="{6E1AC565-CA31-4D1F-AEDC-94CB71666459}" type="presParOf" srcId="{2283875D-64D0-4EF8-BA5E-3A01B2889C9A}" destId="{B56D683E-7C9C-4207-B0C8-0781DA70F281}" srcOrd="0" destOrd="0" presId="urn:microsoft.com/office/officeart/2005/8/layout/radial3"/>
    <dgm:cxn modelId="{1CDAEEA2-878E-4004-9A51-79A46310453B}" type="presParOf" srcId="{B56D683E-7C9C-4207-B0C8-0781DA70F281}" destId="{697450F4-F441-4296-8335-01351F8E1B2B}" srcOrd="0" destOrd="0" presId="urn:microsoft.com/office/officeart/2005/8/layout/radial3"/>
    <dgm:cxn modelId="{2BAE2F8F-9C9B-42B4-BEE4-6A370460910A}" type="presParOf" srcId="{B56D683E-7C9C-4207-B0C8-0781DA70F281}" destId="{CE8AFE2D-2AC2-45F0-88B8-B2568168C3FF}" srcOrd="1" destOrd="0" presId="urn:microsoft.com/office/officeart/2005/8/layout/radial3"/>
    <dgm:cxn modelId="{5113B970-C13B-410E-BAE9-EC7E41AE1703}" type="presParOf" srcId="{B56D683E-7C9C-4207-B0C8-0781DA70F281}" destId="{670A9751-EDA7-44BE-84F6-DA052AFC6D1C}" srcOrd="2" destOrd="0" presId="urn:microsoft.com/office/officeart/2005/8/layout/radial3"/>
    <dgm:cxn modelId="{A7DB3A97-510A-490C-875A-3CCDF48C0C9C}" type="presParOf" srcId="{B56D683E-7C9C-4207-B0C8-0781DA70F281}" destId="{242A4B1B-E8FC-49C8-BFF1-60EED0B2A276}" srcOrd="3" destOrd="0" presId="urn:microsoft.com/office/officeart/2005/8/layout/radial3"/>
    <dgm:cxn modelId="{A9B28D62-23AA-47E3-ACC7-5418386FDD7F}" type="presParOf" srcId="{B56D683E-7C9C-4207-B0C8-0781DA70F281}" destId="{C0A173BA-2876-4F61-AAD1-FA50AD3DFDD0}" srcOrd="4" destOrd="0" presId="urn:microsoft.com/office/officeart/2005/8/layout/radial3"/>
    <dgm:cxn modelId="{D31E7E80-7C5E-4183-B574-91C1CB4D1142}" type="presParOf" srcId="{B56D683E-7C9C-4207-B0C8-0781DA70F281}" destId="{D951B7E8-AF72-41D8-8F8D-E56CFF2EB951}" srcOrd="5" destOrd="0" presId="urn:microsoft.com/office/officeart/2005/8/layout/radial3"/>
    <dgm:cxn modelId="{6D4E746B-9B5A-41EE-9D32-56664D21A1E6}" type="presParOf" srcId="{B56D683E-7C9C-4207-B0C8-0781DA70F281}" destId="{2343D8A9-7AEC-4D40-8773-498EA64A78FE}" srcOrd="6" destOrd="0" presId="urn:microsoft.com/office/officeart/2005/8/layout/radial3"/>
    <dgm:cxn modelId="{0E5D4A10-2E63-432B-B7AD-B4B508FC16E8}" type="presParOf" srcId="{B56D683E-7C9C-4207-B0C8-0781DA70F281}" destId="{4B8ABBE8-E9C9-4F6B-9525-8C9A18414CDE}" srcOrd="7" destOrd="0" presId="urn:microsoft.com/office/officeart/2005/8/layout/radial3"/>
    <dgm:cxn modelId="{F5F98F4B-A524-43CE-99A7-D5C35E51CA3C}" type="presParOf" srcId="{B56D683E-7C9C-4207-B0C8-0781DA70F281}" destId="{C13D16A4-6F51-437B-A7BA-09AB4609C68B}" srcOrd="8" destOrd="0" presId="urn:microsoft.com/office/officeart/2005/8/layout/radial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1D1D430-D996-41E4-BA1B-C6A83F36946C}" type="doc">
      <dgm:prSet loTypeId="urn:microsoft.com/office/officeart/2005/8/layout/vList3#1" loCatId="picture" qsTypeId="urn:microsoft.com/office/officeart/2005/8/quickstyle/simple1#3" qsCatId="simple" csTypeId="urn:microsoft.com/office/officeart/2005/8/colors/colorful1#2" csCatId="colorful" phldr="1"/>
      <dgm:spPr/>
    </dgm:pt>
    <dgm:pt modelId="{8A4F00E3-F46A-4CBA-82B2-5A10E450DA39}">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传播病毒</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F63FFB52-3939-4213-9316-F1327036C529}" cxnId="{DAEBBFB6-C82D-4C01-9BF5-DD42C1C4BF17}" type="parTrans">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D19CD92A-5807-415A-BBC1-E7A8527C6153}" cxnId="{DAEBBFB6-C82D-4C01-9BF5-DD42C1C4BF17}" type="sibTrans">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F2D3D92D-8243-45A0-9045-A4D63E6E7F40}">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窃取：数据，钱财等</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940EF993-6126-4520-B05A-6D4B241C30CB}" cxnId="{2775021C-D204-4FE7-A731-4792D5389EAD}" type="parTrans">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B918B45-34EC-4674-8DDA-B9430DE47AFA}" cxnId="{2775021C-D204-4FE7-A731-4792D5389EAD}" type="sibTrans">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56F9FD42-4583-4A28-8C5F-0BD3A1160431}">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欺诈</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E99CA429-E7B4-4EB5-8DDD-E6592C4B95C3}" cxnId="{C030390E-43E1-40B4-8924-ADAF9AF0BDDE}" type="parTrans">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80B7C9B3-F9FA-414C-9AB1-BC88F070EAB5}" cxnId="{C030390E-43E1-40B4-8924-ADAF9AF0BDDE}" type="sibTrans">
      <dgm:prSet/>
      <dgm:spPr/>
      <dgm:t>
        <a:bodyPr/>
        <a:lstStyle/>
        <a:p>
          <a:pPr algn="l"/>
          <a:endParaRPr lang="zh-CN" altLang="en-US" sz="1600" b="1">
            <a:solidFill>
              <a:schemeClr val="tx1"/>
            </a:solidFill>
            <a:latin typeface="微软雅黑" panose="020B0503020204020204" pitchFamily="34" charset="-122"/>
            <a:ea typeface="微软雅黑" panose="020B0503020204020204" pitchFamily="34" charset="-122"/>
          </a:endParaRPr>
        </a:p>
      </dgm:t>
    </dgm:pt>
    <dgm:pt modelId="{39CEBE93-D45D-49EC-B30B-C25BD2F76776}">
      <dgm:prSet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散布谣言</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AA55A792-AF04-4098-B181-C38BF0226235}" cxnId="{B05209F2-E2B6-415B-AAC7-5128F62E2C8E}" type="parTrans">
      <dgm:prSet/>
      <dgm:spPr/>
      <dgm:t>
        <a:bodyPr/>
        <a:lstStyle/>
        <a:p>
          <a:pPr algn="l"/>
          <a:endParaRPr lang="zh-CN" altLang="en-US" sz="1600" b="1">
            <a:solidFill>
              <a:schemeClr val="tx1"/>
            </a:solidFill>
          </a:endParaRPr>
        </a:p>
      </dgm:t>
    </dgm:pt>
    <dgm:pt modelId="{13D24FEC-663A-4F2E-8991-319EA99DA20B}" cxnId="{B05209F2-E2B6-415B-AAC7-5128F62E2C8E}" type="sibTrans">
      <dgm:prSet/>
      <dgm:spPr/>
      <dgm:t>
        <a:bodyPr/>
        <a:lstStyle/>
        <a:p>
          <a:pPr algn="l"/>
          <a:endParaRPr lang="zh-CN" altLang="en-US" sz="1600" b="1">
            <a:solidFill>
              <a:schemeClr val="tx1"/>
            </a:solidFill>
          </a:endParaRPr>
        </a:p>
      </dgm:t>
    </dgm:pt>
    <dgm:pt modelId="{31271BEB-9A8A-4822-9836-B74D69D06E6E}">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不良信息</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18ECF403-4643-451F-AA8F-EAB068A079EE}" cxnId="{58D8FC51-173E-4B93-9AC0-A73CED98A0F9}" type="parTrans">
      <dgm:prSet/>
      <dgm:spPr/>
      <dgm:t>
        <a:bodyPr/>
        <a:lstStyle/>
        <a:p>
          <a:pPr algn="l"/>
          <a:endParaRPr lang="zh-CN" altLang="en-US">
            <a:solidFill>
              <a:schemeClr val="tx1"/>
            </a:solidFill>
          </a:endParaRPr>
        </a:p>
      </dgm:t>
    </dgm:pt>
    <dgm:pt modelId="{E5288AD6-4E26-4FCD-AAA0-B6E8B2F83D76}" cxnId="{58D8FC51-173E-4B93-9AC0-A73CED98A0F9}" type="sibTrans">
      <dgm:prSet/>
      <dgm:spPr/>
      <dgm:t>
        <a:bodyPr/>
        <a:lstStyle/>
        <a:p>
          <a:pPr algn="l"/>
          <a:endParaRPr lang="zh-CN" altLang="en-US">
            <a:solidFill>
              <a:schemeClr val="tx1"/>
            </a:solidFill>
          </a:endParaRPr>
        </a:p>
      </dgm:t>
    </dgm:pt>
    <dgm:pt modelId="{345A0E49-CE9E-42D8-BBD9-5125A1B2C1A0}">
      <dgm:prSet phldrT="[文本]" custT="1"/>
      <dgm:spPr/>
      <dgm:t>
        <a:bodyPr/>
        <a:lstStyle/>
        <a:p>
          <a:pPr algn="l"/>
          <a:r>
            <a:rPr lang="zh-CN" altLang="en-US" sz="1600" b="1" dirty="0" smtClean="0">
              <a:solidFill>
                <a:schemeClr val="tx1"/>
              </a:solidFill>
              <a:latin typeface="微软雅黑" panose="020B0503020204020204" pitchFamily="34" charset="-122"/>
              <a:ea typeface="微软雅黑" panose="020B0503020204020204" pitchFamily="34" charset="-122"/>
            </a:rPr>
            <a:t>网瘾</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AF7CF8DB-9D81-41A4-977C-9BE1758196B4}" cxnId="{EBFD6E5A-7A20-4CF4-9BB9-8C814639A37B}" type="parTrans">
      <dgm:prSet/>
      <dgm:spPr/>
      <dgm:t>
        <a:bodyPr/>
        <a:lstStyle/>
        <a:p>
          <a:endParaRPr lang="zh-CN" altLang="en-US">
            <a:solidFill>
              <a:schemeClr val="tx1"/>
            </a:solidFill>
          </a:endParaRPr>
        </a:p>
      </dgm:t>
    </dgm:pt>
    <dgm:pt modelId="{071806DC-3B9D-4BBE-966F-31C19BC1B5BD}" cxnId="{EBFD6E5A-7A20-4CF4-9BB9-8C814639A37B}" type="sibTrans">
      <dgm:prSet/>
      <dgm:spPr/>
      <dgm:t>
        <a:bodyPr/>
        <a:lstStyle/>
        <a:p>
          <a:endParaRPr lang="zh-CN" altLang="en-US">
            <a:solidFill>
              <a:schemeClr val="tx1"/>
            </a:solidFill>
          </a:endParaRPr>
        </a:p>
      </dgm:t>
    </dgm:pt>
    <dgm:pt modelId="{41CEA816-6376-493D-B9E5-598751467D72}">
      <dgm:prSet phldrT="[文本]" custT="1"/>
      <dgm:spPr/>
      <dgm:t>
        <a:bodyPr/>
        <a:lstStyle/>
        <a:p>
          <a:pPr algn="l"/>
          <a:r>
            <a:rPr lang="en-US" altLang="zh-CN" sz="1600" b="1" smtClean="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dgm:t>
    </dgm:pt>
    <dgm:pt modelId="{55B9415A-8452-48F8-B878-407D67BB953D}" cxnId="{3B416CD1-15BF-4252-98CA-E9EF29FD84C3}" type="parTrans">
      <dgm:prSet/>
      <dgm:spPr/>
      <dgm:t>
        <a:bodyPr/>
        <a:lstStyle/>
        <a:p>
          <a:endParaRPr lang="zh-CN" altLang="en-US">
            <a:solidFill>
              <a:schemeClr val="tx1"/>
            </a:solidFill>
          </a:endParaRPr>
        </a:p>
      </dgm:t>
    </dgm:pt>
    <dgm:pt modelId="{83C14E44-8D8D-4FCB-B967-B8ADA78E25B7}" cxnId="{3B416CD1-15BF-4252-98CA-E9EF29FD84C3}" type="sibTrans">
      <dgm:prSet/>
      <dgm:spPr/>
      <dgm:t>
        <a:bodyPr/>
        <a:lstStyle/>
        <a:p>
          <a:endParaRPr lang="zh-CN" altLang="en-US">
            <a:solidFill>
              <a:schemeClr val="tx1"/>
            </a:solidFill>
          </a:endParaRPr>
        </a:p>
      </dgm:t>
    </dgm:pt>
    <dgm:pt modelId="{B9B6B670-2E60-4D51-A0B1-71512ED65AD3}" type="pres">
      <dgm:prSet presAssocID="{51D1D430-D996-41E4-BA1B-C6A83F36946C}" presName="linearFlow" presStyleCnt="0">
        <dgm:presLayoutVars>
          <dgm:dir/>
          <dgm:resizeHandles val="exact"/>
        </dgm:presLayoutVars>
      </dgm:prSet>
      <dgm:spPr/>
    </dgm:pt>
    <dgm:pt modelId="{F2AD5EEB-A85F-4177-B696-809101961F83}" type="pres">
      <dgm:prSet presAssocID="{8A4F00E3-F46A-4CBA-82B2-5A10E450DA39}" presName="composite" presStyleCnt="0"/>
      <dgm:spPr/>
    </dgm:pt>
    <dgm:pt modelId="{AB5BAA63-A84A-45D9-BE90-07814A821613}" type="pres">
      <dgm:prSet presAssocID="{8A4F00E3-F46A-4CBA-82B2-5A10E450DA39}" presName="imgShp" presStyleLbl="fgImgPlace1" presStyleIdx="0" presStyleCnt="7"/>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E7634DBF-D9F5-4E0A-9541-5A67CB150864}" type="pres">
      <dgm:prSet presAssocID="{8A4F00E3-F46A-4CBA-82B2-5A10E450DA39}" presName="txShp" presStyleLbl="node1" presStyleIdx="0" presStyleCnt="7">
        <dgm:presLayoutVars>
          <dgm:bulletEnabled val="1"/>
        </dgm:presLayoutVars>
      </dgm:prSet>
      <dgm:spPr/>
      <dgm:t>
        <a:bodyPr/>
        <a:lstStyle/>
        <a:p>
          <a:endParaRPr lang="zh-CN" altLang="en-US"/>
        </a:p>
      </dgm:t>
    </dgm:pt>
    <dgm:pt modelId="{D1D9857F-15E6-4B91-A663-416ED206BADD}" type="pres">
      <dgm:prSet presAssocID="{D19CD92A-5807-415A-BBC1-E7A8527C6153}" presName="spacing" presStyleCnt="0"/>
      <dgm:spPr/>
    </dgm:pt>
    <dgm:pt modelId="{12412F22-97B5-4E84-85F7-5C72B5D55869}" type="pres">
      <dgm:prSet presAssocID="{F2D3D92D-8243-45A0-9045-A4D63E6E7F40}" presName="composite" presStyleCnt="0"/>
      <dgm:spPr/>
    </dgm:pt>
    <dgm:pt modelId="{04B9F40C-275B-47DA-8505-BDB99315D1A6}" type="pres">
      <dgm:prSet presAssocID="{F2D3D92D-8243-45A0-9045-A4D63E6E7F40}" presName="imgShp" presStyleLbl="fgImgPlace1" presStyleIdx="1" presStyleCnt="7"/>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DD0567C2-639F-4DB2-8F5D-E4A1F0FA8E3D}" type="pres">
      <dgm:prSet presAssocID="{F2D3D92D-8243-45A0-9045-A4D63E6E7F40}" presName="txShp" presStyleLbl="node1" presStyleIdx="1" presStyleCnt="7">
        <dgm:presLayoutVars>
          <dgm:bulletEnabled val="1"/>
        </dgm:presLayoutVars>
      </dgm:prSet>
      <dgm:spPr/>
      <dgm:t>
        <a:bodyPr/>
        <a:lstStyle/>
        <a:p>
          <a:endParaRPr lang="zh-CN" altLang="en-US"/>
        </a:p>
      </dgm:t>
    </dgm:pt>
    <dgm:pt modelId="{7DD80274-21D7-4344-9B36-514B249C9ADD}" type="pres">
      <dgm:prSet presAssocID="{3B918B45-34EC-4674-8DDA-B9430DE47AFA}" presName="spacing" presStyleCnt="0"/>
      <dgm:spPr/>
    </dgm:pt>
    <dgm:pt modelId="{B8150EEF-7957-44CB-B2A8-4AE563810168}" type="pres">
      <dgm:prSet presAssocID="{39CEBE93-D45D-49EC-B30B-C25BD2F76776}" presName="composite" presStyleCnt="0"/>
      <dgm:spPr/>
    </dgm:pt>
    <dgm:pt modelId="{92DE488D-B3DE-493C-AC30-DA96AC1FFB62}" type="pres">
      <dgm:prSet presAssocID="{39CEBE93-D45D-49EC-B30B-C25BD2F76776}" presName="imgShp" presStyleLbl="fgImgPlace1" presStyleIdx="2" presStyleCnt="7"/>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a:stretch>
        </a:blipFill>
      </dgm:spPr>
    </dgm:pt>
    <dgm:pt modelId="{32459D94-7759-4D01-B95F-2FAC20F969A3}" type="pres">
      <dgm:prSet presAssocID="{39CEBE93-D45D-49EC-B30B-C25BD2F76776}" presName="txShp" presStyleLbl="node1" presStyleIdx="2" presStyleCnt="7">
        <dgm:presLayoutVars>
          <dgm:bulletEnabled val="1"/>
        </dgm:presLayoutVars>
      </dgm:prSet>
      <dgm:spPr/>
      <dgm:t>
        <a:bodyPr/>
        <a:lstStyle/>
        <a:p>
          <a:endParaRPr lang="zh-CN" altLang="en-US"/>
        </a:p>
      </dgm:t>
    </dgm:pt>
    <dgm:pt modelId="{47834BAD-A98A-4433-9076-8E91796A6670}" type="pres">
      <dgm:prSet presAssocID="{13D24FEC-663A-4F2E-8991-319EA99DA20B}" presName="spacing" presStyleCnt="0"/>
      <dgm:spPr/>
    </dgm:pt>
    <dgm:pt modelId="{A5226936-B418-4B24-BA2B-AC29D3FDCEB2}" type="pres">
      <dgm:prSet presAssocID="{31271BEB-9A8A-4822-9836-B74D69D06E6E}" presName="composite" presStyleCnt="0"/>
      <dgm:spPr/>
    </dgm:pt>
    <dgm:pt modelId="{A6F09614-1B57-44CB-B907-F8E2D46EFEED}" type="pres">
      <dgm:prSet presAssocID="{31271BEB-9A8A-4822-9836-B74D69D06E6E}" presName="imgShp" presStyleLbl="fgImgPlace1" presStyleIdx="3" presStyleCnt="7"/>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39000" r="-39000"/>
          </a:stretch>
        </a:blipFill>
      </dgm:spPr>
    </dgm:pt>
    <dgm:pt modelId="{FB7E7170-F4B7-4B0B-9000-4BF0206D9353}" type="pres">
      <dgm:prSet presAssocID="{31271BEB-9A8A-4822-9836-B74D69D06E6E}" presName="txShp" presStyleLbl="node1" presStyleIdx="3" presStyleCnt="7">
        <dgm:presLayoutVars>
          <dgm:bulletEnabled val="1"/>
        </dgm:presLayoutVars>
      </dgm:prSet>
      <dgm:spPr/>
      <dgm:t>
        <a:bodyPr/>
        <a:lstStyle/>
        <a:p>
          <a:endParaRPr lang="zh-CN" altLang="en-US"/>
        </a:p>
      </dgm:t>
    </dgm:pt>
    <dgm:pt modelId="{6E1D45FB-D7A7-4118-AD94-01DFBABBF3DA}" type="pres">
      <dgm:prSet presAssocID="{E5288AD6-4E26-4FCD-AAA0-B6E8B2F83D76}" presName="spacing" presStyleCnt="0"/>
      <dgm:spPr/>
    </dgm:pt>
    <dgm:pt modelId="{F0C15FC7-06CF-45A4-8275-8B38944324A5}" type="pres">
      <dgm:prSet presAssocID="{56F9FD42-4583-4A28-8C5F-0BD3A1160431}" presName="composite" presStyleCnt="0"/>
      <dgm:spPr/>
    </dgm:pt>
    <dgm:pt modelId="{D61B7255-D308-44FB-979B-BD5549502A3A}" type="pres">
      <dgm:prSet presAssocID="{56F9FD42-4583-4A28-8C5F-0BD3A1160431}" presName="imgShp" presStyleLbl="fgImgPlace1" presStyleIdx="4" presStyleCnt="7"/>
      <dgm:spPr>
        <a:blipFill>
          <a:blip xmlns:r="http://schemas.openxmlformats.org/officeDocument/2006/relationships" r:embed="rId5" cstate="print">
            <a:extLst>
              <a:ext uri="{28A0092B-C50C-407E-A947-70E740481C1C}">
                <a14:useLocalDpi xmlns:a14="http://schemas.microsoft.com/office/drawing/2010/main" val="0"/>
              </a:ext>
            </a:extLst>
          </a:blip>
          <a:srcRect/>
          <a:stretch>
            <a:fillRect l="-23000" r="-23000"/>
          </a:stretch>
        </a:blipFill>
      </dgm:spPr>
    </dgm:pt>
    <dgm:pt modelId="{C7B6737C-F129-4379-AF97-7E098CF82549}" type="pres">
      <dgm:prSet presAssocID="{56F9FD42-4583-4A28-8C5F-0BD3A1160431}" presName="txShp" presStyleLbl="node1" presStyleIdx="4" presStyleCnt="7">
        <dgm:presLayoutVars>
          <dgm:bulletEnabled val="1"/>
        </dgm:presLayoutVars>
      </dgm:prSet>
      <dgm:spPr/>
      <dgm:t>
        <a:bodyPr/>
        <a:lstStyle/>
        <a:p>
          <a:endParaRPr lang="zh-CN" altLang="en-US"/>
        </a:p>
      </dgm:t>
    </dgm:pt>
    <dgm:pt modelId="{BB664456-D3BE-41AE-B032-290A5728640D}" type="pres">
      <dgm:prSet presAssocID="{80B7C9B3-F9FA-414C-9AB1-BC88F070EAB5}" presName="spacing" presStyleCnt="0"/>
      <dgm:spPr/>
    </dgm:pt>
    <dgm:pt modelId="{34047A67-4A88-4D1D-8E1E-0C4253FB4360}" type="pres">
      <dgm:prSet presAssocID="{345A0E49-CE9E-42D8-BBD9-5125A1B2C1A0}" presName="composite" presStyleCnt="0"/>
      <dgm:spPr/>
    </dgm:pt>
    <dgm:pt modelId="{9BF7EE4E-012F-4DF5-B272-EAA79ECA8C75}" type="pres">
      <dgm:prSet presAssocID="{345A0E49-CE9E-42D8-BBD9-5125A1B2C1A0}" presName="imgShp" presStyleLbl="fgImgPlace1" presStyleIdx="5" presStyleCnt="7"/>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29000" r="-29000"/>
          </a:stretch>
        </a:blipFill>
      </dgm:spPr>
    </dgm:pt>
    <dgm:pt modelId="{42B48CE5-911D-44D5-AFA1-377112EF11A6}" type="pres">
      <dgm:prSet presAssocID="{345A0E49-CE9E-42D8-BBD9-5125A1B2C1A0}" presName="txShp" presStyleLbl="node1" presStyleIdx="5" presStyleCnt="7">
        <dgm:presLayoutVars>
          <dgm:bulletEnabled val="1"/>
        </dgm:presLayoutVars>
      </dgm:prSet>
      <dgm:spPr/>
      <dgm:t>
        <a:bodyPr/>
        <a:lstStyle/>
        <a:p>
          <a:endParaRPr lang="zh-CN" altLang="en-US"/>
        </a:p>
      </dgm:t>
    </dgm:pt>
    <dgm:pt modelId="{1DA9CB06-B2B5-42D3-8D21-F7214E0D96B5}" type="pres">
      <dgm:prSet presAssocID="{071806DC-3B9D-4BBE-966F-31C19BC1B5BD}" presName="spacing" presStyleCnt="0"/>
      <dgm:spPr/>
    </dgm:pt>
    <dgm:pt modelId="{ADFA2B5E-1568-4F12-BA99-A0DEFFA8E653}" type="pres">
      <dgm:prSet presAssocID="{41CEA816-6376-493D-B9E5-598751467D72}" presName="composite" presStyleCnt="0"/>
      <dgm:spPr/>
    </dgm:pt>
    <dgm:pt modelId="{4737311F-297D-4E95-B8C4-5619F0D22DF2}" type="pres">
      <dgm:prSet presAssocID="{41CEA816-6376-493D-B9E5-598751467D72}" presName="imgShp" presStyleLbl="fgImgPlace1" presStyleIdx="6" presStyleCnt="7"/>
      <dgm:spPr/>
    </dgm:pt>
    <dgm:pt modelId="{AB384311-3D9B-45D7-AAED-45272C0B16D1}" type="pres">
      <dgm:prSet presAssocID="{41CEA816-6376-493D-B9E5-598751467D72}" presName="txShp" presStyleLbl="node1" presStyleIdx="6" presStyleCnt="7">
        <dgm:presLayoutVars>
          <dgm:bulletEnabled val="1"/>
        </dgm:presLayoutVars>
      </dgm:prSet>
      <dgm:spPr/>
      <dgm:t>
        <a:bodyPr/>
        <a:lstStyle/>
        <a:p>
          <a:endParaRPr lang="zh-CN" altLang="en-US"/>
        </a:p>
      </dgm:t>
    </dgm:pt>
  </dgm:ptLst>
  <dgm:cxnLst>
    <dgm:cxn modelId="{6AE5EE6D-F77C-48DC-A10F-EAF1E6A3121C}" type="presOf" srcId="{F2D3D92D-8243-45A0-9045-A4D63E6E7F40}" destId="{DD0567C2-639F-4DB2-8F5D-E4A1F0FA8E3D}" srcOrd="0" destOrd="0" presId="urn:microsoft.com/office/officeart/2005/8/layout/vList3#1"/>
    <dgm:cxn modelId="{B1BB62B4-F4F7-4832-8FFB-55905485C1DE}" type="presOf" srcId="{345A0E49-CE9E-42D8-BBD9-5125A1B2C1A0}" destId="{42B48CE5-911D-44D5-AFA1-377112EF11A6}" srcOrd="0" destOrd="0" presId="urn:microsoft.com/office/officeart/2005/8/layout/vList3#1"/>
    <dgm:cxn modelId="{B05209F2-E2B6-415B-AAC7-5128F62E2C8E}" srcId="{51D1D430-D996-41E4-BA1B-C6A83F36946C}" destId="{39CEBE93-D45D-49EC-B30B-C25BD2F76776}" srcOrd="2" destOrd="0" parTransId="{AA55A792-AF04-4098-B181-C38BF0226235}" sibTransId="{13D24FEC-663A-4F2E-8991-319EA99DA20B}"/>
    <dgm:cxn modelId="{3818B0C2-78AA-4551-9381-4676DEE6C459}" type="presOf" srcId="{56F9FD42-4583-4A28-8C5F-0BD3A1160431}" destId="{C7B6737C-F129-4379-AF97-7E098CF82549}" srcOrd="0" destOrd="0" presId="urn:microsoft.com/office/officeart/2005/8/layout/vList3#1"/>
    <dgm:cxn modelId="{2775021C-D204-4FE7-A731-4792D5389EAD}" srcId="{51D1D430-D996-41E4-BA1B-C6A83F36946C}" destId="{F2D3D92D-8243-45A0-9045-A4D63E6E7F40}" srcOrd="1" destOrd="0" parTransId="{940EF993-6126-4520-B05A-6D4B241C30CB}" sibTransId="{3B918B45-34EC-4674-8DDA-B9430DE47AFA}"/>
    <dgm:cxn modelId="{F2294D84-630C-47EE-B7EA-88571B5A25B3}" type="presOf" srcId="{39CEBE93-D45D-49EC-B30B-C25BD2F76776}" destId="{32459D94-7759-4D01-B95F-2FAC20F969A3}" srcOrd="0" destOrd="0" presId="urn:microsoft.com/office/officeart/2005/8/layout/vList3#1"/>
    <dgm:cxn modelId="{C030390E-43E1-40B4-8924-ADAF9AF0BDDE}" srcId="{51D1D430-D996-41E4-BA1B-C6A83F36946C}" destId="{56F9FD42-4583-4A28-8C5F-0BD3A1160431}" srcOrd="4" destOrd="0" parTransId="{E99CA429-E7B4-4EB5-8DDD-E6592C4B95C3}" sibTransId="{80B7C9B3-F9FA-414C-9AB1-BC88F070EAB5}"/>
    <dgm:cxn modelId="{8F53B97E-D5C8-45D0-AB49-E9BCA145D685}" type="presOf" srcId="{31271BEB-9A8A-4822-9836-B74D69D06E6E}" destId="{FB7E7170-F4B7-4B0B-9000-4BF0206D9353}" srcOrd="0" destOrd="0" presId="urn:microsoft.com/office/officeart/2005/8/layout/vList3#1"/>
    <dgm:cxn modelId="{D12F5A0E-DA3A-483A-956B-831121C73948}" type="presOf" srcId="{41CEA816-6376-493D-B9E5-598751467D72}" destId="{AB384311-3D9B-45D7-AAED-45272C0B16D1}" srcOrd="0" destOrd="0" presId="urn:microsoft.com/office/officeart/2005/8/layout/vList3#1"/>
    <dgm:cxn modelId="{DAEBBFB6-C82D-4C01-9BF5-DD42C1C4BF17}" srcId="{51D1D430-D996-41E4-BA1B-C6A83F36946C}" destId="{8A4F00E3-F46A-4CBA-82B2-5A10E450DA39}" srcOrd="0" destOrd="0" parTransId="{F63FFB52-3939-4213-9316-F1327036C529}" sibTransId="{D19CD92A-5807-415A-BBC1-E7A8527C6153}"/>
    <dgm:cxn modelId="{B0BFC0C5-8336-4096-96A6-4FBE33FB8539}" type="presOf" srcId="{51D1D430-D996-41E4-BA1B-C6A83F36946C}" destId="{B9B6B670-2E60-4D51-A0B1-71512ED65AD3}" srcOrd="0" destOrd="0" presId="urn:microsoft.com/office/officeart/2005/8/layout/vList3#1"/>
    <dgm:cxn modelId="{4F7F16C6-1413-466C-82E8-3BF2FF8D3234}" type="presOf" srcId="{8A4F00E3-F46A-4CBA-82B2-5A10E450DA39}" destId="{E7634DBF-D9F5-4E0A-9541-5A67CB150864}" srcOrd="0" destOrd="0" presId="urn:microsoft.com/office/officeart/2005/8/layout/vList3#1"/>
    <dgm:cxn modelId="{EBFD6E5A-7A20-4CF4-9BB9-8C814639A37B}" srcId="{51D1D430-D996-41E4-BA1B-C6A83F36946C}" destId="{345A0E49-CE9E-42D8-BBD9-5125A1B2C1A0}" srcOrd="5" destOrd="0" parTransId="{AF7CF8DB-9D81-41A4-977C-9BE1758196B4}" sibTransId="{071806DC-3B9D-4BBE-966F-31C19BC1B5BD}"/>
    <dgm:cxn modelId="{58D8FC51-173E-4B93-9AC0-A73CED98A0F9}" srcId="{51D1D430-D996-41E4-BA1B-C6A83F36946C}" destId="{31271BEB-9A8A-4822-9836-B74D69D06E6E}" srcOrd="3" destOrd="0" parTransId="{18ECF403-4643-451F-AA8F-EAB068A079EE}" sibTransId="{E5288AD6-4E26-4FCD-AAA0-B6E8B2F83D76}"/>
    <dgm:cxn modelId="{3B416CD1-15BF-4252-98CA-E9EF29FD84C3}" srcId="{51D1D430-D996-41E4-BA1B-C6A83F36946C}" destId="{41CEA816-6376-493D-B9E5-598751467D72}" srcOrd="6" destOrd="0" parTransId="{55B9415A-8452-48F8-B878-407D67BB953D}" sibTransId="{83C14E44-8D8D-4FCB-B967-B8ADA78E25B7}"/>
    <dgm:cxn modelId="{7D0F599C-460D-435C-A19F-50A2D7EDB3C9}" type="presParOf" srcId="{B9B6B670-2E60-4D51-A0B1-71512ED65AD3}" destId="{F2AD5EEB-A85F-4177-B696-809101961F83}" srcOrd="0" destOrd="0" presId="urn:microsoft.com/office/officeart/2005/8/layout/vList3#1"/>
    <dgm:cxn modelId="{593BE286-84A5-4118-9930-A98FC6D519BA}" type="presParOf" srcId="{F2AD5EEB-A85F-4177-B696-809101961F83}" destId="{AB5BAA63-A84A-45D9-BE90-07814A821613}" srcOrd="0" destOrd="0" presId="urn:microsoft.com/office/officeart/2005/8/layout/vList3#1"/>
    <dgm:cxn modelId="{9CFB5CAF-6BF2-467D-9FB8-996A5ED02915}" type="presParOf" srcId="{F2AD5EEB-A85F-4177-B696-809101961F83}" destId="{E7634DBF-D9F5-4E0A-9541-5A67CB150864}" srcOrd="1" destOrd="0" presId="urn:microsoft.com/office/officeart/2005/8/layout/vList3#1"/>
    <dgm:cxn modelId="{719B2224-DD6A-46C9-B526-1B8DA1143B9B}" type="presParOf" srcId="{B9B6B670-2E60-4D51-A0B1-71512ED65AD3}" destId="{D1D9857F-15E6-4B91-A663-416ED206BADD}" srcOrd="1" destOrd="0" presId="urn:microsoft.com/office/officeart/2005/8/layout/vList3#1"/>
    <dgm:cxn modelId="{365B5F7C-EE86-4410-BCFD-2F2EB26B5668}" type="presParOf" srcId="{B9B6B670-2E60-4D51-A0B1-71512ED65AD3}" destId="{12412F22-97B5-4E84-85F7-5C72B5D55869}" srcOrd="2" destOrd="0" presId="urn:microsoft.com/office/officeart/2005/8/layout/vList3#1"/>
    <dgm:cxn modelId="{D6BE9DE1-DD72-4F40-B0E5-99589FD26DF4}" type="presParOf" srcId="{12412F22-97B5-4E84-85F7-5C72B5D55869}" destId="{04B9F40C-275B-47DA-8505-BDB99315D1A6}" srcOrd="0" destOrd="0" presId="urn:microsoft.com/office/officeart/2005/8/layout/vList3#1"/>
    <dgm:cxn modelId="{304DB147-9BF0-4099-9D88-2615457A603A}" type="presParOf" srcId="{12412F22-97B5-4E84-85F7-5C72B5D55869}" destId="{DD0567C2-639F-4DB2-8F5D-E4A1F0FA8E3D}" srcOrd="1" destOrd="0" presId="urn:microsoft.com/office/officeart/2005/8/layout/vList3#1"/>
    <dgm:cxn modelId="{60303404-6627-41D1-A483-17D15329BCF2}" type="presParOf" srcId="{B9B6B670-2E60-4D51-A0B1-71512ED65AD3}" destId="{7DD80274-21D7-4344-9B36-514B249C9ADD}" srcOrd="3" destOrd="0" presId="urn:microsoft.com/office/officeart/2005/8/layout/vList3#1"/>
    <dgm:cxn modelId="{E2FC0F46-4982-477E-BDB2-83D4FF689D87}" type="presParOf" srcId="{B9B6B670-2E60-4D51-A0B1-71512ED65AD3}" destId="{B8150EEF-7957-44CB-B2A8-4AE563810168}" srcOrd="4" destOrd="0" presId="urn:microsoft.com/office/officeart/2005/8/layout/vList3#1"/>
    <dgm:cxn modelId="{3D1442C3-7605-4722-82C9-6B5307EAAB56}" type="presParOf" srcId="{B8150EEF-7957-44CB-B2A8-4AE563810168}" destId="{92DE488D-B3DE-493C-AC30-DA96AC1FFB62}" srcOrd="0" destOrd="0" presId="urn:microsoft.com/office/officeart/2005/8/layout/vList3#1"/>
    <dgm:cxn modelId="{8882025F-5993-40CC-AFD7-D1D04CAD30F8}" type="presParOf" srcId="{B8150EEF-7957-44CB-B2A8-4AE563810168}" destId="{32459D94-7759-4D01-B95F-2FAC20F969A3}" srcOrd="1" destOrd="0" presId="urn:microsoft.com/office/officeart/2005/8/layout/vList3#1"/>
    <dgm:cxn modelId="{75287474-B18B-44F6-B52B-FE24F75485C2}" type="presParOf" srcId="{B9B6B670-2E60-4D51-A0B1-71512ED65AD3}" destId="{47834BAD-A98A-4433-9076-8E91796A6670}" srcOrd="5" destOrd="0" presId="urn:microsoft.com/office/officeart/2005/8/layout/vList3#1"/>
    <dgm:cxn modelId="{B0FCF2CE-025D-4232-80E5-83D56FCAB3AF}" type="presParOf" srcId="{B9B6B670-2E60-4D51-A0B1-71512ED65AD3}" destId="{A5226936-B418-4B24-BA2B-AC29D3FDCEB2}" srcOrd="6" destOrd="0" presId="urn:microsoft.com/office/officeart/2005/8/layout/vList3#1"/>
    <dgm:cxn modelId="{3C4578A0-048A-40EC-9D11-98EA784DD1B8}" type="presParOf" srcId="{A5226936-B418-4B24-BA2B-AC29D3FDCEB2}" destId="{A6F09614-1B57-44CB-B907-F8E2D46EFEED}" srcOrd="0" destOrd="0" presId="urn:microsoft.com/office/officeart/2005/8/layout/vList3#1"/>
    <dgm:cxn modelId="{C80AA47F-A532-4464-912C-AB2DB4C3EE00}" type="presParOf" srcId="{A5226936-B418-4B24-BA2B-AC29D3FDCEB2}" destId="{FB7E7170-F4B7-4B0B-9000-4BF0206D9353}" srcOrd="1" destOrd="0" presId="urn:microsoft.com/office/officeart/2005/8/layout/vList3#1"/>
    <dgm:cxn modelId="{60B4676C-9BA8-46E7-8336-3C9E8D7614AF}" type="presParOf" srcId="{B9B6B670-2E60-4D51-A0B1-71512ED65AD3}" destId="{6E1D45FB-D7A7-4118-AD94-01DFBABBF3DA}" srcOrd="7" destOrd="0" presId="urn:microsoft.com/office/officeart/2005/8/layout/vList3#1"/>
    <dgm:cxn modelId="{84DF445C-3E51-4BE0-BCE5-3788B9E8E2C4}" type="presParOf" srcId="{B9B6B670-2E60-4D51-A0B1-71512ED65AD3}" destId="{F0C15FC7-06CF-45A4-8275-8B38944324A5}" srcOrd="8" destOrd="0" presId="urn:microsoft.com/office/officeart/2005/8/layout/vList3#1"/>
    <dgm:cxn modelId="{98115743-DA9D-496B-9D4A-73EA55CE88CA}" type="presParOf" srcId="{F0C15FC7-06CF-45A4-8275-8B38944324A5}" destId="{D61B7255-D308-44FB-979B-BD5549502A3A}" srcOrd="0" destOrd="0" presId="urn:microsoft.com/office/officeart/2005/8/layout/vList3#1"/>
    <dgm:cxn modelId="{89BC8F60-4693-4E7E-B664-3526737C9473}" type="presParOf" srcId="{F0C15FC7-06CF-45A4-8275-8B38944324A5}" destId="{C7B6737C-F129-4379-AF97-7E098CF82549}" srcOrd="1" destOrd="0" presId="urn:microsoft.com/office/officeart/2005/8/layout/vList3#1"/>
    <dgm:cxn modelId="{06A4A751-435E-4EB3-8263-F4C0FCC737BA}" type="presParOf" srcId="{B9B6B670-2E60-4D51-A0B1-71512ED65AD3}" destId="{BB664456-D3BE-41AE-B032-290A5728640D}" srcOrd="9" destOrd="0" presId="urn:microsoft.com/office/officeart/2005/8/layout/vList3#1"/>
    <dgm:cxn modelId="{CC998FB6-6BE0-4670-BD85-671FB59323EB}" type="presParOf" srcId="{B9B6B670-2E60-4D51-A0B1-71512ED65AD3}" destId="{34047A67-4A88-4D1D-8E1E-0C4253FB4360}" srcOrd="10" destOrd="0" presId="urn:microsoft.com/office/officeart/2005/8/layout/vList3#1"/>
    <dgm:cxn modelId="{2C5C2ED4-25B3-4D76-BD0A-4C3B4693B124}" type="presParOf" srcId="{34047A67-4A88-4D1D-8E1E-0C4253FB4360}" destId="{9BF7EE4E-012F-4DF5-B272-EAA79ECA8C75}" srcOrd="0" destOrd="0" presId="urn:microsoft.com/office/officeart/2005/8/layout/vList3#1"/>
    <dgm:cxn modelId="{2B3A76D8-B638-4E08-8194-1F8969229CFF}" type="presParOf" srcId="{34047A67-4A88-4D1D-8E1E-0C4253FB4360}" destId="{42B48CE5-911D-44D5-AFA1-377112EF11A6}" srcOrd="1" destOrd="0" presId="urn:microsoft.com/office/officeart/2005/8/layout/vList3#1"/>
    <dgm:cxn modelId="{5D432E06-4916-4243-9A51-BA09B0C9A8FA}" type="presParOf" srcId="{B9B6B670-2E60-4D51-A0B1-71512ED65AD3}" destId="{1DA9CB06-B2B5-42D3-8D21-F7214E0D96B5}" srcOrd="11" destOrd="0" presId="urn:microsoft.com/office/officeart/2005/8/layout/vList3#1"/>
    <dgm:cxn modelId="{7A09CFE1-39FD-4FEB-BAC6-AEECD7F5268C}" type="presParOf" srcId="{B9B6B670-2E60-4D51-A0B1-71512ED65AD3}" destId="{ADFA2B5E-1568-4F12-BA99-A0DEFFA8E653}" srcOrd="12" destOrd="0" presId="urn:microsoft.com/office/officeart/2005/8/layout/vList3#1"/>
    <dgm:cxn modelId="{8462ABDE-8704-4537-A38B-F7B406D4E01B}" type="presParOf" srcId="{ADFA2B5E-1568-4F12-BA99-A0DEFFA8E653}" destId="{4737311F-297D-4E95-B8C4-5619F0D22DF2}" srcOrd="0" destOrd="0" presId="urn:microsoft.com/office/officeart/2005/8/layout/vList3#1"/>
    <dgm:cxn modelId="{880A6CC5-01B4-487F-B984-B5D3483F0793}" type="presParOf" srcId="{ADFA2B5E-1568-4F12-BA99-A0DEFFA8E653}" destId="{AB384311-3D9B-45D7-AAED-45272C0B16D1}" srcOrd="1" destOrd="0" presId="urn:microsoft.com/office/officeart/2005/8/layout/vList3#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E9E8D6-7943-491A-9523-3E98B8E87243}" type="doc">
      <dgm:prSet loTypeId="urn:microsoft.com/office/officeart/2009/3/layout/StepUpProcess#1" loCatId="process" qsTypeId="urn:microsoft.com/office/officeart/2005/8/quickstyle/simple3#1" qsCatId="simple" csTypeId="urn:microsoft.com/office/officeart/2005/8/colors/colorful1#3" csCatId="colorful" phldr="1"/>
      <dgm:spPr/>
    </dgm:pt>
    <dgm:pt modelId="{7525BF00-3F15-4D22-873A-D01B4ACE4B0B}">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1969 – 1990</a:t>
          </a:r>
        </a:p>
        <a:p>
          <a:pPr>
            <a:lnSpc>
              <a:spcPts val="2800"/>
            </a:lnSpc>
            <a:spcAft>
              <a:spcPts val="0"/>
            </a:spcAft>
          </a:pPr>
          <a:r>
            <a:rPr lang="zh-CN" altLang="en-US" sz="1800" b="1" dirty="0" smtClean="0">
              <a:latin typeface="微软雅黑" panose="020B0503020204020204" pitchFamily="34" charset="-122"/>
              <a:ea typeface="微软雅黑" panose="020B0503020204020204" pitchFamily="34" charset="-122"/>
            </a:rPr>
            <a:t>从单个网络 </a:t>
          </a:r>
          <a:r>
            <a:rPr lang="en-US" altLang="en-US" sz="1800" b="1" dirty="0" smtClean="0">
              <a:latin typeface="微软雅黑" panose="020B0503020204020204" pitchFamily="34" charset="-122"/>
              <a:ea typeface="微软雅黑" panose="020B0503020204020204" pitchFamily="34" charset="-122"/>
            </a:rPr>
            <a:t>ARPANET </a:t>
          </a:r>
          <a:r>
            <a:rPr lang="zh-CN" altLang="en-US" sz="1800" b="1" dirty="0" smtClean="0">
              <a:latin typeface="微软雅黑" panose="020B0503020204020204" pitchFamily="34" charset="-122"/>
              <a:ea typeface="微软雅黑" panose="020B0503020204020204" pitchFamily="34" charset="-122"/>
            </a:rPr>
            <a:t>向互联网发展。</a:t>
          </a:r>
        </a:p>
      </dgm:t>
    </dgm:pt>
    <dgm:pt modelId="{8E64C77F-27AA-4FE1-A02F-58BED5B2B53E}" cxnId="{C7815E85-C267-48CA-91E2-39605BCE67C6}"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06F6F5A-3DC5-4356-9FF7-49BF329376D0}" cxnId="{C7815E85-C267-48CA-91E2-39605BCE67C6}"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9E9B057-D1EF-4B46-A5F0-3833969C6F68}">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1985 – 1993</a:t>
          </a:r>
        </a:p>
        <a:p>
          <a:pPr>
            <a:lnSpc>
              <a:spcPts val="2800"/>
            </a:lnSpc>
            <a:spcAft>
              <a:spcPts val="0"/>
            </a:spcAft>
          </a:pPr>
          <a:r>
            <a:rPr lang="zh-CN" altLang="en-US" sz="1800" b="1" dirty="0" smtClean="0">
              <a:latin typeface="微软雅黑" panose="020B0503020204020204" pitchFamily="34" charset="-122"/>
              <a:ea typeface="微软雅黑" panose="020B0503020204020204" pitchFamily="34" charset="-122"/>
            </a:rPr>
            <a:t>建成了三级结构的互联网 。</a:t>
          </a:r>
        </a:p>
      </dgm:t>
    </dgm:pt>
    <dgm:pt modelId="{2FF9A435-A270-4C54-AB5F-49378E55D42B}" cxnId="{0F47369F-75EF-4875-B4B0-2E8C24B17E83}"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3761B63-477C-4FC3-9819-A534BE583620}" cxnId="{0F47369F-75EF-4875-B4B0-2E8C24B17E83}"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61D3777-5F64-44B8-9B83-5B7FD079F6FA}">
      <dgm:prSet phldrT="[文本]" custT="1"/>
      <dgm:spPr/>
      <dgm:t>
        <a:bodyPr/>
        <a:lstStyle/>
        <a:p>
          <a:pPr>
            <a:lnSpc>
              <a:spcPts val="2800"/>
            </a:lnSpc>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1993 –</a:t>
          </a:r>
          <a:r>
            <a:rPr lang="en-US" altLang="zh-CN" sz="1800" b="1" dirty="0" smtClean="0">
              <a:solidFill>
                <a:srgbClr val="CC00CC"/>
              </a:solidFill>
              <a:latin typeface="微软雅黑" panose="020B0503020204020204" pitchFamily="34" charset="-122"/>
              <a:ea typeface="微软雅黑" panose="020B0503020204020204" pitchFamily="34" charset="-122"/>
            </a:rPr>
            <a:t> </a:t>
          </a:r>
          <a:r>
            <a:rPr lang="zh-CN" altLang="en-US" sz="1800" b="1" dirty="0" smtClean="0">
              <a:solidFill>
                <a:srgbClr val="CC00CC"/>
              </a:solidFill>
              <a:latin typeface="微软雅黑" panose="020B0503020204020204" pitchFamily="34" charset="-122"/>
              <a:ea typeface="微软雅黑" panose="020B0503020204020204" pitchFamily="34" charset="-122"/>
            </a:rPr>
            <a:t>现在</a:t>
          </a:r>
          <a:endParaRPr lang="en-US" altLang="zh-CN" sz="1800" b="1" dirty="0" smtClean="0">
            <a:solidFill>
              <a:srgbClr val="CC00CC"/>
            </a:solidFill>
            <a:latin typeface="微软雅黑" panose="020B0503020204020204" pitchFamily="34" charset="-122"/>
            <a:ea typeface="微软雅黑" panose="020B0503020204020204" pitchFamily="34" charset="-122"/>
          </a:endParaRPr>
        </a:p>
        <a:p>
          <a:pPr>
            <a:lnSpc>
              <a:spcPts val="2800"/>
            </a:lnSpc>
            <a:spcAft>
              <a:spcPts val="0"/>
            </a:spcAft>
          </a:pPr>
          <a:r>
            <a:rPr lang="zh-CN" altLang="zh-CN" sz="1800" b="1" dirty="0" smtClean="0">
              <a:latin typeface="微软雅黑" panose="020B0503020204020204" pitchFamily="34" charset="-122"/>
              <a:ea typeface="微软雅黑" panose="020B0503020204020204" pitchFamily="34" charset="-122"/>
            </a:rPr>
            <a:t>全球范围的多层次</a:t>
          </a:r>
          <a:r>
            <a:rPr lang="en-US" altLang="zh-CN" sz="1800" b="1" dirty="0" smtClean="0">
              <a:latin typeface="微软雅黑" panose="020B0503020204020204" pitchFamily="34" charset="-122"/>
              <a:ea typeface="微软雅黑" panose="020B0503020204020204" pitchFamily="34" charset="-122"/>
            </a:rPr>
            <a:t> ISP </a:t>
          </a:r>
          <a:r>
            <a:rPr lang="zh-CN" altLang="zh-CN" sz="1800" b="1" dirty="0" smtClean="0">
              <a:latin typeface="微软雅黑" panose="020B0503020204020204" pitchFamily="34" charset="-122"/>
              <a:ea typeface="微软雅黑" panose="020B0503020204020204" pitchFamily="34" charset="-122"/>
            </a:rPr>
            <a:t>结构的互联网。</a:t>
          </a:r>
          <a:endParaRPr lang="zh-CN" altLang="en-US" sz="1800" b="1" dirty="0">
            <a:latin typeface="微软雅黑" panose="020B0503020204020204" pitchFamily="34" charset="-122"/>
            <a:ea typeface="微软雅黑" panose="020B0503020204020204" pitchFamily="34" charset="-122"/>
          </a:endParaRPr>
        </a:p>
      </dgm:t>
    </dgm:pt>
    <dgm:pt modelId="{ABCE62BB-5A59-426D-B801-2B88D7E829BF}" cxnId="{9CE56956-FCE7-46CA-BC05-78011787A430}"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5B7E9C0-C9A5-41D8-B3CA-03C0EB2E5AF1}" cxnId="{9CE56956-FCE7-46CA-BC05-78011787A430}"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B567201-BF31-4630-B798-FFEA490F14AC}" type="pres">
      <dgm:prSet presAssocID="{3DE9E8D6-7943-491A-9523-3E98B8E87243}" presName="rootnode" presStyleCnt="0">
        <dgm:presLayoutVars>
          <dgm:chMax/>
          <dgm:chPref/>
          <dgm:dir/>
          <dgm:animLvl val="lvl"/>
        </dgm:presLayoutVars>
      </dgm:prSet>
      <dgm:spPr/>
    </dgm:pt>
    <dgm:pt modelId="{9649E880-299C-4870-9F07-D92C84C9D746}" type="pres">
      <dgm:prSet presAssocID="{7525BF00-3F15-4D22-873A-D01B4ACE4B0B}" presName="composite" presStyleCnt="0"/>
      <dgm:spPr/>
    </dgm:pt>
    <dgm:pt modelId="{C11723FB-FD44-4790-9882-F784D01504C2}" type="pres">
      <dgm:prSet presAssocID="{7525BF00-3F15-4D22-873A-D01B4ACE4B0B}" presName="LShape" presStyleLbl="alignNode1" presStyleIdx="0" presStyleCnt="5" custScaleX="175558"/>
      <dgm:spPr/>
    </dgm:pt>
    <dgm:pt modelId="{9606A409-0386-4958-AF71-520045418D02}" type="pres">
      <dgm:prSet presAssocID="{7525BF00-3F15-4D22-873A-D01B4ACE4B0B}" presName="ParentText" presStyleLbl="revTx" presStyleIdx="0" presStyleCnt="3" custScaleX="178477">
        <dgm:presLayoutVars>
          <dgm:chMax val="0"/>
          <dgm:chPref val="0"/>
          <dgm:bulletEnabled val="1"/>
        </dgm:presLayoutVars>
      </dgm:prSet>
      <dgm:spPr/>
      <dgm:t>
        <a:bodyPr/>
        <a:lstStyle/>
        <a:p>
          <a:endParaRPr lang="zh-CN" altLang="en-US"/>
        </a:p>
      </dgm:t>
    </dgm:pt>
    <dgm:pt modelId="{01A2BA42-237A-44CF-A211-45BD14932625}" type="pres">
      <dgm:prSet presAssocID="{7525BF00-3F15-4D22-873A-D01B4ACE4B0B}" presName="Triangle" presStyleLbl="alignNode1" presStyleIdx="1" presStyleCnt="5"/>
      <dgm:spPr/>
    </dgm:pt>
    <dgm:pt modelId="{0AAD6196-57D2-4FC3-9D69-A209405DA879}" type="pres">
      <dgm:prSet presAssocID="{706F6F5A-3DC5-4356-9FF7-49BF329376D0}" presName="sibTrans" presStyleCnt="0"/>
      <dgm:spPr/>
    </dgm:pt>
    <dgm:pt modelId="{2CB18A98-EE04-4770-82BE-734866FE88EE}" type="pres">
      <dgm:prSet presAssocID="{706F6F5A-3DC5-4356-9FF7-49BF329376D0}" presName="space" presStyleCnt="0"/>
      <dgm:spPr/>
    </dgm:pt>
    <dgm:pt modelId="{BD715DBB-C3A4-444F-9B89-81407B4079A8}" type="pres">
      <dgm:prSet presAssocID="{29E9B057-D1EF-4B46-A5F0-3833969C6F68}" presName="composite" presStyleCnt="0"/>
      <dgm:spPr/>
    </dgm:pt>
    <dgm:pt modelId="{5D091C1B-882C-4A2B-868D-15AB708D584F}" type="pres">
      <dgm:prSet presAssocID="{29E9B057-D1EF-4B46-A5F0-3833969C6F68}" presName="LShape" presStyleLbl="alignNode1" presStyleIdx="2" presStyleCnt="5" custScaleX="172325"/>
      <dgm:spPr/>
    </dgm:pt>
    <dgm:pt modelId="{5DD1E37C-EDC3-41F4-891E-775C4AA49DFB}" type="pres">
      <dgm:prSet presAssocID="{29E9B057-D1EF-4B46-A5F0-3833969C6F68}" presName="ParentText" presStyleLbl="revTx" presStyleIdx="1" presStyleCnt="3" custScaleX="156225" custLinFactNeighborX="-9374">
        <dgm:presLayoutVars>
          <dgm:chMax val="0"/>
          <dgm:chPref val="0"/>
          <dgm:bulletEnabled val="1"/>
        </dgm:presLayoutVars>
      </dgm:prSet>
      <dgm:spPr/>
      <dgm:t>
        <a:bodyPr/>
        <a:lstStyle/>
        <a:p>
          <a:endParaRPr lang="zh-CN" altLang="en-US"/>
        </a:p>
      </dgm:t>
    </dgm:pt>
    <dgm:pt modelId="{2D8632D6-57D5-4C06-81CE-104155293B86}" type="pres">
      <dgm:prSet presAssocID="{29E9B057-D1EF-4B46-A5F0-3833969C6F68}" presName="Triangle" presStyleLbl="alignNode1" presStyleIdx="3" presStyleCnt="5"/>
      <dgm:spPr/>
    </dgm:pt>
    <dgm:pt modelId="{5D740B35-D22B-4243-B33F-F4F1E1237942}" type="pres">
      <dgm:prSet presAssocID="{93761B63-477C-4FC3-9819-A534BE583620}" presName="sibTrans" presStyleCnt="0"/>
      <dgm:spPr/>
    </dgm:pt>
    <dgm:pt modelId="{A2926BA1-9112-469A-9B06-D986FF68801D}" type="pres">
      <dgm:prSet presAssocID="{93761B63-477C-4FC3-9819-A534BE583620}" presName="space" presStyleCnt="0"/>
      <dgm:spPr/>
    </dgm:pt>
    <dgm:pt modelId="{C409DF66-17A8-4B3B-BEF1-FDCC8141A7A8}" type="pres">
      <dgm:prSet presAssocID="{461D3777-5F64-44B8-9B83-5B7FD079F6FA}" presName="composite" presStyleCnt="0"/>
      <dgm:spPr/>
    </dgm:pt>
    <dgm:pt modelId="{0B75B0BF-1D47-48F1-94FD-0201A392E554}" type="pres">
      <dgm:prSet presAssocID="{461D3777-5F64-44B8-9B83-5B7FD079F6FA}" presName="LShape" presStyleLbl="alignNode1" presStyleIdx="4" presStyleCnt="5" custScaleX="145489"/>
      <dgm:spPr/>
    </dgm:pt>
    <dgm:pt modelId="{F0C4A08D-D529-4101-B85D-56E13A637234}" type="pres">
      <dgm:prSet presAssocID="{461D3777-5F64-44B8-9B83-5B7FD079F6FA}" presName="ParentText" presStyleLbl="revTx" presStyleIdx="2" presStyleCnt="3" custScaleX="144437">
        <dgm:presLayoutVars>
          <dgm:chMax val="0"/>
          <dgm:chPref val="0"/>
          <dgm:bulletEnabled val="1"/>
        </dgm:presLayoutVars>
      </dgm:prSet>
      <dgm:spPr/>
      <dgm:t>
        <a:bodyPr/>
        <a:lstStyle/>
        <a:p>
          <a:endParaRPr lang="zh-CN" altLang="en-US"/>
        </a:p>
      </dgm:t>
    </dgm:pt>
  </dgm:ptLst>
  <dgm:cxnLst>
    <dgm:cxn modelId="{0F47369F-75EF-4875-B4B0-2E8C24B17E83}" srcId="{3DE9E8D6-7943-491A-9523-3E98B8E87243}" destId="{29E9B057-D1EF-4B46-A5F0-3833969C6F68}" srcOrd="1" destOrd="0" parTransId="{2FF9A435-A270-4C54-AB5F-49378E55D42B}" sibTransId="{93761B63-477C-4FC3-9819-A534BE583620}"/>
    <dgm:cxn modelId="{0B00275C-889C-414D-BBDA-840FD43B6E5F}" type="presOf" srcId="{7525BF00-3F15-4D22-873A-D01B4ACE4B0B}" destId="{9606A409-0386-4958-AF71-520045418D02}" srcOrd="0" destOrd="0" presId="urn:microsoft.com/office/officeart/2009/3/layout/StepUpProcess#1"/>
    <dgm:cxn modelId="{9CE56956-FCE7-46CA-BC05-78011787A430}" srcId="{3DE9E8D6-7943-491A-9523-3E98B8E87243}" destId="{461D3777-5F64-44B8-9B83-5B7FD079F6FA}" srcOrd="2" destOrd="0" parTransId="{ABCE62BB-5A59-426D-B801-2B88D7E829BF}" sibTransId="{25B7E9C0-C9A5-41D8-B3CA-03C0EB2E5AF1}"/>
    <dgm:cxn modelId="{E8B0EB37-8D4D-4977-B2B1-DC26A74E9347}" type="presOf" srcId="{3DE9E8D6-7943-491A-9523-3E98B8E87243}" destId="{5B567201-BF31-4630-B798-FFEA490F14AC}" srcOrd="0" destOrd="0" presId="urn:microsoft.com/office/officeart/2009/3/layout/StepUpProcess#1"/>
    <dgm:cxn modelId="{27F659B2-8BE5-4BDE-B675-088B362B04CA}" type="presOf" srcId="{29E9B057-D1EF-4B46-A5F0-3833969C6F68}" destId="{5DD1E37C-EDC3-41F4-891E-775C4AA49DFB}" srcOrd="0" destOrd="0" presId="urn:microsoft.com/office/officeart/2009/3/layout/StepUpProcess#1"/>
    <dgm:cxn modelId="{C7815E85-C267-48CA-91E2-39605BCE67C6}" srcId="{3DE9E8D6-7943-491A-9523-3E98B8E87243}" destId="{7525BF00-3F15-4D22-873A-D01B4ACE4B0B}" srcOrd="0" destOrd="0" parTransId="{8E64C77F-27AA-4FE1-A02F-58BED5B2B53E}" sibTransId="{706F6F5A-3DC5-4356-9FF7-49BF329376D0}"/>
    <dgm:cxn modelId="{C112CC49-5DBC-4CD3-9E42-3E8414A4E66F}" type="presOf" srcId="{461D3777-5F64-44B8-9B83-5B7FD079F6FA}" destId="{F0C4A08D-D529-4101-B85D-56E13A637234}" srcOrd="0" destOrd="0" presId="urn:microsoft.com/office/officeart/2009/3/layout/StepUpProcess#1"/>
    <dgm:cxn modelId="{075DB7A2-B58A-4AC2-A09C-8806C8F0C463}" type="presParOf" srcId="{5B567201-BF31-4630-B798-FFEA490F14AC}" destId="{9649E880-299C-4870-9F07-D92C84C9D746}" srcOrd="0" destOrd="0" presId="urn:microsoft.com/office/officeart/2009/3/layout/StepUpProcess#1"/>
    <dgm:cxn modelId="{029D34AE-8145-4CB1-B304-F10BB47F38C2}" type="presParOf" srcId="{9649E880-299C-4870-9F07-D92C84C9D746}" destId="{C11723FB-FD44-4790-9882-F784D01504C2}" srcOrd="0" destOrd="0" presId="urn:microsoft.com/office/officeart/2009/3/layout/StepUpProcess#1"/>
    <dgm:cxn modelId="{F1251247-A7D5-4A0E-9811-58EC7F5B58B8}" type="presParOf" srcId="{9649E880-299C-4870-9F07-D92C84C9D746}" destId="{9606A409-0386-4958-AF71-520045418D02}" srcOrd="1" destOrd="0" presId="urn:microsoft.com/office/officeart/2009/3/layout/StepUpProcess#1"/>
    <dgm:cxn modelId="{D5229B79-EDD8-4214-82DF-B3E76F707804}" type="presParOf" srcId="{9649E880-299C-4870-9F07-D92C84C9D746}" destId="{01A2BA42-237A-44CF-A211-45BD14932625}" srcOrd="2" destOrd="0" presId="urn:microsoft.com/office/officeart/2009/3/layout/StepUpProcess#1"/>
    <dgm:cxn modelId="{2DEC91FF-1F01-4266-B44F-12052CEE10FD}" type="presParOf" srcId="{5B567201-BF31-4630-B798-FFEA490F14AC}" destId="{0AAD6196-57D2-4FC3-9D69-A209405DA879}" srcOrd="1" destOrd="0" presId="urn:microsoft.com/office/officeart/2009/3/layout/StepUpProcess#1"/>
    <dgm:cxn modelId="{7BCAF329-3C42-404A-B657-7113F59BF345}" type="presParOf" srcId="{0AAD6196-57D2-4FC3-9D69-A209405DA879}" destId="{2CB18A98-EE04-4770-82BE-734866FE88EE}" srcOrd="0" destOrd="0" presId="urn:microsoft.com/office/officeart/2009/3/layout/StepUpProcess#1"/>
    <dgm:cxn modelId="{9058649C-3ADE-4DD7-BEB6-67B65E45452D}" type="presParOf" srcId="{5B567201-BF31-4630-B798-FFEA490F14AC}" destId="{BD715DBB-C3A4-444F-9B89-81407B4079A8}" srcOrd="2" destOrd="0" presId="urn:microsoft.com/office/officeart/2009/3/layout/StepUpProcess#1"/>
    <dgm:cxn modelId="{A4A08015-1D72-48ED-A2C6-561FB6077994}" type="presParOf" srcId="{BD715DBB-C3A4-444F-9B89-81407B4079A8}" destId="{5D091C1B-882C-4A2B-868D-15AB708D584F}" srcOrd="0" destOrd="0" presId="urn:microsoft.com/office/officeart/2009/3/layout/StepUpProcess#1"/>
    <dgm:cxn modelId="{003A3BD6-572B-4010-BE4A-8030A57D3D0E}" type="presParOf" srcId="{BD715DBB-C3A4-444F-9B89-81407B4079A8}" destId="{5DD1E37C-EDC3-41F4-891E-775C4AA49DFB}" srcOrd="1" destOrd="0" presId="urn:microsoft.com/office/officeart/2009/3/layout/StepUpProcess#1"/>
    <dgm:cxn modelId="{C572334A-EBBF-4CCB-80F1-66C75EC7C7F4}" type="presParOf" srcId="{BD715DBB-C3A4-444F-9B89-81407B4079A8}" destId="{2D8632D6-57D5-4C06-81CE-104155293B86}" srcOrd="2" destOrd="0" presId="urn:microsoft.com/office/officeart/2009/3/layout/StepUpProcess#1"/>
    <dgm:cxn modelId="{CAFB4AAA-AA41-4DFA-9B67-2DAB7B40E34D}" type="presParOf" srcId="{5B567201-BF31-4630-B798-FFEA490F14AC}" destId="{5D740B35-D22B-4243-B33F-F4F1E1237942}" srcOrd="3" destOrd="0" presId="urn:microsoft.com/office/officeart/2009/3/layout/StepUpProcess#1"/>
    <dgm:cxn modelId="{98DB72F9-C300-4854-B10B-478262CE38D6}" type="presParOf" srcId="{5D740B35-D22B-4243-B33F-F4F1E1237942}" destId="{A2926BA1-9112-469A-9B06-D986FF68801D}" srcOrd="0" destOrd="0" presId="urn:microsoft.com/office/officeart/2009/3/layout/StepUpProcess#1"/>
    <dgm:cxn modelId="{B4BB75C6-CFAD-45C7-ACA4-F708BCCB011B}" type="presParOf" srcId="{5B567201-BF31-4630-B798-FFEA490F14AC}" destId="{C409DF66-17A8-4B3B-BEF1-FDCC8141A7A8}" srcOrd="4" destOrd="0" presId="urn:microsoft.com/office/officeart/2009/3/layout/StepUpProcess#1"/>
    <dgm:cxn modelId="{3D21E461-C6E7-4CB6-9F1D-6554E5490C83}" type="presParOf" srcId="{C409DF66-17A8-4B3B-BEF1-FDCC8141A7A8}" destId="{0B75B0BF-1D47-48F1-94FD-0201A392E554}" srcOrd="0" destOrd="0" presId="urn:microsoft.com/office/officeart/2009/3/layout/StepUpProcess#1"/>
    <dgm:cxn modelId="{9EA3DC41-B91C-4929-A242-1DFF6D0FB580}" type="presParOf" srcId="{C409DF66-17A8-4B3B-BEF1-FDCC8141A7A8}" destId="{F0C4A08D-D529-4101-B85D-56E13A637234}" srcOrd="1" destOrd="0" presId="urn:microsoft.com/office/officeart/2009/3/layout/StepUpProcess#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2A9B5D2-AFBA-46B2-B4AE-3AC19D52734B}" type="doc">
      <dgm:prSet loTypeId="urn:microsoft.com/office/officeart/2005/8/layout/hList1" loCatId="list" qsTypeId="urn:microsoft.com/office/officeart/2005/8/quickstyle/simple4#2" qsCatId="simple" csTypeId="urn:microsoft.com/office/officeart/2005/8/colors/colorful5#2" csCatId="colorful" phldr="1"/>
      <dgm:spPr/>
      <dgm:t>
        <a:bodyPr/>
        <a:lstStyle/>
        <a:p>
          <a:endParaRPr lang="zh-CN" altLang="en-US"/>
        </a:p>
      </dgm:t>
    </dgm:pt>
    <dgm:pt modelId="{66ACC874-3CFB-4E6F-B294-E9398EAEDB9E}">
      <dgm:prSet phldrT="[文本]" custT="1"/>
      <dgm:spPr/>
      <dgm:t>
        <a:bodyPr/>
        <a:lstStyle/>
        <a:p>
          <a:r>
            <a:rPr lang="en-US" altLang="en-US" sz="1800" b="1" dirty="0" smtClean="0">
              <a:latin typeface="微软雅黑" panose="020B0503020204020204" pitchFamily="34" charset="-122"/>
              <a:ea typeface="微软雅黑" panose="020B0503020204020204" pitchFamily="34" charset="-122"/>
            </a:rPr>
            <a:t>Client / Server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6A394396-6A48-4F17-8404-6B2104EEDAB0}" cxnId="{51DB97CB-0180-46DE-8CF9-5E1303ED8C09}"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B15956E1-824E-41F5-9DF1-25E02085E01C}" cxnId="{51DB97CB-0180-46DE-8CF9-5E1303ED8C09}"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D71A16D-6D3A-432C-834D-94D94C96E66D}">
      <dgm:prSet phldrT="[文本]" custT="1"/>
      <dgm:spPr/>
      <dgm:t>
        <a:bodyPr/>
        <a:lstStyle/>
        <a:p>
          <a:r>
            <a:rPr lang="en-US" altLang="en-US" sz="1800" b="1" dirty="0" smtClean="0">
              <a:latin typeface="微软雅黑" panose="020B0503020204020204" pitchFamily="34" charset="-122"/>
              <a:ea typeface="微软雅黑" panose="020B0503020204020204" pitchFamily="34" charset="-122"/>
            </a:rPr>
            <a:t>Peer to Peer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7FD95283-8E1D-47B9-BD8A-E52B4440FDE3}" cxnId="{F8EE973F-005E-49D9-8A55-BF2936ACABED}"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2C4A89-BFFB-461D-811A-EE97C8509A5E}" cxnId="{F8EE973F-005E-49D9-8A55-BF2936ACABED}"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7E39CD3-0DC4-4012-92DA-90224624ADFF}">
      <dgm:prSet phldrT="[文本]" custT="1"/>
      <dgm:spPr/>
      <dgm:t>
        <a:bodyPr/>
        <a:lstStyle/>
        <a:p>
          <a:pPr algn="ctr">
            <a:lnSpc>
              <a:spcPct val="100000"/>
            </a:lnSpc>
            <a:spcAft>
              <a:spcPts val="0"/>
            </a:spcAft>
          </a:pPr>
          <a:r>
            <a:rPr lang="zh-CN" altLang="en-US" sz="1800" b="1" dirty="0" smtClean="0">
              <a:latin typeface="微软雅黑" panose="020B0503020204020204" pitchFamily="34" charset="-122"/>
              <a:ea typeface="微软雅黑" panose="020B0503020204020204" pitchFamily="34" charset="-122"/>
            </a:rPr>
            <a:t>客户</a:t>
          </a:r>
          <a:r>
            <a:rPr lang="en-US" altLang="zh-CN" sz="1800" b="1" dirty="0" smtClean="0">
              <a:latin typeface="微软雅黑" panose="020B0503020204020204" pitchFamily="34" charset="-122"/>
              <a:ea typeface="微软雅黑" panose="020B0503020204020204" pitchFamily="34" charset="-122"/>
            </a:rPr>
            <a:t>/</a:t>
          </a:r>
          <a:r>
            <a:rPr lang="zh-CN" altLang="en-US" sz="1800" b="1" dirty="0" smtClean="0">
              <a:latin typeface="微软雅黑" panose="020B0503020204020204" pitchFamily="34" charset="-122"/>
              <a:ea typeface="微软雅黑" panose="020B0503020204020204" pitchFamily="34" charset="-122"/>
            </a:rPr>
            <a:t>服务器方式</a:t>
          </a:r>
          <a:endParaRPr lang="en-US" altLang="zh-CN" sz="1800" b="1" dirty="0" smtClean="0">
            <a:latin typeface="微软雅黑" panose="020B0503020204020204" pitchFamily="34" charset="-122"/>
            <a:ea typeface="微软雅黑" panose="020B0503020204020204" pitchFamily="34" charset="-122"/>
          </a:endParaRPr>
        </a:p>
      </dgm:t>
    </dgm:pt>
    <dgm:pt modelId="{F415174C-1935-4310-A6E6-FE62B21E5B87}" cxnId="{0543E9C2-E2BE-425C-B0CB-EAE585D6F38A}"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451DC01-4D36-438B-AAEB-01B61AACDBAB}" cxnId="{0543E9C2-E2BE-425C-B0CB-EAE585D6F38A}"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C1620A8E-C4A5-4821-82B1-9A6EE4F894AA}">
      <dgm:prSet phldrT="[文本]" custT="1"/>
      <dgm:spPr/>
      <dgm:t>
        <a:bodyPr/>
        <a:lstStyle/>
        <a:p>
          <a:pPr>
            <a:lnSpc>
              <a:spcPct val="100000"/>
            </a:lnSpc>
            <a:spcAft>
              <a:spcPts val="0"/>
            </a:spcAft>
          </a:pPr>
          <a:r>
            <a:rPr lang="zh-CN" altLang="en-US" sz="1800" b="1" dirty="0" smtClean="0">
              <a:latin typeface="微软雅黑" panose="020B0503020204020204" pitchFamily="34" charset="-122"/>
              <a:ea typeface="微软雅黑" panose="020B0503020204020204" pitchFamily="34" charset="-122"/>
            </a:rPr>
            <a:t>对等方式</a:t>
          </a:r>
          <a:endParaRPr lang="en-US" altLang="zh-CN" sz="1800" b="1" dirty="0" smtClean="0">
            <a:latin typeface="微软雅黑" panose="020B0503020204020204" pitchFamily="34" charset="-122"/>
            <a:ea typeface="微软雅黑" panose="020B0503020204020204" pitchFamily="34" charset="-122"/>
          </a:endParaRPr>
        </a:p>
      </dgm:t>
    </dgm:pt>
    <dgm:pt modelId="{966FE29F-1530-487E-8BF1-E706AA499996}" cxnId="{419CC096-94B7-4869-8BB1-1F1886A1C7DB}"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6BE4650C-F7E6-4DB4-9284-332FE113FE55}" cxnId="{419CC096-94B7-4869-8BB1-1F1886A1C7DB}"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4EB17A82-9752-4BB8-A0BB-5F5C56F2C0A1}">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简称为 </a:t>
          </a:r>
          <a:r>
            <a:rPr lang="en-US" altLang="en-US" sz="1800" b="1" dirty="0" smtClean="0">
              <a:latin typeface="微软雅黑" panose="020B0503020204020204" pitchFamily="34" charset="-122"/>
              <a:ea typeface="微软雅黑" panose="020B0503020204020204" pitchFamily="34" charset="-122"/>
            </a:rPr>
            <a:t>C/S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5F48F131-5791-4AB7-9B60-6558004A049B}" cxnId="{C5632FAF-2983-4105-8D68-C4D4F75E308C}" type="parTrans">
      <dgm:prSet/>
      <dgm:spPr/>
      <dgm:t>
        <a:bodyPr/>
        <a:lstStyle/>
        <a:p>
          <a:endParaRPr lang="zh-CN" altLang="en-US" sz="1600"/>
        </a:p>
      </dgm:t>
    </dgm:pt>
    <dgm:pt modelId="{37F47257-8A82-4074-AE1E-99FA89BF3F55}" cxnId="{C5632FAF-2983-4105-8D68-C4D4F75E308C}" type="sibTrans">
      <dgm:prSet/>
      <dgm:spPr/>
      <dgm:t>
        <a:bodyPr/>
        <a:lstStyle/>
        <a:p>
          <a:endParaRPr lang="zh-CN" altLang="en-US" sz="1600"/>
        </a:p>
      </dgm:t>
    </dgm:pt>
    <dgm:pt modelId="{82CB24EB-F3B8-4313-8A4C-46A4A6C6E31A}">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简称为 </a:t>
          </a:r>
          <a:r>
            <a:rPr lang="en-US" altLang="en-US" sz="1800" b="1" dirty="0" smtClean="0">
              <a:latin typeface="微软雅黑" panose="020B0503020204020204" pitchFamily="34" charset="-122"/>
              <a:ea typeface="微软雅黑" panose="020B0503020204020204" pitchFamily="34" charset="-122"/>
            </a:rPr>
            <a:t>P2P </a:t>
          </a:r>
          <a:r>
            <a:rPr lang="zh-CN" altLang="en-US" sz="1800" b="1" dirty="0" smtClean="0">
              <a:latin typeface="微软雅黑" panose="020B0503020204020204" pitchFamily="34" charset="-122"/>
              <a:ea typeface="微软雅黑" panose="020B0503020204020204" pitchFamily="34" charset="-122"/>
            </a:rPr>
            <a:t>方式</a:t>
          </a:r>
          <a:endParaRPr lang="zh-CN" altLang="en-US" sz="1800" b="1" dirty="0">
            <a:latin typeface="微软雅黑" panose="020B0503020204020204" pitchFamily="34" charset="-122"/>
            <a:ea typeface="微软雅黑" panose="020B0503020204020204" pitchFamily="34" charset="-122"/>
          </a:endParaRPr>
        </a:p>
      </dgm:t>
    </dgm:pt>
    <dgm:pt modelId="{F964AE57-1F6D-4E2E-92C0-B117F9D585B8}" cxnId="{CF299708-4E6C-4B0C-B710-9F1B0A9E0DE0}" type="parTrans">
      <dgm:prSet/>
      <dgm:spPr/>
      <dgm:t>
        <a:bodyPr/>
        <a:lstStyle/>
        <a:p>
          <a:endParaRPr lang="zh-CN" altLang="en-US" sz="1600"/>
        </a:p>
      </dgm:t>
    </dgm:pt>
    <dgm:pt modelId="{68FADE7E-F584-4933-80D1-051383411362}" cxnId="{CF299708-4E6C-4B0C-B710-9F1B0A9E0DE0}" type="sibTrans">
      <dgm:prSet/>
      <dgm:spPr/>
      <dgm:t>
        <a:bodyPr/>
        <a:lstStyle/>
        <a:p>
          <a:endParaRPr lang="zh-CN" altLang="en-US" sz="1600"/>
        </a:p>
      </dgm:t>
    </dgm:pt>
    <dgm:pt modelId="{D5AF80AA-414F-4474-ABC9-E635DD32C12D}" type="pres">
      <dgm:prSet presAssocID="{32A9B5D2-AFBA-46B2-B4AE-3AC19D52734B}" presName="Name0" presStyleCnt="0">
        <dgm:presLayoutVars>
          <dgm:dir/>
          <dgm:animLvl val="lvl"/>
          <dgm:resizeHandles val="exact"/>
        </dgm:presLayoutVars>
      </dgm:prSet>
      <dgm:spPr/>
      <dgm:t>
        <a:bodyPr/>
        <a:lstStyle/>
        <a:p>
          <a:endParaRPr lang="zh-CN" altLang="en-US"/>
        </a:p>
      </dgm:t>
    </dgm:pt>
    <dgm:pt modelId="{E980AAEC-D744-4F45-AA9F-C138C0A71A0E}" type="pres">
      <dgm:prSet presAssocID="{C7E39CD3-0DC4-4012-92DA-90224624ADFF}" presName="composite" presStyleCnt="0"/>
      <dgm:spPr/>
    </dgm:pt>
    <dgm:pt modelId="{8F17F835-55F0-4C61-A2A3-44AE2ED9D7FE}" type="pres">
      <dgm:prSet presAssocID="{C7E39CD3-0DC4-4012-92DA-90224624ADFF}" presName="parTx" presStyleLbl="alignNode1" presStyleIdx="0" presStyleCnt="2">
        <dgm:presLayoutVars>
          <dgm:chMax val="0"/>
          <dgm:chPref val="0"/>
          <dgm:bulletEnabled val="1"/>
        </dgm:presLayoutVars>
      </dgm:prSet>
      <dgm:spPr/>
      <dgm:t>
        <a:bodyPr/>
        <a:lstStyle/>
        <a:p>
          <a:endParaRPr lang="zh-CN" altLang="en-US"/>
        </a:p>
      </dgm:t>
    </dgm:pt>
    <dgm:pt modelId="{ACB976F2-8BF8-4A70-91C5-C91BC345A4AF}" type="pres">
      <dgm:prSet presAssocID="{C7E39CD3-0DC4-4012-92DA-90224624ADFF}" presName="desTx" presStyleLbl="alignAccFollowNode1" presStyleIdx="0" presStyleCnt="2">
        <dgm:presLayoutVars>
          <dgm:bulletEnabled val="1"/>
        </dgm:presLayoutVars>
      </dgm:prSet>
      <dgm:spPr/>
      <dgm:t>
        <a:bodyPr/>
        <a:lstStyle/>
        <a:p>
          <a:endParaRPr lang="zh-CN" altLang="en-US"/>
        </a:p>
      </dgm:t>
    </dgm:pt>
    <dgm:pt modelId="{9B6C0EE2-67AE-4432-B5BF-6CE7E326E53F}" type="pres">
      <dgm:prSet presAssocID="{F415174C-1935-4310-A6E6-FE62B21E5B87}" presName="space" presStyleCnt="0"/>
      <dgm:spPr/>
    </dgm:pt>
    <dgm:pt modelId="{7E449BE8-A2E6-4157-904D-55985C924B0E}" type="pres">
      <dgm:prSet presAssocID="{C1620A8E-C4A5-4821-82B1-9A6EE4F894AA}" presName="composite" presStyleCnt="0"/>
      <dgm:spPr/>
    </dgm:pt>
    <dgm:pt modelId="{FD082DEC-BD21-4E00-AA12-CC0ED5CBCB32}" type="pres">
      <dgm:prSet presAssocID="{C1620A8E-C4A5-4821-82B1-9A6EE4F894AA}" presName="parTx" presStyleLbl="alignNode1" presStyleIdx="1" presStyleCnt="2">
        <dgm:presLayoutVars>
          <dgm:chMax val="0"/>
          <dgm:chPref val="0"/>
          <dgm:bulletEnabled val="1"/>
        </dgm:presLayoutVars>
      </dgm:prSet>
      <dgm:spPr/>
      <dgm:t>
        <a:bodyPr/>
        <a:lstStyle/>
        <a:p>
          <a:endParaRPr lang="zh-CN" altLang="en-US"/>
        </a:p>
      </dgm:t>
    </dgm:pt>
    <dgm:pt modelId="{B62719DE-8DA5-4764-8561-2A4AB2C96331}" type="pres">
      <dgm:prSet presAssocID="{C1620A8E-C4A5-4821-82B1-9A6EE4F894AA}" presName="desTx" presStyleLbl="alignAccFollowNode1" presStyleIdx="1" presStyleCnt="2">
        <dgm:presLayoutVars>
          <dgm:bulletEnabled val="1"/>
        </dgm:presLayoutVars>
      </dgm:prSet>
      <dgm:spPr/>
      <dgm:t>
        <a:bodyPr/>
        <a:lstStyle/>
        <a:p>
          <a:endParaRPr lang="zh-CN" altLang="en-US"/>
        </a:p>
      </dgm:t>
    </dgm:pt>
  </dgm:ptLst>
  <dgm:cxnLst>
    <dgm:cxn modelId="{51DB97CB-0180-46DE-8CF9-5E1303ED8C09}" srcId="{C7E39CD3-0DC4-4012-92DA-90224624ADFF}" destId="{66ACC874-3CFB-4E6F-B294-E9398EAEDB9E}" srcOrd="0" destOrd="0" parTransId="{6A394396-6A48-4F17-8404-6B2104EEDAB0}" sibTransId="{B15956E1-824E-41F5-9DF1-25E02085E01C}"/>
    <dgm:cxn modelId="{35214179-FC9B-4995-A9D6-365694F11EE5}" type="presOf" srcId="{32A9B5D2-AFBA-46B2-B4AE-3AC19D52734B}" destId="{D5AF80AA-414F-4474-ABC9-E635DD32C12D}" srcOrd="0" destOrd="0" presId="urn:microsoft.com/office/officeart/2005/8/layout/hList1"/>
    <dgm:cxn modelId="{25EA4E81-CD7D-4645-AFDA-AB598CFBBB0A}" type="presOf" srcId="{C1620A8E-C4A5-4821-82B1-9A6EE4F894AA}" destId="{FD082DEC-BD21-4E00-AA12-CC0ED5CBCB32}" srcOrd="0" destOrd="0" presId="urn:microsoft.com/office/officeart/2005/8/layout/hList1"/>
    <dgm:cxn modelId="{C5632FAF-2983-4105-8D68-C4D4F75E308C}" srcId="{C7E39CD3-0DC4-4012-92DA-90224624ADFF}" destId="{4EB17A82-9752-4BB8-A0BB-5F5C56F2C0A1}" srcOrd="1" destOrd="0" parTransId="{5F48F131-5791-4AB7-9B60-6558004A049B}" sibTransId="{37F47257-8A82-4074-AE1E-99FA89BF3F55}"/>
    <dgm:cxn modelId="{F8EE973F-005E-49D9-8A55-BF2936ACABED}" srcId="{C1620A8E-C4A5-4821-82B1-9A6EE4F894AA}" destId="{2D71A16D-6D3A-432C-834D-94D94C96E66D}" srcOrd="0" destOrd="0" parTransId="{7FD95283-8E1D-47B9-BD8A-E52B4440FDE3}" sibTransId="{C72C4A89-BFFB-461D-811A-EE97C8509A5E}"/>
    <dgm:cxn modelId="{CF299708-4E6C-4B0C-B710-9F1B0A9E0DE0}" srcId="{C1620A8E-C4A5-4821-82B1-9A6EE4F894AA}" destId="{82CB24EB-F3B8-4313-8A4C-46A4A6C6E31A}" srcOrd="1" destOrd="0" parTransId="{F964AE57-1F6D-4E2E-92C0-B117F9D585B8}" sibTransId="{68FADE7E-F584-4933-80D1-051383411362}"/>
    <dgm:cxn modelId="{C50C0CC8-308A-41F8-9F7C-1644E5BBC002}" type="presOf" srcId="{66ACC874-3CFB-4E6F-B294-E9398EAEDB9E}" destId="{ACB976F2-8BF8-4A70-91C5-C91BC345A4AF}" srcOrd="0" destOrd="0" presId="urn:microsoft.com/office/officeart/2005/8/layout/hList1"/>
    <dgm:cxn modelId="{06BDE67D-8B6F-4450-8B4F-334C7CF9747E}" type="presOf" srcId="{82CB24EB-F3B8-4313-8A4C-46A4A6C6E31A}" destId="{B62719DE-8DA5-4764-8561-2A4AB2C96331}" srcOrd="0" destOrd="1" presId="urn:microsoft.com/office/officeart/2005/8/layout/hList1"/>
    <dgm:cxn modelId="{1578938D-5C63-43C8-B09A-BADC09FB6ACA}" type="presOf" srcId="{4EB17A82-9752-4BB8-A0BB-5F5C56F2C0A1}" destId="{ACB976F2-8BF8-4A70-91C5-C91BC345A4AF}" srcOrd="0" destOrd="1" presId="urn:microsoft.com/office/officeart/2005/8/layout/hList1"/>
    <dgm:cxn modelId="{6E51A640-35A5-4E7A-A3DC-157B7276F45F}" type="presOf" srcId="{2D71A16D-6D3A-432C-834D-94D94C96E66D}" destId="{B62719DE-8DA5-4764-8561-2A4AB2C96331}" srcOrd="0" destOrd="0" presId="urn:microsoft.com/office/officeart/2005/8/layout/hList1"/>
    <dgm:cxn modelId="{C400F422-3627-4800-9FC6-37E89AF888F6}" type="presOf" srcId="{C7E39CD3-0DC4-4012-92DA-90224624ADFF}" destId="{8F17F835-55F0-4C61-A2A3-44AE2ED9D7FE}" srcOrd="0" destOrd="0" presId="urn:microsoft.com/office/officeart/2005/8/layout/hList1"/>
    <dgm:cxn modelId="{0543E9C2-E2BE-425C-B0CB-EAE585D6F38A}" srcId="{32A9B5D2-AFBA-46B2-B4AE-3AC19D52734B}" destId="{C7E39CD3-0DC4-4012-92DA-90224624ADFF}" srcOrd="0" destOrd="0" parTransId="{5451DC01-4D36-438B-AAEB-01B61AACDBAB}" sibTransId="{F415174C-1935-4310-A6E6-FE62B21E5B87}"/>
    <dgm:cxn modelId="{419CC096-94B7-4869-8BB1-1F1886A1C7DB}" srcId="{32A9B5D2-AFBA-46B2-B4AE-3AC19D52734B}" destId="{C1620A8E-C4A5-4821-82B1-9A6EE4F894AA}" srcOrd="1" destOrd="0" parTransId="{6BE4650C-F7E6-4DB4-9284-332FE113FE55}" sibTransId="{966FE29F-1530-487E-8BF1-E706AA499996}"/>
    <dgm:cxn modelId="{F1F83210-003E-4731-9298-525BD4863AC6}" type="presParOf" srcId="{D5AF80AA-414F-4474-ABC9-E635DD32C12D}" destId="{E980AAEC-D744-4F45-AA9F-C138C0A71A0E}" srcOrd="0" destOrd="0" presId="urn:microsoft.com/office/officeart/2005/8/layout/hList1"/>
    <dgm:cxn modelId="{6DA98C05-4E0C-46D0-9F77-4374429075EE}" type="presParOf" srcId="{E980AAEC-D744-4F45-AA9F-C138C0A71A0E}" destId="{8F17F835-55F0-4C61-A2A3-44AE2ED9D7FE}" srcOrd="0" destOrd="0" presId="urn:microsoft.com/office/officeart/2005/8/layout/hList1"/>
    <dgm:cxn modelId="{DCBA9C60-AE8B-43DC-9BB7-725A718966BE}" type="presParOf" srcId="{E980AAEC-D744-4F45-AA9F-C138C0A71A0E}" destId="{ACB976F2-8BF8-4A70-91C5-C91BC345A4AF}" srcOrd="1" destOrd="0" presId="urn:microsoft.com/office/officeart/2005/8/layout/hList1"/>
    <dgm:cxn modelId="{7BD692C1-7E60-4B70-A8E9-17BD892EB34F}" type="presParOf" srcId="{D5AF80AA-414F-4474-ABC9-E635DD32C12D}" destId="{9B6C0EE2-67AE-4432-B5BF-6CE7E326E53F}" srcOrd="1" destOrd="0" presId="urn:microsoft.com/office/officeart/2005/8/layout/hList1"/>
    <dgm:cxn modelId="{BAEA59E1-92DF-47BF-BD7A-97A29A5CDD19}" type="presParOf" srcId="{D5AF80AA-414F-4474-ABC9-E635DD32C12D}" destId="{7E449BE8-A2E6-4157-904D-55985C924B0E}" srcOrd="2" destOrd="0" presId="urn:microsoft.com/office/officeart/2005/8/layout/hList1"/>
    <dgm:cxn modelId="{68A7FC11-1138-4848-B460-B704A6338E1F}" type="presParOf" srcId="{7E449BE8-A2E6-4157-904D-55985C924B0E}" destId="{FD082DEC-BD21-4E00-AA12-CC0ED5CBCB32}" srcOrd="0" destOrd="0" presId="urn:microsoft.com/office/officeart/2005/8/layout/hList1"/>
    <dgm:cxn modelId="{69BCF585-8958-4E84-AA02-58A75652C0C7}" type="presParOf" srcId="{7E449BE8-A2E6-4157-904D-55985C924B0E}" destId="{B62719DE-8DA5-4764-8561-2A4AB2C96331}"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EE02DF5B-A2BE-4F1E-B43F-8357B8176D95}" type="doc">
      <dgm:prSet loTypeId="urn:microsoft.com/office/officeart/2005/8/layout/radial1#1" loCatId="cycle" qsTypeId="urn:microsoft.com/office/officeart/2005/8/quickstyle/simple4#3" qsCatId="simple" csTypeId="urn:microsoft.com/office/officeart/2005/8/colors/colorful3#1" csCatId="colorful" phldr="1"/>
      <dgm:spPr/>
      <dgm:t>
        <a:bodyPr/>
        <a:lstStyle/>
        <a:p>
          <a:endParaRPr lang="zh-CN" altLang="en-US"/>
        </a:p>
      </dgm:t>
    </dgm:pt>
    <dgm:pt modelId="{B22323AB-1086-4A1C-B331-F5BB963D4145}">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重要性能指标</a:t>
          </a:r>
          <a:endParaRPr lang="zh-CN" altLang="en-US" sz="1600" b="1" dirty="0">
            <a:latin typeface="微软雅黑" panose="020B0503020204020204" pitchFamily="34" charset="-122"/>
            <a:ea typeface="微软雅黑" panose="020B0503020204020204" pitchFamily="34" charset="-122"/>
          </a:endParaRPr>
        </a:p>
      </dgm:t>
    </dgm:pt>
    <dgm:pt modelId="{F8002C4C-AD5A-415D-9914-AE4B4B07341E}" cxnId="{AE8854D9-1688-447D-9E1C-54334D3667AE}" type="par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A78D77-C0AC-4449-8431-EAB529D8F1FD}" cxnId="{AE8854D9-1688-447D-9E1C-54334D3667AE}"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22DC312-F211-45CA-A65C-AED37D4E84F0}">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速率</a:t>
          </a:r>
          <a:endParaRPr lang="zh-CN" altLang="en-US" sz="1600" b="1" dirty="0">
            <a:latin typeface="微软雅黑" panose="020B0503020204020204" pitchFamily="34" charset="-122"/>
            <a:ea typeface="微软雅黑" panose="020B0503020204020204" pitchFamily="34" charset="-122"/>
          </a:endParaRPr>
        </a:p>
      </dgm:t>
    </dgm:pt>
    <dgm:pt modelId="{A0C7B0A4-A9E9-4F21-9431-C84E96289809}" cxnId="{06E46658-2D4E-4CE1-9B44-76363095246D}" type="parTrans">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C099C82-1D5D-4769-AFA9-7792218D5827}" cxnId="{06E46658-2D4E-4CE1-9B44-76363095246D}"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C0BB659-4143-44F0-8F84-D4D2FC90959C}">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吞吐率</a:t>
          </a:r>
          <a:endParaRPr lang="zh-CN" altLang="en-US" sz="1400" b="1" dirty="0">
            <a:latin typeface="微软雅黑" panose="020B0503020204020204" pitchFamily="34" charset="-122"/>
            <a:ea typeface="微软雅黑" panose="020B0503020204020204" pitchFamily="34" charset="-122"/>
          </a:endParaRPr>
        </a:p>
      </dgm:t>
    </dgm:pt>
    <dgm:pt modelId="{8CF1AA8F-96CB-4B5E-B715-B9028B917988}" cxnId="{A44B08B3-A047-45A2-892F-C214B73ECD29}" type="parTrans">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77256747-7EEC-4ABC-996D-C89DE5DBD52B}" cxnId="{A44B08B3-A047-45A2-892F-C214B73ECD29}"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A517CECA-E7F5-4281-B2DA-244FEF5320DC}">
      <dgm:prSet phldrT="[文本]"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时延</a:t>
          </a:r>
          <a:endParaRPr lang="zh-CN" altLang="en-US" sz="1600" b="1" dirty="0">
            <a:latin typeface="微软雅黑" panose="020B0503020204020204" pitchFamily="34" charset="-122"/>
            <a:ea typeface="微软雅黑" panose="020B0503020204020204" pitchFamily="34" charset="-122"/>
          </a:endParaRPr>
        </a:p>
      </dgm:t>
    </dgm:pt>
    <dgm:pt modelId="{4603E628-68DC-46D2-84DA-A0245BD072EF}" cxnId="{C11591D6-0992-483B-98F3-EA64344B9D2F}" type="parTrans">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5724D21-8406-4C52-BA15-0ED736CB50CE}" cxnId="{C11591D6-0992-483B-98F3-EA64344B9D2F}"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2FD6668-1A08-46AC-BA8D-FB52FFFD9631}">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利用率</a:t>
          </a:r>
          <a:endParaRPr lang="zh-CN" altLang="en-US" sz="1400" b="1" dirty="0">
            <a:latin typeface="微软雅黑" panose="020B0503020204020204" pitchFamily="34" charset="-122"/>
            <a:ea typeface="微软雅黑" panose="020B0503020204020204" pitchFamily="34" charset="-122"/>
          </a:endParaRPr>
        </a:p>
      </dgm:t>
    </dgm:pt>
    <dgm:pt modelId="{8C2FDA74-89FA-41B1-9873-0394473DF94B}" cxnId="{84603CE0-D6DA-470B-B1FD-588405D531AB}" type="parTrans">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23036FD-5FD0-4ACE-AC60-F08A948150DD}" cxnId="{84603CE0-D6DA-470B-B1FD-588405D531AB}"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B408720-3765-4817-97AA-0480BC62D918}">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时延带宽积</a:t>
          </a:r>
          <a:endParaRPr lang="zh-CN" altLang="en-US" sz="1400" b="1" dirty="0">
            <a:latin typeface="微软雅黑" panose="020B0503020204020204" pitchFamily="34" charset="-122"/>
            <a:ea typeface="微软雅黑" panose="020B0503020204020204" pitchFamily="34" charset="-122"/>
          </a:endParaRPr>
        </a:p>
      </dgm:t>
    </dgm:pt>
    <dgm:pt modelId="{60735CDE-5DEF-4EF2-882E-EE6D37ADADAA}" cxnId="{57E3D092-497D-42CD-8D3D-06B7B835F9B1}" type="parTrans">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2E1E6132-0FFC-4AED-B82E-16E82C2CF6DA}" cxnId="{57E3D092-497D-42CD-8D3D-06B7B835F9B1}"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5D00D0D-C9FC-4080-938A-E3FE166109A0}">
      <dgm:prSet phldrT="[文本]" custT="1"/>
      <dgm:spPr/>
      <dgm:t>
        <a:bodyPr/>
        <a:lstStyle/>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往返</a:t>
          </a:r>
          <a:endParaRPr lang="en-US" altLang="zh-CN" sz="1400" b="1" dirty="0" smtClean="0">
            <a:latin typeface="微软雅黑" panose="020B0503020204020204" pitchFamily="34" charset="-122"/>
            <a:ea typeface="微软雅黑" panose="020B0503020204020204" pitchFamily="34" charset="-122"/>
          </a:endParaRPr>
        </a:p>
        <a:p>
          <a:pPr>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时间</a:t>
          </a:r>
          <a:endParaRPr lang="zh-CN" altLang="en-US" sz="1400" b="1" dirty="0">
            <a:latin typeface="微软雅黑" panose="020B0503020204020204" pitchFamily="34" charset="-122"/>
            <a:ea typeface="微软雅黑" panose="020B0503020204020204" pitchFamily="34" charset="-122"/>
          </a:endParaRPr>
        </a:p>
      </dgm:t>
    </dgm:pt>
    <dgm:pt modelId="{ED08DA14-77EB-487F-BE02-3A6D86A8246C}" cxnId="{39F0CA54-37A8-4FB1-A1E2-C7A445040E97}" type="parTrans">
      <dgm:prSet custT="1"/>
      <dgm:spPr>
        <a:ln w="19050"/>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94BF61BA-85DC-4B4A-B4A6-D485C5AE8654}" cxnId="{39F0CA54-37A8-4FB1-A1E2-C7A445040E97}" type="sibTrans">
      <dgm:prSet/>
      <dgm:spPr/>
      <dgm:t>
        <a:bodyPr/>
        <a:lstStyle/>
        <a:p>
          <a:pPr>
            <a:lnSpc>
              <a:spcPct val="800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87D17AA0-6080-47AE-B7DB-526C9B560CAC}">
      <dgm:prSet custT="1"/>
      <dgm:spPr/>
      <dgm:t>
        <a:bodyPr/>
        <a:lstStyle/>
        <a:p>
          <a:pPr>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带宽</a:t>
          </a:r>
          <a:endParaRPr lang="zh-CN" altLang="en-US" sz="1600" b="1" dirty="0">
            <a:latin typeface="微软雅黑" panose="020B0503020204020204" pitchFamily="34" charset="-122"/>
            <a:ea typeface="微软雅黑" panose="020B0503020204020204" pitchFamily="34" charset="-122"/>
          </a:endParaRPr>
        </a:p>
      </dgm:t>
    </dgm:pt>
    <dgm:pt modelId="{DB84B937-099F-47CA-9CDD-0D18AFFCDE42}" cxnId="{78A011E7-61C1-4FA0-84CE-C5A9CDB15EF2}" type="parTrans">
      <dgm:prSet custT="1"/>
      <dgm:spPr>
        <a:ln w="19050"/>
      </dgm:spPr>
      <dgm:t>
        <a:bodyPr/>
        <a:lstStyle/>
        <a:p>
          <a:pPr>
            <a:lnSpc>
              <a:spcPct val="80000"/>
            </a:lnSpc>
            <a:spcBef>
              <a:spcPts val="0"/>
            </a:spcBef>
            <a:spcAft>
              <a:spcPts val="0"/>
            </a:spcAft>
          </a:pPr>
          <a:endParaRPr lang="zh-CN" altLang="en-US" sz="400"/>
        </a:p>
      </dgm:t>
    </dgm:pt>
    <dgm:pt modelId="{F3240178-5CAF-4CE1-A438-3A427DB0871A}" cxnId="{78A011E7-61C1-4FA0-84CE-C5A9CDB15EF2}" type="sibTrans">
      <dgm:prSet/>
      <dgm:spPr/>
      <dgm:t>
        <a:bodyPr/>
        <a:lstStyle/>
        <a:p>
          <a:pPr>
            <a:lnSpc>
              <a:spcPct val="80000"/>
            </a:lnSpc>
            <a:spcBef>
              <a:spcPts val="0"/>
            </a:spcBef>
            <a:spcAft>
              <a:spcPts val="0"/>
            </a:spcAft>
          </a:pPr>
          <a:endParaRPr lang="zh-CN" altLang="en-US" sz="1600"/>
        </a:p>
      </dgm:t>
    </dgm:pt>
    <dgm:pt modelId="{038BAAB1-DC3C-4112-BA2B-18A482B3FB34}" type="pres">
      <dgm:prSet presAssocID="{EE02DF5B-A2BE-4F1E-B43F-8357B8176D95}" presName="cycle" presStyleCnt="0">
        <dgm:presLayoutVars>
          <dgm:chMax val="1"/>
          <dgm:dir/>
          <dgm:animLvl val="ctr"/>
          <dgm:resizeHandles val="exact"/>
        </dgm:presLayoutVars>
      </dgm:prSet>
      <dgm:spPr/>
      <dgm:t>
        <a:bodyPr/>
        <a:lstStyle/>
        <a:p>
          <a:endParaRPr lang="zh-CN" altLang="en-US"/>
        </a:p>
      </dgm:t>
    </dgm:pt>
    <dgm:pt modelId="{CEAB91ED-304D-4E30-917D-DB8A5D6E9F4E}" type="pres">
      <dgm:prSet presAssocID="{B22323AB-1086-4A1C-B331-F5BB963D4145}" presName="centerShape" presStyleLbl="node0" presStyleIdx="0" presStyleCnt="1" custScaleX="145530" custScaleY="145529"/>
      <dgm:spPr/>
      <dgm:t>
        <a:bodyPr/>
        <a:lstStyle/>
        <a:p>
          <a:endParaRPr lang="zh-CN" altLang="en-US"/>
        </a:p>
      </dgm:t>
    </dgm:pt>
    <dgm:pt modelId="{C041081D-BE3D-40E6-B560-6CCAEF685BB2}" type="pres">
      <dgm:prSet presAssocID="{A0C7B0A4-A9E9-4F21-9431-C84E96289809}" presName="Name9" presStyleLbl="parChTrans1D2" presStyleIdx="0" presStyleCnt="7"/>
      <dgm:spPr/>
      <dgm:t>
        <a:bodyPr/>
        <a:lstStyle/>
        <a:p>
          <a:endParaRPr lang="zh-CN" altLang="en-US"/>
        </a:p>
      </dgm:t>
    </dgm:pt>
    <dgm:pt modelId="{3CD87989-36DD-4624-AA56-93400E0521D5}" type="pres">
      <dgm:prSet presAssocID="{A0C7B0A4-A9E9-4F21-9431-C84E96289809}" presName="connTx" presStyleLbl="parChTrans1D2" presStyleIdx="0" presStyleCnt="7"/>
      <dgm:spPr/>
      <dgm:t>
        <a:bodyPr/>
        <a:lstStyle/>
        <a:p>
          <a:endParaRPr lang="zh-CN" altLang="en-US"/>
        </a:p>
      </dgm:t>
    </dgm:pt>
    <dgm:pt modelId="{402F23A3-1405-4E62-9B6B-1BAD6AF3B058}" type="pres">
      <dgm:prSet presAssocID="{D22DC312-F211-45CA-A65C-AED37D4E84F0}" presName="node" presStyleLbl="node1" presStyleIdx="0" presStyleCnt="7">
        <dgm:presLayoutVars>
          <dgm:bulletEnabled val="1"/>
        </dgm:presLayoutVars>
      </dgm:prSet>
      <dgm:spPr/>
      <dgm:t>
        <a:bodyPr/>
        <a:lstStyle/>
        <a:p>
          <a:endParaRPr lang="zh-CN" altLang="en-US"/>
        </a:p>
      </dgm:t>
    </dgm:pt>
    <dgm:pt modelId="{1A688BA9-9980-46CE-92DD-5B540F6B173C}" type="pres">
      <dgm:prSet presAssocID="{DB84B937-099F-47CA-9CDD-0D18AFFCDE42}" presName="Name9" presStyleLbl="parChTrans1D2" presStyleIdx="1" presStyleCnt="7"/>
      <dgm:spPr/>
      <dgm:t>
        <a:bodyPr/>
        <a:lstStyle/>
        <a:p>
          <a:endParaRPr lang="zh-CN" altLang="en-US"/>
        </a:p>
      </dgm:t>
    </dgm:pt>
    <dgm:pt modelId="{29BF8A05-B023-43EB-9B11-C312495477C8}" type="pres">
      <dgm:prSet presAssocID="{DB84B937-099F-47CA-9CDD-0D18AFFCDE42}" presName="connTx" presStyleLbl="parChTrans1D2" presStyleIdx="1" presStyleCnt="7"/>
      <dgm:spPr/>
      <dgm:t>
        <a:bodyPr/>
        <a:lstStyle/>
        <a:p>
          <a:endParaRPr lang="zh-CN" altLang="en-US"/>
        </a:p>
      </dgm:t>
    </dgm:pt>
    <dgm:pt modelId="{9EB9B65F-4393-4612-9918-4B6EE32BE2B5}" type="pres">
      <dgm:prSet presAssocID="{87D17AA0-6080-47AE-B7DB-526C9B560CAC}" presName="node" presStyleLbl="node1" presStyleIdx="1" presStyleCnt="7">
        <dgm:presLayoutVars>
          <dgm:bulletEnabled val="1"/>
        </dgm:presLayoutVars>
      </dgm:prSet>
      <dgm:spPr/>
      <dgm:t>
        <a:bodyPr/>
        <a:lstStyle/>
        <a:p>
          <a:endParaRPr lang="zh-CN" altLang="en-US"/>
        </a:p>
      </dgm:t>
    </dgm:pt>
    <dgm:pt modelId="{CA2997A6-1A9D-4195-A4F9-95CB281E15D5}" type="pres">
      <dgm:prSet presAssocID="{8CF1AA8F-96CB-4B5E-B715-B9028B917988}" presName="Name9" presStyleLbl="parChTrans1D2" presStyleIdx="2" presStyleCnt="7"/>
      <dgm:spPr/>
      <dgm:t>
        <a:bodyPr/>
        <a:lstStyle/>
        <a:p>
          <a:endParaRPr lang="zh-CN" altLang="en-US"/>
        </a:p>
      </dgm:t>
    </dgm:pt>
    <dgm:pt modelId="{4EA814EB-5106-4171-B8B6-C2618CEA3308}" type="pres">
      <dgm:prSet presAssocID="{8CF1AA8F-96CB-4B5E-B715-B9028B917988}" presName="connTx" presStyleLbl="parChTrans1D2" presStyleIdx="2" presStyleCnt="7"/>
      <dgm:spPr/>
      <dgm:t>
        <a:bodyPr/>
        <a:lstStyle/>
        <a:p>
          <a:endParaRPr lang="zh-CN" altLang="en-US"/>
        </a:p>
      </dgm:t>
    </dgm:pt>
    <dgm:pt modelId="{AA805C1A-016A-4092-AC58-C8C9626E154E}" type="pres">
      <dgm:prSet presAssocID="{CC0BB659-4143-44F0-8F84-D4D2FC90959C}" presName="node" presStyleLbl="node1" presStyleIdx="2" presStyleCnt="7">
        <dgm:presLayoutVars>
          <dgm:bulletEnabled val="1"/>
        </dgm:presLayoutVars>
      </dgm:prSet>
      <dgm:spPr/>
      <dgm:t>
        <a:bodyPr/>
        <a:lstStyle/>
        <a:p>
          <a:endParaRPr lang="zh-CN" altLang="en-US"/>
        </a:p>
      </dgm:t>
    </dgm:pt>
    <dgm:pt modelId="{96B1DAAE-F63C-47BA-8420-AE7C9945D5FC}" type="pres">
      <dgm:prSet presAssocID="{4603E628-68DC-46D2-84DA-A0245BD072EF}" presName="Name9" presStyleLbl="parChTrans1D2" presStyleIdx="3" presStyleCnt="7"/>
      <dgm:spPr/>
      <dgm:t>
        <a:bodyPr/>
        <a:lstStyle/>
        <a:p>
          <a:endParaRPr lang="zh-CN" altLang="en-US"/>
        </a:p>
      </dgm:t>
    </dgm:pt>
    <dgm:pt modelId="{C5612A02-3DBA-489F-8731-7BFEF4CFC7A5}" type="pres">
      <dgm:prSet presAssocID="{4603E628-68DC-46D2-84DA-A0245BD072EF}" presName="connTx" presStyleLbl="parChTrans1D2" presStyleIdx="3" presStyleCnt="7"/>
      <dgm:spPr/>
      <dgm:t>
        <a:bodyPr/>
        <a:lstStyle/>
        <a:p>
          <a:endParaRPr lang="zh-CN" altLang="en-US"/>
        </a:p>
      </dgm:t>
    </dgm:pt>
    <dgm:pt modelId="{3E830754-EFA7-4138-9FA6-3C9E92E74104}" type="pres">
      <dgm:prSet presAssocID="{A517CECA-E7F5-4281-B2DA-244FEF5320DC}" presName="node" presStyleLbl="node1" presStyleIdx="3" presStyleCnt="7">
        <dgm:presLayoutVars>
          <dgm:bulletEnabled val="1"/>
        </dgm:presLayoutVars>
      </dgm:prSet>
      <dgm:spPr/>
      <dgm:t>
        <a:bodyPr/>
        <a:lstStyle/>
        <a:p>
          <a:endParaRPr lang="zh-CN" altLang="en-US"/>
        </a:p>
      </dgm:t>
    </dgm:pt>
    <dgm:pt modelId="{78B2782A-5A1E-4DB7-8A32-C245B5326F9D}" type="pres">
      <dgm:prSet presAssocID="{60735CDE-5DEF-4EF2-882E-EE6D37ADADAA}" presName="Name9" presStyleLbl="parChTrans1D2" presStyleIdx="4" presStyleCnt="7"/>
      <dgm:spPr/>
      <dgm:t>
        <a:bodyPr/>
        <a:lstStyle/>
        <a:p>
          <a:endParaRPr lang="zh-CN" altLang="en-US"/>
        </a:p>
      </dgm:t>
    </dgm:pt>
    <dgm:pt modelId="{0DB9215C-9FC4-4645-A9FB-1A7085D28428}" type="pres">
      <dgm:prSet presAssocID="{60735CDE-5DEF-4EF2-882E-EE6D37ADADAA}" presName="connTx" presStyleLbl="parChTrans1D2" presStyleIdx="4" presStyleCnt="7"/>
      <dgm:spPr/>
      <dgm:t>
        <a:bodyPr/>
        <a:lstStyle/>
        <a:p>
          <a:endParaRPr lang="zh-CN" altLang="en-US"/>
        </a:p>
      </dgm:t>
    </dgm:pt>
    <dgm:pt modelId="{8473F692-BDED-4FE3-8EFA-3135EC8A8BE4}" type="pres">
      <dgm:prSet presAssocID="{CB408720-3765-4817-97AA-0480BC62D918}" presName="node" presStyleLbl="node1" presStyleIdx="4" presStyleCnt="7">
        <dgm:presLayoutVars>
          <dgm:bulletEnabled val="1"/>
        </dgm:presLayoutVars>
      </dgm:prSet>
      <dgm:spPr/>
      <dgm:t>
        <a:bodyPr/>
        <a:lstStyle/>
        <a:p>
          <a:endParaRPr lang="zh-CN" altLang="en-US"/>
        </a:p>
      </dgm:t>
    </dgm:pt>
    <dgm:pt modelId="{8BB81BB8-E393-4F1D-8B7B-020AC5C16F2F}" type="pres">
      <dgm:prSet presAssocID="{ED08DA14-77EB-487F-BE02-3A6D86A8246C}" presName="Name9" presStyleLbl="parChTrans1D2" presStyleIdx="5" presStyleCnt="7"/>
      <dgm:spPr/>
      <dgm:t>
        <a:bodyPr/>
        <a:lstStyle/>
        <a:p>
          <a:endParaRPr lang="zh-CN" altLang="en-US"/>
        </a:p>
      </dgm:t>
    </dgm:pt>
    <dgm:pt modelId="{EFA8CB61-977E-45B8-BD5E-C48F086EF9EF}" type="pres">
      <dgm:prSet presAssocID="{ED08DA14-77EB-487F-BE02-3A6D86A8246C}" presName="connTx" presStyleLbl="parChTrans1D2" presStyleIdx="5" presStyleCnt="7"/>
      <dgm:spPr/>
      <dgm:t>
        <a:bodyPr/>
        <a:lstStyle/>
        <a:p>
          <a:endParaRPr lang="zh-CN" altLang="en-US"/>
        </a:p>
      </dgm:t>
    </dgm:pt>
    <dgm:pt modelId="{E239F5DF-E3F9-42F3-9ADB-15CF35E6CE45}" type="pres">
      <dgm:prSet presAssocID="{65D00D0D-C9FC-4080-938A-E3FE166109A0}" presName="node" presStyleLbl="node1" presStyleIdx="5" presStyleCnt="7">
        <dgm:presLayoutVars>
          <dgm:bulletEnabled val="1"/>
        </dgm:presLayoutVars>
      </dgm:prSet>
      <dgm:spPr/>
      <dgm:t>
        <a:bodyPr/>
        <a:lstStyle/>
        <a:p>
          <a:endParaRPr lang="zh-CN" altLang="en-US"/>
        </a:p>
      </dgm:t>
    </dgm:pt>
    <dgm:pt modelId="{AF33E670-42AA-4676-8C3F-58C9EF27EB34}" type="pres">
      <dgm:prSet presAssocID="{8C2FDA74-89FA-41B1-9873-0394473DF94B}" presName="Name9" presStyleLbl="parChTrans1D2" presStyleIdx="6" presStyleCnt="7"/>
      <dgm:spPr/>
      <dgm:t>
        <a:bodyPr/>
        <a:lstStyle/>
        <a:p>
          <a:endParaRPr lang="zh-CN" altLang="en-US"/>
        </a:p>
      </dgm:t>
    </dgm:pt>
    <dgm:pt modelId="{43F165D5-D777-4F42-82A2-62F5DDF5C06C}" type="pres">
      <dgm:prSet presAssocID="{8C2FDA74-89FA-41B1-9873-0394473DF94B}" presName="connTx" presStyleLbl="parChTrans1D2" presStyleIdx="6" presStyleCnt="7"/>
      <dgm:spPr/>
      <dgm:t>
        <a:bodyPr/>
        <a:lstStyle/>
        <a:p>
          <a:endParaRPr lang="zh-CN" altLang="en-US"/>
        </a:p>
      </dgm:t>
    </dgm:pt>
    <dgm:pt modelId="{26B2A20A-D83E-4FB4-8289-8E75F18D9F17}" type="pres">
      <dgm:prSet presAssocID="{C2FD6668-1A08-46AC-BA8D-FB52FFFD9631}" presName="node" presStyleLbl="node1" presStyleIdx="6" presStyleCnt="7">
        <dgm:presLayoutVars>
          <dgm:bulletEnabled val="1"/>
        </dgm:presLayoutVars>
      </dgm:prSet>
      <dgm:spPr/>
      <dgm:t>
        <a:bodyPr/>
        <a:lstStyle/>
        <a:p>
          <a:endParaRPr lang="zh-CN" altLang="en-US"/>
        </a:p>
      </dgm:t>
    </dgm:pt>
  </dgm:ptLst>
  <dgm:cxnLst>
    <dgm:cxn modelId="{5BC6942F-4A5C-4C8D-90E4-83B07878880A}" type="presOf" srcId="{8C2FDA74-89FA-41B1-9873-0394473DF94B}" destId="{43F165D5-D777-4F42-82A2-62F5DDF5C06C}" srcOrd="1" destOrd="0" presId="urn:microsoft.com/office/officeart/2005/8/layout/radial1#1"/>
    <dgm:cxn modelId="{A20E5D7E-53F3-4892-A647-429E04042FBA}" type="presOf" srcId="{8C2FDA74-89FA-41B1-9873-0394473DF94B}" destId="{AF33E670-42AA-4676-8C3F-58C9EF27EB34}" srcOrd="0" destOrd="0" presId="urn:microsoft.com/office/officeart/2005/8/layout/radial1#1"/>
    <dgm:cxn modelId="{8A1E1518-1582-44E6-A719-D28B7EE61E0D}" type="presOf" srcId="{60735CDE-5DEF-4EF2-882E-EE6D37ADADAA}" destId="{0DB9215C-9FC4-4645-A9FB-1A7085D28428}" srcOrd="1" destOrd="0" presId="urn:microsoft.com/office/officeart/2005/8/layout/radial1#1"/>
    <dgm:cxn modelId="{1E233852-3F15-497A-97F8-53E8369B5A16}" type="presOf" srcId="{B22323AB-1086-4A1C-B331-F5BB963D4145}" destId="{CEAB91ED-304D-4E30-917D-DB8A5D6E9F4E}" srcOrd="0" destOrd="0" presId="urn:microsoft.com/office/officeart/2005/8/layout/radial1#1"/>
    <dgm:cxn modelId="{F2A08AD9-CFB1-48E3-B1B0-150C72948075}" type="presOf" srcId="{87D17AA0-6080-47AE-B7DB-526C9B560CAC}" destId="{9EB9B65F-4393-4612-9918-4B6EE32BE2B5}" srcOrd="0" destOrd="0" presId="urn:microsoft.com/office/officeart/2005/8/layout/radial1#1"/>
    <dgm:cxn modelId="{A1AA7717-4937-4972-86F5-24BEE22006CF}" type="presOf" srcId="{DB84B937-099F-47CA-9CDD-0D18AFFCDE42}" destId="{1A688BA9-9980-46CE-92DD-5B540F6B173C}" srcOrd="0" destOrd="0" presId="urn:microsoft.com/office/officeart/2005/8/layout/radial1#1"/>
    <dgm:cxn modelId="{08083480-5750-4A8D-B227-453FE3A844E4}" type="presOf" srcId="{ED08DA14-77EB-487F-BE02-3A6D86A8246C}" destId="{8BB81BB8-E393-4F1D-8B7B-020AC5C16F2F}" srcOrd="0" destOrd="0" presId="urn:microsoft.com/office/officeart/2005/8/layout/radial1#1"/>
    <dgm:cxn modelId="{39F0CA54-37A8-4FB1-A1E2-C7A445040E97}" srcId="{B22323AB-1086-4A1C-B331-F5BB963D4145}" destId="{65D00D0D-C9FC-4080-938A-E3FE166109A0}" srcOrd="5" destOrd="0" parTransId="{ED08DA14-77EB-487F-BE02-3A6D86A8246C}" sibTransId="{94BF61BA-85DC-4B4A-B4A6-D485C5AE8654}"/>
    <dgm:cxn modelId="{FEB40F05-B012-4742-B3F3-2E4CD9069007}" type="presOf" srcId="{4603E628-68DC-46D2-84DA-A0245BD072EF}" destId="{96B1DAAE-F63C-47BA-8420-AE7C9945D5FC}" srcOrd="0" destOrd="0" presId="urn:microsoft.com/office/officeart/2005/8/layout/radial1#1"/>
    <dgm:cxn modelId="{BC03D3C5-D03F-4496-9E66-EC52D8428C34}" type="presOf" srcId="{ED08DA14-77EB-487F-BE02-3A6D86A8246C}" destId="{EFA8CB61-977E-45B8-BD5E-C48F086EF9EF}" srcOrd="1" destOrd="0" presId="urn:microsoft.com/office/officeart/2005/8/layout/radial1#1"/>
    <dgm:cxn modelId="{6864DC85-6328-4444-BCCA-5ED660FE9638}" type="presOf" srcId="{4603E628-68DC-46D2-84DA-A0245BD072EF}" destId="{C5612A02-3DBA-489F-8731-7BFEF4CFC7A5}" srcOrd="1" destOrd="0" presId="urn:microsoft.com/office/officeart/2005/8/layout/radial1#1"/>
    <dgm:cxn modelId="{BA96FF2A-7A04-49C9-AC3A-32F14CE03DED}" type="presOf" srcId="{D22DC312-F211-45CA-A65C-AED37D4E84F0}" destId="{402F23A3-1405-4E62-9B6B-1BAD6AF3B058}" srcOrd="0" destOrd="0" presId="urn:microsoft.com/office/officeart/2005/8/layout/radial1#1"/>
    <dgm:cxn modelId="{4FF81571-7C75-4CDD-8870-97F37CD2855E}" type="presOf" srcId="{60735CDE-5DEF-4EF2-882E-EE6D37ADADAA}" destId="{78B2782A-5A1E-4DB7-8A32-C245B5326F9D}" srcOrd="0" destOrd="0" presId="urn:microsoft.com/office/officeart/2005/8/layout/radial1#1"/>
    <dgm:cxn modelId="{78A011E7-61C1-4FA0-84CE-C5A9CDB15EF2}" srcId="{B22323AB-1086-4A1C-B331-F5BB963D4145}" destId="{87D17AA0-6080-47AE-B7DB-526C9B560CAC}" srcOrd="1" destOrd="0" parTransId="{DB84B937-099F-47CA-9CDD-0D18AFFCDE42}" sibTransId="{F3240178-5CAF-4CE1-A438-3A427DB0871A}"/>
    <dgm:cxn modelId="{CDD16A83-C97A-4C40-9477-E4C17AADEB3D}" type="presOf" srcId="{C2FD6668-1A08-46AC-BA8D-FB52FFFD9631}" destId="{26B2A20A-D83E-4FB4-8289-8E75F18D9F17}" srcOrd="0" destOrd="0" presId="urn:microsoft.com/office/officeart/2005/8/layout/radial1#1"/>
    <dgm:cxn modelId="{C11591D6-0992-483B-98F3-EA64344B9D2F}" srcId="{B22323AB-1086-4A1C-B331-F5BB963D4145}" destId="{A517CECA-E7F5-4281-B2DA-244FEF5320DC}" srcOrd="3" destOrd="0" parTransId="{4603E628-68DC-46D2-84DA-A0245BD072EF}" sibTransId="{E5724D21-8406-4C52-BA15-0ED736CB50CE}"/>
    <dgm:cxn modelId="{84603CE0-D6DA-470B-B1FD-588405D531AB}" srcId="{B22323AB-1086-4A1C-B331-F5BB963D4145}" destId="{C2FD6668-1A08-46AC-BA8D-FB52FFFD9631}" srcOrd="6" destOrd="0" parTransId="{8C2FDA74-89FA-41B1-9873-0394473DF94B}" sibTransId="{523036FD-5FD0-4ACE-AC60-F08A948150DD}"/>
    <dgm:cxn modelId="{648A664E-2883-4F15-865D-3DCFA5EC8F7E}" type="presOf" srcId="{65D00D0D-C9FC-4080-938A-E3FE166109A0}" destId="{E239F5DF-E3F9-42F3-9ADB-15CF35E6CE45}" srcOrd="0" destOrd="0" presId="urn:microsoft.com/office/officeart/2005/8/layout/radial1#1"/>
    <dgm:cxn modelId="{C3497DEC-C149-48B3-BC23-CC9921EB14C3}" type="presOf" srcId="{A517CECA-E7F5-4281-B2DA-244FEF5320DC}" destId="{3E830754-EFA7-4138-9FA6-3C9E92E74104}" srcOrd="0" destOrd="0" presId="urn:microsoft.com/office/officeart/2005/8/layout/radial1#1"/>
    <dgm:cxn modelId="{F3F843CD-F01B-498A-A9F8-A21112579A0C}" type="presOf" srcId="{DB84B937-099F-47CA-9CDD-0D18AFFCDE42}" destId="{29BF8A05-B023-43EB-9B11-C312495477C8}" srcOrd="1" destOrd="0" presId="urn:microsoft.com/office/officeart/2005/8/layout/radial1#1"/>
    <dgm:cxn modelId="{182C6FC7-493B-4176-82D3-2A8BA6DDADFC}" type="presOf" srcId="{CC0BB659-4143-44F0-8F84-D4D2FC90959C}" destId="{AA805C1A-016A-4092-AC58-C8C9626E154E}" srcOrd="0" destOrd="0" presId="urn:microsoft.com/office/officeart/2005/8/layout/radial1#1"/>
    <dgm:cxn modelId="{A44B08B3-A047-45A2-892F-C214B73ECD29}" srcId="{B22323AB-1086-4A1C-B331-F5BB963D4145}" destId="{CC0BB659-4143-44F0-8F84-D4D2FC90959C}" srcOrd="2" destOrd="0" parTransId="{8CF1AA8F-96CB-4B5E-B715-B9028B917988}" sibTransId="{77256747-7EEC-4ABC-996D-C89DE5DBD52B}"/>
    <dgm:cxn modelId="{06E46658-2D4E-4CE1-9B44-76363095246D}" srcId="{B22323AB-1086-4A1C-B331-F5BB963D4145}" destId="{D22DC312-F211-45CA-A65C-AED37D4E84F0}" srcOrd="0" destOrd="0" parTransId="{A0C7B0A4-A9E9-4F21-9431-C84E96289809}" sibTransId="{DC099C82-1D5D-4769-AFA9-7792218D5827}"/>
    <dgm:cxn modelId="{20EFAED3-F430-4D85-9F40-13D246355EBC}" type="presOf" srcId="{EE02DF5B-A2BE-4F1E-B43F-8357B8176D95}" destId="{038BAAB1-DC3C-4112-BA2B-18A482B3FB34}" srcOrd="0" destOrd="0" presId="urn:microsoft.com/office/officeart/2005/8/layout/radial1#1"/>
    <dgm:cxn modelId="{1B195DE1-A215-478D-A6DE-67AAB3BAD050}" type="presOf" srcId="{8CF1AA8F-96CB-4B5E-B715-B9028B917988}" destId="{CA2997A6-1A9D-4195-A4F9-95CB281E15D5}" srcOrd="0" destOrd="0" presId="urn:microsoft.com/office/officeart/2005/8/layout/radial1#1"/>
    <dgm:cxn modelId="{57E3D092-497D-42CD-8D3D-06B7B835F9B1}" srcId="{B22323AB-1086-4A1C-B331-F5BB963D4145}" destId="{CB408720-3765-4817-97AA-0480BC62D918}" srcOrd="4" destOrd="0" parTransId="{60735CDE-5DEF-4EF2-882E-EE6D37ADADAA}" sibTransId="{2E1E6132-0FFC-4AED-B82E-16E82C2CF6DA}"/>
    <dgm:cxn modelId="{DF0E5F68-346C-414D-86E9-A9FAD2F20367}" type="presOf" srcId="{A0C7B0A4-A9E9-4F21-9431-C84E96289809}" destId="{C041081D-BE3D-40E6-B560-6CCAEF685BB2}" srcOrd="0" destOrd="0" presId="urn:microsoft.com/office/officeart/2005/8/layout/radial1#1"/>
    <dgm:cxn modelId="{387D4237-A227-4C79-8A9E-29729E1B0E8A}" type="presOf" srcId="{CB408720-3765-4817-97AA-0480BC62D918}" destId="{8473F692-BDED-4FE3-8EFA-3135EC8A8BE4}" srcOrd="0" destOrd="0" presId="urn:microsoft.com/office/officeart/2005/8/layout/radial1#1"/>
    <dgm:cxn modelId="{7A6D5F8D-F9DF-4AF8-8F5D-B2E73765DA11}" type="presOf" srcId="{8CF1AA8F-96CB-4B5E-B715-B9028B917988}" destId="{4EA814EB-5106-4171-B8B6-C2618CEA3308}" srcOrd="1" destOrd="0" presId="urn:microsoft.com/office/officeart/2005/8/layout/radial1#1"/>
    <dgm:cxn modelId="{AE8854D9-1688-447D-9E1C-54334D3667AE}" srcId="{EE02DF5B-A2BE-4F1E-B43F-8357B8176D95}" destId="{B22323AB-1086-4A1C-B331-F5BB963D4145}" srcOrd="0" destOrd="0" parTransId="{F8002C4C-AD5A-415D-9914-AE4B4B07341E}" sibTransId="{3EA78D77-C0AC-4449-8431-EAB529D8F1FD}"/>
    <dgm:cxn modelId="{64D4869B-CA00-46D6-806E-45DFEBD3B1B8}" type="presOf" srcId="{A0C7B0A4-A9E9-4F21-9431-C84E96289809}" destId="{3CD87989-36DD-4624-AA56-93400E0521D5}" srcOrd="1" destOrd="0" presId="urn:microsoft.com/office/officeart/2005/8/layout/radial1#1"/>
    <dgm:cxn modelId="{133AE4FF-A484-41DA-8EB1-C2C3D02BF120}" type="presParOf" srcId="{038BAAB1-DC3C-4112-BA2B-18A482B3FB34}" destId="{CEAB91ED-304D-4E30-917D-DB8A5D6E9F4E}" srcOrd="0" destOrd="0" presId="urn:microsoft.com/office/officeart/2005/8/layout/radial1#1"/>
    <dgm:cxn modelId="{E16F9661-5AC5-4437-BD9C-16AE476DE23B}" type="presParOf" srcId="{038BAAB1-DC3C-4112-BA2B-18A482B3FB34}" destId="{C041081D-BE3D-40E6-B560-6CCAEF685BB2}" srcOrd="1" destOrd="0" presId="urn:microsoft.com/office/officeart/2005/8/layout/radial1#1"/>
    <dgm:cxn modelId="{3211F2AF-F364-43D0-9A7C-79702C6E6C34}" type="presParOf" srcId="{C041081D-BE3D-40E6-B560-6CCAEF685BB2}" destId="{3CD87989-36DD-4624-AA56-93400E0521D5}" srcOrd="0" destOrd="0" presId="urn:microsoft.com/office/officeart/2005/8/layout/radial1#1"/>
    <dgm:cxn modelId="{D92718EA-F264-4BF2-93EC-8679C66217A9}" type="presParOf" srcId="{038BAAB1-DC3C-4112-BA2B-18A482B3FB34}" destId="{402F23A3-1405-4E62-9B6B-1BAD6AF3B058}" srcOrd="2" destOrd="0" presId="urn:microsoft.com/office/officeart/2005/8/layout/radial1#1"/>
    <dgm:cxn modelId="{110BBA91-D51D-4E73-8BA1-75833E52D395}" type="presParOf" srcId="{038BAAB1-DC3C-4112-BA2B-18A482B3FB34}" destId="{1A688BA9-9980-46CE-92DD-5B540F6B173C}" srcOrd="3" destOrd="0" presId="urn:microsoft.com/office/officeart/2005/8/layout/radial1#1"/>
    <dgm:cxn modelId="{F8623B45-8DA7-4EBE-ACD0-4A02FF495F20}" type="presParOf" srcId="{1A688BA9-9980-46CE-92DD-5B540F6B173C}" destId="{29BF8A05-B023-43EB-9B11-C312495477C8}" srcOrd="0" destOrd="0" presId="urn:microsoft.com/office/officeart/2005/8/layout/radial1#1"/>
    <dgm:cxn modelId="{A74FED4A-009A-4DB5-A934-8DF39073D56A}" type="presParOf" srcId="{038BAAB1-DC3C-4112-BA2B-18A482B3FB34}" destId="{9EB9B65F-4393-4612-9918-4B6EE32BE2B5}" srcOrd="4" destOrd="0" presId="urn:microsoft.com/office/officeart/2005/8/layout/radial1#1"/>
    <dgm:cxn modelId="{6E2A2A09-8046-4E50-A69C-9968D89DA4C3}" type="presParOf" srcId="{038BAAB1-DC3C-4112-BA2B-18A482B3FB34}" destId="{CA2997A6-1A9D-4195-A4F9-95CB281E15D5}" srcOrd="5" destOrd="0" presId="urn:microsoft.com/office/officeart/2005/8/layout/radial1#1"/>
    <dgm:cxn modelId="{D609836B-250A-45E8-8415-68F0690A11B6}" type="presParOf" srcId="{CA2997A6-1A9D-4195-A4F9-95CB281E15D5}" destId="{4EA814EB-5106-4171-B8B6-C2618CEA3308}" srcOrd="0" destOrd="0" presId="urn:microsoft.com/office/officeart/2005/8/layout/radial1#1"/>
    <dgm:cxn modelId="{C75544EF-EE5A-4BC4-9777-2A3C7E9A4A0B}" type="presParOf" srcId="{038BAAB1-DC3C-4112-BA2B-18A482B3FB34}" destId="{AA805C1A-016A-4092-AC58-C8C9626E154E}" srcOrd="6" destOrd="0" presId="urn:microsoft.com/office/officeart/2005/8/layout/radial1#1"/>
    <dgm:cxn modelId="{BB776DD6-B251-46CF-8328-3B48454360D7}" type="presParOf" srcId="{038BAAB1-DC3C-4112-BA2B-18A482B3FB34}" destId="{96B1DAAE-F63C-47BA-8420-AE7C9945D5FC}" srcOrd="7" destOrd="0" presId="urn:microsoft.com/office/officeart/2005/8/layout/radial1#1"/>
    <dgm:cxn modelId="{FE18A4D5-C790-46F0-970E-6A398EEEAF22}" type="presParOf" srcId="{96B1DAAE-F63C-47BA-8420-AE7C9945D5FC}" destId="{C5612A02-3DBA-489F-8731-7BFEF4CFC7A5}" srcOrd="0" destOrd="0" presId="urn:microsoft.com/office/officeart/2005/8/layout/radial1#1"/>
    <dgm:cxn modelId="{BFD25698-62F9-474A-B6C4-B772D8E4456C}" type="presParOf" srcId="{038BAAB1-DC3C-4112-BA2B-18A482B3FB34}" destId="{3E830754-EFA7-4138-9FA6-3C9E92E74104}" srcOrd="8" destOrd="0" presId="urn:microsoft.com/office/officeart/2005/8/layout/radial1#1"/>
    <dgm:cxn modelId="{6032A82A-B226-4842-82FC-9C2608852E84}" type="presParOf" srcId="{038BAAB1-DC3C-4112-BA2B-18A482B3FB34}" destId="{78B2782A-5A1E-4DB7-8A32-C245B5326F9D}" srcOrd="9" destOrd="0" presId="urn:microsoft.com/office/officeart/2005/8/layout/radial1#1"/>
    <dgm:cxn modelId="{57EFBA60-C095-4099-A06A-F501722F815D}" type="presParOf" srcId="{78B2782A-5A1E-4DB7-8A32-C245B5326F9D}" destId="{0DB9215C-9FC4-4645-A9FB-1A7085D28428}" srcOrd="0" destOrd="0" presId="urn:microsoft.com/office/officeart/2005/8/layout/radial1#1"/>
    <dgm:cxn modelId="{7269BCE5-5856-480D-B02B-4E12E87E70C7}" type="presParOf" srcId="{038BAAB1-DC3C-4112-BA2B-18A482B3FB34}" destId="{8473F692-BDED-4FE3-8EFA-3135EC8A8BE4}" srcOrd="10" destOrd="0" presId="urn:microsoft.com/office/officeart/2005/8/layout/radial1#1"/>
    <dgm:cxn modelId="{02855FD4-D20B-4284-8DCA-4C3344D98DCF}" type="presParOf" srcId="{038BAAB1-DC3C-4112-BA2B-18A482B3FB34}" destId="{8BB81BB8-E393-4F1D-8B7B-020AC5C16F2F}" srcOrd="11" destOrd="0" presId="urn:microsoft.com/office/officeart/2005/8/layout/radial1#1"/>
    <dgm:cxn modelId="{39A07AD8-4570-4B96-9438-975BD661E11E}" type="presParOf" srcId="{8BB81BB8-E393-4F1D-8B7B-020AC5C16F2F}" destId="{EFA8CB61-977E-45B8-BD5E-C48F086EF9EF}" srcOrd="0" destOrd="0" presId="urn:microsoft.com/office/officeart/2005/8/layout/radial1#1"/>
    <dgm:cxn modelId="{0383C5C4-9A24-4B92-BF01-350088E4724E}" type="presParOf" srcId="{038BAAB1-DC3C-4112-BA2B-18A482B3FB34}" destId="{E239F5DF-E3F9-42F3-9ADB-15CF35E6CE45}" srcOrd="12" destOrd="0" presId="urn:microsoft.com/office/officeart/2005/8/layout/radial1#1"/>
    <dgm:cxn modelId="{08F79CF2-0FBA-4CC3-8A95-6E4E54732669}" type="presParOf" srcId="{038BAAB1-DC3C-4112-BA2B-18A482B3FB34}" destId="{AF33E670-42AA-4676-8C3F-58C9EF27EB34}" srcOrd="13" destOrd="0" presId="urn:microsoft.com/office/officeart/2005/8/layout/radial1#1"/>
    <dgm:cxn modelId="{74408013-2DEF-40A7-A044-6E878A5D8156}" type="presParOf" srcId="{AF33E670-42AA-4676-8C3F-58C9EF27EB34}" destId="{43F165D5-D777-4F42-82A2-62F5DDF5C06C}" srcOrd="0" destOrd="0" presId="urn:microsoft.com/office/officeart/2005/8/layout/radial1#1"/>
    <dgm:cxn modelId="{7B882BCB-E5BF-473D-838C-0EC64E199E4E}" type="presParOf" srcId="{038BAAB1-DC3C-4112-BA2B-18A482B3FB34}" destId="{26B2A20A-D83E-4FB4-8289-8E75F18D9F17}" srcOrd="14" destOrd="0" presId="urn:microsoft.com/office/officeart/2005/8/layout/radial1#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9AB813C-B06A-4F31-AE41-5FBC08019F61}" type="doc">
      <dgm:prSet loTypeId="urn:microsoft.com/office/officeart/2005/8/layout/vList5" loCatId="list" qsTypeId="urn:microsoft.com/office/officeart/2005/8/quickstyle/simple1#4" qsCatId="simple" csTypeId="urn:microsoft.com/office/officeart/2005/8/colors/colorful1#4" csCatId="colorful" phldr="1"/>
      <dgm:spPr/>
      <dgm:t>
        <a:bodyPr/>
        <a:lstStyle/>
        <a:p>
          <a:endParaRPr lang="zh-CN" altLang="en-US"/>
        </a:p>
      </dgm:t>
    </dgm:pt>
    <dgm:pt modelId="{050A098E-265C-4391-8A02-18D41C9ACEF7}">
      <dgm:prSet phldrT="[文本]" custT="1"/>
      <dgm:spPr/>
      <dgm:t>
        <a:bodyPr/>
        <a:lstStyle/>
        <a:p>
          <a:pPr>
            <a:lnSpc>
              <a:spcPts val="2400"/>
            </a:lnSpc>
            <a:spcBef>
              <a:spcPts val="0"/>
            </a:spcBef>
            <a:spcAft>
              <a:spcPts val="0"/>
            </a:spcAft>
          </a:pPr>
          <a:r>
            <a:rPr lang="zh-CN" altLang="en-US" sz="1800" b="1" dirty="0" smtClean="0">
              <a:solidFill>
                <a:schemeClr val="bg1"/>
              </a:solidFill>
              <a:latin typeface="微软雅黑" panose="020B0503020204020204" pitchFamily="34" charset="-122"/>
              <a:ea typeface="微软雅黑" panose="020B0503020204020204" pitchFamily="34" charset="-122"/>
            </a:rPr>
            <a:t>频域</a:t>
          </a:r>
          <a:endParaRPr lang="zh-CN" altLang="en-US" sz="1800" b="1" dirty="0">
            <a:solidFill>
              <a:schemeClr val="bg1"/>
            </a:solidFill>
            <a:latin typeface="微软雅黑" panose="020B0503020204020204" pitchFamily="34" charset="-122"/>
            <a:ea typeface="微软雅黑" panose="020B0503020204020204" pitchFamily="34" charset="-122"/>
          </a:endParaRPr>
        </a:p>
      </dgm:t>
    </dgm:pt>
    <dgm:pt modelId="{A6F7A116-B107-4EA4-9066-73D7E647AB1E}" cxnId="{E05E738B-09AB-48EC-B26C-01F240362483}" type="par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1BCB1832-21C9-4CED-A453-F89D918E8026}" cxnId="{E05E738B-09AB-48EC-B26C-01F240362483}" type="sib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FEF4933F-9CB0-4FCB-8C1E-9CB99A07B49E}">
      <dgm:prSet phldrT="[文本]" phldr="0" custT="1"/>
      <dgm:spPr/>
      <dgm:t>
        <a:bodyPr vert="horz" wrap="square"/>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某个信道具有的</a:t>
          </a:r>
          <a:r>
            <a:rPr lang="zh-CN" altLang="en-US" sz="1600" b="1" dirty="0" smtClean="0">
              <a:solidFill>
                <a:srgbClr val="0000FF"/>
              </a:solidFill>
              <a:latin typeface="微软雅黑" panose="020B0503020204020204" pitchFamily="34" charset="-122"/>
              <a:ea typeface="微软雅黑" panose="020B0503020204020204" pitchFamily="34" charset="-122"/>
            </a:rPr>
            <a:t>频带宽度。</a:t>
          </a:r>
          <a:endParaRPr lang="zh-CN" altLang="en-US" sz="1600" b="1" dirty="0">
            <a:solidFill>
              <a:srgbClr val="0000FF"/>
            </a:solidFill>
            <a:latin typeface="微软雅黑" panose="020B0503020204020204" pitchFamily="34" charset="-122"/>
            <a:ea typeface="微软雅黑" panose="020B0503020204020204" pitchFamily="34" charset="-122"/>
          </a:endParaRPr>
        </a:p>
      </dgm:t>
    </dgm:pt>
    <dgm:pt modelId="{496C612B-0359-4353-8637-BF1552A99E99}" cxnId="{96A9A8E4-2F8E-4772-80D2-975831BD14A3}" type="par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18C0578-B49C-4E15-96F8-93E15DFFC7F1}" cxnId="{96A9A8E4-2F8E-4772-80D2-975831BD14A3}" type="sib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D3AEA947-36FC-402B-99C0-33B6D7D2F86E}">
      <dgm:prSet phldr="0" custT="1"/>
      <dgm:spPr/>
      <dgm:t>
        <a:bodyPr vert="horz" wrap="square"/>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单位是</a:t>
          </a:r>
          <a:r>
            <a:rPr lang="zh-CN" altLang="en-US" sz="1600" b="1" dirty="0" smtClean="0">
              <a:solidFill>
                <a:srgbClr val="0000FF"/>
              </a:solidFill>
              <a:latin typeface="微软雅黑" panose="020B0503020204020204" pitchFamily="34" charset="-122"/>
              <a:ea typeface="微软雅黑" panose="020B0503020204020204" pitchFamily="34" charset="-122"/>
            </a:rPr>
            <a:t>赫</a:t>
          </a:r>
          <a:r>
            <a:rPr lang="zh-CN" altLang="en-US" sz="1600" b="1" dirty="0" smtClean="0">
              <a:latin typeface="微软雅黑" panose="020B0503020204020204" pitchFamily="34" charset="-122"/>
              <a:ea typeface="微软雅黑" panose="020B0503020204020204" pitchFamily="34" charset="-122"/>
            </a:rPr>
            <a:t>（或千赫、兆赫、吉赫等）。</a:t>
          </a:r>
          <a:endParaRPr lang="zh-CN" altLang="en-US" sz="1600" b="1" dirty="0">
            <a:latin typeface="微软雅黑" panose="020B0503020204020204" pitchFamily="34" charset="-122"/>
            <a:ea typeface="微软雅黑" panose="020B0503020204020204" pitchFamily="34" charset="-122"/>
          </a:endParaRPr>
        </a:p>
      </dgm:t>
    </dgm:pt>
    <dgm:pt modelId="{FD9BACFA-B748-46AA-B1D9-1764706C5E6C}" cxnId="{8ECB0E58-595A-4F2F-8396-4DAF04267AD2}" type="parTrans">
      <dgm:prSet/>
      <dgm:spPr/>
    </dgm:pt>
    <dgm:pt modelId="{EAACC3AA-D51C-4E25-9CB5-10534B1383C4}" cxnId="{8ECB0E58-595A-4F2F-8396-4DAF04267AD2}" type="sibTrans">
      <dgm:prSet/>
      <dgm:spPr/>
    </dgm:pt>
    <dgm:pt modelId="{9079F7D7-F533-4482-AD8E-7C0A0821AEDC}">
      <dgm:prSet phldr="0" custT="1"/>
      <dgm:spPr/>
      <dgm:t>
        <a:bodyPr vert="horz" wrap="square"/>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某信道允许通过的信号频带范围称为该</a:t>
          </a:r>
          <a:r>
            <a:rPr lang="zh-CN" altLang="en-US" sz="1600" b="1" dirty="0" smtClean="0">
              <a:solidFill>
                <a:srgbClr val="0000FF"/>
              </a:solidFill>
              <a:latin typeface="微软雅黑" panose="020B0503020204020204" pitchFamily="34" charset="-122"/>
              <a:ea typeface="微软雅黑" panose="020B0503020204020204" pitchFamily="34" charset="-122"/>
            </a:rPr>
            <a:t>信道的带宽</a:t>
          </a:r>
          <a:r>
            <a:rPr lang="zh-CN" altLang="en-US" sz="1600" b="1" dirty="0" smtClean="0">
              <a:latin typeface="微软雅黑" panose="020B0503020204020204" pitchFamily="34" charset="-122"/>
              <a:ea typeface="微软雅黑" panose="020B0503020204020204" pitchFamily="34" charset="-122"/>
            </a:rPr>
            <a:t>（或通频带）。</a:t>
          </a:r>
          <a:endParaRPr lang="zh-CN" altLang="en-US" sz="1600" b="1" dirty="0">
            <a:latin typeface="微软雅黑" panose="020B0503020204020204" pitchFamily="34" charset="-122"/>
            <a:ea typeface="微软雅黑" panose="020B0503020204020204" pitchFamily="34" charset="-122"/>
          </a:endParaRPr>
        </a:p>
      </dgm:t>
    </dgm:pt>
    <dgm:pt modelId="{D430BA0D-5699-4B98-A1F9-FAAF416395DC}" cxnId="{CF2FEAA0-C670-4134-9ABA-82FAC2516F7A}" type="parTrans">
      <dgm:prSet/>
      <dgm:spPr/>
    </dgm:pt>
    <dgm:pt modelId="{10C9EC5B-ADEB-4FE3-B625-261132838B23}" cxnId="{CF2FEAA0-C670-4134-9ABA-82FAC2516F7A}" type="sibTrans">
      <dgm:prSet/>
      <dgm:spPr/>
    </dgm:pt>
    <dgm:pt modelId="{7D7D28CE-69F5-49A1-B14F-3045EE4444C5}">
      <dgm:prSet phldrT="[文本]" custT="1"/>
      <dgm:spPr/>
      <dgm:t>
        <a:bodyPr/>
        <a:lstStyle/>
        <a:p>
          <a:pPr>
            <a:lnSpc>
              <a:spcPts val="2400"/>
            </a:lnSpc>
            <a:spcBef>
              <a:spcPts val="0"/>
            </a:spcBef>
            <a:spcAft>
              <a:spcPts val="0"/>
            </a:spcAft>
          </a:pPr>
          <a:r>
            <a:rPr lang="zh-CN" altLang="en-US" sz="1800" b="1" dirty="0" smtClean="0">
              <a:solidFill>
                <a:schemeClr val="tx1"/>
              </a:solidFill>
              <a:latin typeface="微软雅黑" panose="020B0503020204020204" pitchFamily="34" charset="-122"/>
              <a:ea typeface="微软雅黑" panose="020B0503020204020204" pitchFamily="34" charset="-122"/>
            </a:rPr>
            <a:t>时域</a:t>
          </a:r>
          <a:endParaRPr lang="zh-CN" altLang="en-US" sz="1800" b="1" dirty="0">
            <a:solidFill>
              <a:schemeClr val="tx1"/>
            </a:solidFill>
            <a:latin typeface="微软雅黑" panose="020B0503020204020204" pitchFamily="34" charset="-122"/>
            <a:ea typeface="微软雅黑" panose="020B0503020204020204" pitchFamily="34" charset="-122"/>
          </a:endParaRPr>
        </a:p>
      </dgm:t>
    </dgm:pt>
    <dgm:pt modelId="{7BA8DCB6-F2BF-48A1-AE72-20D033A4AB32}" cxnId="{9A2B0271-F0FF-48A3-8B74-65A46AF692B1}" type="par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56A15820-9812-4C8B-9CED-F317235A9064}" cxnId="{9A2B0271-F0FF-48A3-8B74-65A46AF692B1}" type="sib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E0DB3CE6-D371-46C6-BF5C-43B59AB6EDE2}">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dirty="0" smtClean="0">
              <a:solidFill>
                <a:srgbClr val="0000FF"/>
              </a:solidFill>
              <a:latin typeface="微软雅黑" panose="020B0503020204020204" pitchFamily="34" charset="-122"/>
              <a:ea typeface="微软雅黑" panose="020B0503020204020204" pitchFamily="34" charset="-122"/>
            </a:rPr>
            <a:t>“最高数据率”。</a:t>
          </a:r>
          <a:endParaRPr lang="zh-CN" altLang="en-US" sz="1600" b="1" dirty="0">
            <a:solidFill>
              <a:srgbClr val="0000FF"/>
            </a:solidFill>
            <a:latin typeface="微软雅黑" panose="020B0503020204020204" pitchFamily="34" charset="-122"/>
            <a:ea typeface="微软雅黑" panose="020B0503020204020204" pitchFamily="34" charset="-122"/>
          </a:endParaRPr>
        </a:p>
      </dgm:t>
    </dgm:pt>
    <dgm:pt modelId="{EF117184-0A6B-450A-9F46-59148824F74C}" cxnId="{C55D6660-D1C6-49DD-BEDC-ADB675E9D7C8}" type="par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3ECD476C-4C81-48A0-A49D-D9F381D723F0}" cxnId="{C55D6660-D1C6-49DD-BEDC-ADB675E9D7C8}" type="sib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679FA712-BCAA-459B-A818-2FEE70636A61}">
      <dgm:prSet phldrT="[文本]" custT="1"/>
      <dgm:spPr/>
      <dgm:t>
        <a:bodyPr/>
        <a:lstStyle/>
        <a:p>
          <a:pPr>
            <a:lnSpc>
              <a:spcPts val="24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单位就是数据率的单位 </a:t>
          </a:r>
          <a:r>
            <a:rPr lang="en-US" altLang="en-US" sz="1600" b="1" dirty="0" smtClean="0">
              <a:latin typeface="微软雅黑" panose="020B0503020204020204" pitchFamily="34" charset="-122"/>
              <a:ea typeface="微软雅黑" panose="020B0503020204020204" pitchFamily="34" charset="-122"/>
            </a:rPr>
            <a:t>bit/s</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dgm:t>
    </dgm:pt>
    <dgm:pt modelId="{0A4C7176-71C6-4DA2-A49E-1FBD36EA537F}" cxnId="{46EF0C39-4F57-4210-994B-2268FE68E893}" type="par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C008DC61-DEEE-4E2B-8DE7-4B2E6EECC852}" cxnId="{46EF0C39-4F57-4210-994B-2268FE68E893}" type="sibTrans">
      <dgm:prSet/>
      <dgm:spPr/>
      <dgm:t>
        <a:bodyPr/>
        <a:lstStyle/>
        <a:p>
          <a:pPr>
            <a:lnSpc>
              <a:spcPts val="2400"/>
            </a:lnSpc>
            <a:spcBef>
              <a:spcPts val="0"/>
            </a:spcBef>
            <a:spcAft>
              <a:spcPts val="0"/>
            </a:spcAft>
          </a:pPr>
          <a:endParaRPr lang="zh-CN" altLang="en-US" sz="1600" b="1">
            <a:latin typeface="微软雅黑" panose="020B0503020204020204" pitchFamily="34" charset="-122"/>
            <a:ea typeface="微软雅黑" panose="020B0503020204020204" pitchFamily="34" charset="-122"/>
          </a:endParaRPr>
        </a:p>
      </dgm:t>
    </dgm:pt>
    <dgm:pt modelId="{40E63CE6-BCF0-4D31-BF79-E0110AFBC97D}" type="pres">
      <dgm:prSet presAssocID="{F9AB813C-B06A-4F31-AE41-5FBC08019F61}" presName="Name0" presStyleCnt="0">
        <dgm:presLayoutVars>
          <dgm:dir/>
          <dgm:animLvl val="lvl"/>
          <dgm:resizeHandles val="exact"/>
        </dgm:presLayoutVars>
      </dgm:prSet>
      <dgm:spPr/>
      <dgm:t>
        <a:bodyPr/>
        <a:lstStyle/>
        <a:p>
          <a:endParaRPr lang="zh-CN" altLang="en-US"/>
        </a:p>
      </dgm:t>
    </dgm:pt>
    <dgm:pt modelId="{A816BD0E-3B05-4D80-8D09-86E69DADF94A}" type="pres">
      <dgm:prSet presAssocID="{050A098E-265C-4391-8A02-18D41C9ACEF7}" presName="linNode" presStyleCnt="0"/>
      <dgm:spPr/>
    </dgm:pt>
    <dgm:pt modelId="{12490A3D-6938-465D-B09D-05FD246C6E9E}" type="pres">
      <dgm:prSet presAssocID="{050A098E-265C-4391-8A02-18D41C9ACEF7}" presName="parentText" presStyleLbl="node1" presStyleIdx="0" presStyleCnt="2" custScaleX="41980">
        <dgm:presLayoutVars>
          <dgm:chMax val="1"/>
          <dgm:bulletEnabled val="1"/>
        </dgm:presLayoutVars>
      </dgm:prSet>
      <dgm:spPr/>
      <dgm:t>
        <a:bodyPr/>
        <a:lstStyle/>
        <a:p>
          <a:endParaRPr lang="zh-CN" altLang="en-US"/>
        </a:p>
      </dgm:t>
    </dgm:pt>
    <dgm:pt modelId="{D8322834-D555-4278-B09F-615875E565CE}" type="pres">
      <dgm:prSet presAssocID="{050A098E-265C-4391-8A02-18D41C9ACEF7}" presName="descendantText" presStyleLbl="alignAccFollowNode1" presStyleIdx="0" presStyleCnt="2" custScaleX="127202">
        <dgm:presLayoutVars>
          <dgm:bulletEnabled val="1"/>
        </dgm:presLayoutVars>
      </dgm:prSet>
      <dgm:spPr/>
      <dgm:t>
        <a:bodyPr/>
        <a:lstStyle/>
        <a:p>
          <a:endParaRPr lang="zh-CN" altLang="en-US"/>
        </a:p>
      </dgm:t>
    </dgm:pt>
    <dgm:pt modelId="{D083337A-8E07-459D-A053-9228C089A47E}" type="pres">
      <dgm:prSet presAssocID="{1BCB1832-21C9-4CED-A453-F89D918E8026}" presName="sp" presStyleCnt="0"/>
      <dgm:spPr/>
    </dgm:pt>
    <dgm:pt modelId="{795B2B64-5D71-4F73-BF51-C77D11A4D022}" type="pres">
      <dgm:prSet presAssocID="{7D7D28CE-69F5-49A1-B14F-3045EE4444C5}" presName="linNode" presStyleCnt="0"/>
      <dgm:spPr/>
    </dgm:pt>
    <dgm:pt modelId="{90C011AE-3F91-416D-B2FD-433B35EC17A6}" type="pres">
      <dgm:prSet presAssocID="{7D7D28CE-69F5-49A1-B14F-3045EE4444C5}" presName="parentText" presStyleLbl="node1" presStyleIdx="1" presStyleCnt="2" custScaleX="41980" custLinFactNeighborY="-2899">
        <dgm:presLayoutVars>
          <dgm:chMax val="1"/>
          <dgm:bulletEnabled val="1"/>
        </dgm:presLayoutVars>
      </dgm:prSet>
      <dgm:spPr/>
      <dgm:t>
        <a:bodyPr/>
        <a:lstStyle/>
        <a:p>
          <a:endParaRPr lang="zh-CN" altLang="en-US"/>
        </a:p>
      </dgm:t>
    </dgm:pt>
    <dgm:pt modelId="{4EADB46F-8684-4B72-97FE-D18AEB647819}" type="pres">
      <dgm:prSet presAssocID="{7D7D28CE-69F5-49A1-B14F-3045EE4444C5}" presName="descendantText" presStyleLbl="alignAccFollowNode1" presStyleIdx="1" presStyleCnt="2" custScaleX="127202" custLinFactNeighborY="-3622">
        <dgm:presLayoutVars>
          <dgm:bulletEnabled val="1"/>
        </dgm:presLayoutVars>
      </dgm:prSet>
      <dgm:spPr/>
      <dgm:t>
        <a:bodyPr/>
        <a:lstStyle/>
        <a:p>
          <a:endParaRPr lang="zh-CN" altLang="en-US"/>
        </a:p>
      </dgm:t>
    </dgm:pt>
  </dgm:ptLst>
  <dgm:cxnLst>
    <dgm:cxn modelId="{96A9A8E4-2F8E-4772-80D2-975831BD14A3}" srcId="{050A098E-265C-4391-8A02-18D41C9ACEF7}" destId="{FEF4933F-9CB0-4FCB-8C1E-9CB99A07B49E}" srcOrd="0" destOrd="0" parTransId="{496C612B-0359-4353-8637-BF1552A99E99}" sibTransId="{E18C0578-B49C-4E15-96F8-93E15DFFC7F1}"/>
    <dgm:cxn modelId="{DD01CE7E-FAA7-4E2E-BEED-6AEF43BC7CC7}" type="presOf" srcId="{7D7D28CE-69F5-49A1-B14F-3045EE4444C5}" destId="{90C011AE-3F91-416D-B2FD-433B35EC17A6}" srcOrd="0" destOrd="0" presId="urn:microsoft.com/office/officeart/2005/8/layout/vList5"/>
    <dgm:cxn modelId="{FD0A8521-48A3-42E7-9FB0-A3DFF8E9C72C}" type="presOf" srcId="{D3AEA947-36FC-402B-99C0-33B6D7D2F86E}" destId="{D8322834-D555-4278-B09F-615875E565CE}" srcOrd="0" destOrd="1" presId="urn:microsoft.com/office/officeart/2005/8/layout/vList5"/>
    <dgm:cxn modelId="{D07311E3-A868-4D77-93DA-9386B346144C}" type="presOf" srcId="{050A098E-265C-4391-8A02-18D41C9ACEF7}" destId="{12490A3D-6938-465D-B09D-05FD246C6E9E}" srcOrd="0" destOrd="0" presId="urn:microsoft.com/office/officeart/2005/8/layout/vList5"/>
    <dgm:cxn modelId="{C55D6660-D1C6-49DD-BEDC-ADB675E9D7C8}" srcId="{7D7D28CE-69F5-49A1-B14F-3045EE4444C5}" destId="{E0DB3CE6-D371-46C6-BF5C-43B59AB6EDE2}" srcOrd="0" destOrd="0" parTransId="{EF117184-0A6B-450A-9F46-59148824F74C}" sibTransId="{3ECD476C-4C81-48A0-A49D-D9F381D723F0}"/>
    <dgm:cxn modelId="{8B59CD1E-B36B-49BE-8E91-51BE2271F14B}" type="presOf" srcId="{F9AB813C-B06A-4F31-AE41-5FBC08019F61}" destId="{40E63CE6-BCF0-4D31-BF79-E0110AFBC97D}" srcOrd="0" destOrd="0" presId="urn:microsoft.com/office/officeart/2005/8/layout/vList5"/>
    <dgm:cxn modelId="{D4EB8B48-539F-4D3C-92A9-BE2E84BEB14F}" type="presOf" srcId="{E0DB3CE6-D371-46C6-BF5C-43B59AB6EDE2}" destId="{4EADB46F-8684-4B72-97FE-D18AEB647819}" srcOrd="0" destOrd="0" presId="urn:microsoft.com/office/officeart/2005/8/layout/vList5"/>
    <dgm:cxn modelId="{CF2FEAA0-C670-4134-9ABA-82FAC2516F7A}" srcId="{050A098E-265C-4391-8A02-18D41C9ACEF7}" destId="{9079F7D7-F533-4482-AD8E-7C0A0821AEDC}" srcOrd="2" destOrd="0" parTransId="{D430BA0D-5699-4B98-A1F9-FAAF416395DC}" sibTransId="{10C9EC5B-ADEB-4FE3-B625-261132838B23}"/>
    <dgm:cxn modelId="{549BA776-5CDA-4EF3-A146-B120D789995C}" type="presOf" srcId="{679FA712-BCAA-459B-A818-2FEE70636A61}" destId="{4EADB46F-8684-4B72-97FE-D18AEB647819}" srcOrd="0" destOrd="1" presId="urn:microsoft.com/office/officeart/2005/8/layout/vList5"/>
    <dgm:cxn modelId="{D8EC7D4F-1775-48C8-B966-307D4F20EF00}" type="presOf" srcId="{9079F7D7-F533-4482-AD8E-7C0A0821AEDC}" destId="{D8322834-D555-4278-B09F-615875E565CE}" srcOrd="0" destOrd="2" presId="urn:microsoft.com/office/officeart/2005/8/layout/vList5"/>
    <dgm:cxn modelId="{8ECB0E58-595A-4F2F-8396-4DAF04267AD2}" srcId="{050A098E-265C-4391-8A02-18D41C9ACEF7}" destId="{D3AEA947-36FC-402B-99C0-33B6D7D2F86E}" srcOrd="1" destOrd="0" parTransId="{FD9BACFA-B748-46AA-B1D9-1764706C5E6C}" sibTransId="{EAACC3AA-D51C-4E25-9CB5-10534B1383C4}"/>
    <dgm:cxn modelId="{9A2B0271-F0FF-48A3-8B74-65A46AF692B1}" srcId="{F9AB813C-B06A-4F31-AE41-5FBC08019F61}" destId="{7D7D28CE-69F5-49A1-B14F-3045EE4444C5}" srcOrd="1" destOrd="0" parTransId="{7BA8DCB6-F2BF-48A1-AE72-20D033A4AB32}" sibTransId="{56A15820-9812-4C8B-9CED-F317235A9064}"/>
    <dgm:cxn modelId="{E05E738B-09AB-48EC-B26C-01F240362483}" srcId="{F9AB813C-B06A-4F31-AE41-5FBC08019F61}" destId="{050A098E-265C-4391-8A02-18D41C9ACEF7}" srcOrd="0" destOrd="0" parTransId="{A6F7A116-B107-4EA4-9066-73D7E647AB1E}" sibTransId="{1BCB1832-21C9-4CED-A453-F89D918E8026}"/>
    <dgm:cxn modelId="{060F3633-5EA2-4CB3-BAD1-86320CAE1F6B}" type="presOf" srcId="{FEF4933F-9CB0-4FCB-8C1E-9CB99A07B49E}" destId="{D8322834-D555-4278-B09F-615875E565CE}" srcOrd="0" destOrd="0" presId="urn:microsoft.com/office/officeart/2005/8/layout/vList5"/>
    <dgm:cxn modelId="{46EF0C39-4F57-4210-994B-2268FE68E893}" srcId="{7D7D28CE-69F5-49A1-B14F-3045EE4444C5}" destId="{679FA712-BCAA-459B-A818-2FEE70636A61}" srcOrd="1" destOrd="0" parTransId="{0A4C7176-71C6-4DA2-A49E-1FBD36EA537F}" sibTransId="{C008DC61-DEEE-4E2B-8DE7-4B2E6EECC852}"/>
    <dgm:cxn modelId="{4FD1B275-BBA0-4124-B0C4-A1B5B887BE14}" type="presParOf" srcId="{40E63CE6-BCF0-4D31-BF79-E0110AFBC97D}" destId="{A816BD0E-3B05-4D80-8D09-86E69DADF94A}" srcOrd="0" destOrd="0" presId="urn:microsoft.com/office/officeart/2005/8/layout/vList5"/>
    <dgm:cxn modelId="{FB7A0FA2-40B3-4D1E-BF26-F1DA43E7DFC1}" type="presParOf" srcId="{A816BD0E-3B05-4D80-8D09-86E69DADF94A}" destId="{12490A3D-6938-465D-B09D-05FD246C6E9E}" srcOrd="0" destOrd="0" presId="urn:microsoft.com/office/officeart/2005/8/layout/vList5"/>
    <dgm:cxn modelId="{844BA377-B9D9-4E8E-89E5-DE0D8E2450C2}" type="presParOf" srcId="{A816BD0E-3B05-4D80-8D09-86E69DADF94A}" destId="{D8322834-D555-4278-B09F-615875E565CE}" srcOrd="1" destOrd="0" presId="urn:microsoft.com/office/officeart/2005/8/layout/vList5"/>
    <dgm:cxn modelId="{FBFAC1FA-D662-49CC-8D3A-0D11C44E058C}" type="presParOf" srcId="{40E63CE6-BCF0-4D31-BF79-E0110AFBC97D}" destId="{D083337A-8E07-459D-A053-9228C089A47E}" srcOrd="1" destOrd="0" presId="urn:microsoft.com/office/officeart/2005/8/layout/vList5"/>
    <dgm:cxn modelId="{373C2B6A-0163-456C-AC92-5D95C1C0C8B2}" type="presParOf" srcId="{40E63CE6-BCF0-4D31-BF79-E0110AFBC97D}" destId="{795B2B64-5D71-4F73-BF51-C77D11A4D022}" srcOrd="2" destOrd="0" presId="urn:microsoft.com/office/officeart/2005/8/layout/vList5"/>
    <dgm:cxn modelId="{7F3A6577-C64A-46DF-8A5C-43BF4F4C239E}" type="presParOf" srcId="{795B2B64-5D71-4F73-BF51-C77D11A4D022}" destId="{90C011AE-3F91-416D-B2FD-433B35EC17A6}" srcOrd="0" destOrd="0" presId="urn:microsoft.com/office/officeart/2005/8/layout/vList5"/>
    <dgm:cxn modelId="{2CAF5ACC-17AB-4232-ADA6-1AA44AA00878}" type="presParOf" srcId="{795B2B64-5D71-4F73-BF51-C77D11A4D022}" destId="{4EADB46F-8684-4B72-97FE-D18AEB647819}"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8530140-3F55-46BC-848D-A4C14AA8BC1C}" type="doc">
      <dgm:prSet loTypeId="urn:microsoft.com/office/officeart/2005/8/layout/hList1" loCatId="list" qsTypeId="urn:microsoft.com/office/officeart/2005/8/quickstyle/simple5#1" qsCatId="simple" csTypeId="urn:microsoft.com/office/officeart/2005/8/colors/colorful1#5" csCatId="colorful" phldr="1"/>
      <dgm:spPr/>
      <dgm:t>
        <a:bodyPr/>
        <a:lstStyle/>
        <a:p>
          <a:endParaRPr lang="zh-CN" altLang="en-US"/>
        </a:p>
      </dgm:t>
    </dgm:pt>
    <dgm:pt modelId="{617AE38B-731F-4729-B28F-C30C3037C6EF}">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信道利用率</a:t>
          </a:r>
          <a:endParaRPr lang="zh-CN" altLang="en-US" sz="1800" b="1" dirty="0">
            <a:latin typeface="微软雅黑" panose="020B0503020204020204" pitchFamily="34" charset="-122"/>
            <a:ea typeface="微软雅黑" panose="020B0503020204020204" pitchFamily="34" charset="-122"/>
          </a:endParaRPr>
        </a:p>
      </dgm:t>
    </dgm:pt>
    <dgm:pt modelId="{E59DA53A-3783-4CE4-8AD5-26603DC4E19D}" cxnId="{A85E3E8F-E7E6-4ECC-A71E-7AC941D62EF2}"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D4789360-920D-40CE-84C5-78110649C9AA}" cxnId="{A85E3E8F-E7E6-4ECC-A71E-7AC941D62EF2}"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1EC6DEAD-6406-4DFB-8DEA-CD3C17DC614D}">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某信道有百分之几的时间是被利用的（即有数据通过）。</a:t>
          </a:r>
          <a:endParaRPr lang="zh-CN" altLang="en-US" sz="1800" b="1" dirty="0">
            <a:latin typeface="微软雅黑" panose="020B0503020204020204" pitchFamily="34" charset="-122"/>
            <a:ea typeface="微软雅黑" panose="020B0503020204020204" pitchFamily="34" charset="-122"/>
          </a:endParaRPr>
        </a:p>
      </dgm:t>
    </dgm:pt>
    <dgm:pt modelId="{482F333A-D861-4AA0-A30F-1C931619106C}" cxnId="{CE89C4F3-23B2-46F4-A4AF-ACF50B7D990F}"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B14CB4C-25BD-4D3A-91BC-2F5637AA90E5}" cxnId="{CE89C4F3-23B2-46F4-A4AF-ACF50B7D990F}"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7820C6F-2839-48A4-95ED-EBDFE872E9B1}">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网络利用率</a:t>
          </a:r>
          <a:endParaRPr lang="zh-CN" altLang="en-US" sz="1800" b="1" dirty="0">
            <a:latin typeface="微软雅黑" panose="020B0503020204020204" pitchFamily="34" charset="-122"/>
            <a:ea typeface="微软雅黑" panose="020B0503020204020204" pitchFamily="34" charset="-122"/>
          </a:endParaRPr>
        </a:p>
      </dgm:t>
    </dgm:pt>
    <dgm:pt modelId="{11E1DEE2-EAF3-490A-A502-3BB3E26556A0}" cxnId="{19DC375B-E541-4B59-8382-93A56F7F35BD}"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573100A8-454C-4D8A-8DBD-7B32E1030A4A}" cxnId="{19DC375B-E541-4B59-8382-93A56F7F35BD}"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DEA8A1D-B9FF-44AA-B42C-06D817B609F8}">
      <dgm:prSet phldrT="[文本]" custT="1"/>
      <dgm:spPr/>
      <dgm:t>
        <a:bodyPr/>
        <a:lstStyle/>
        <a:p>
          <a:r>
            <a:rPr lang="zh-CN" altLang="en-US" sz="1800" b="1" dirty="0" smtClean="0">
              <a:latin typeface="微软雅黑" panose="020B0503020204020204" pitchFamily="34" charset="-122"/>
              <a:ea typeface="微软雅黑" panose="020B0503020204020204" pitchFamily="34" charset="-122"/>
            </a:rPr>
            <a:t>全网络的信道利用率的加权平均值。</a:t>
          </a:r>
          <a:endParaRPr lang="zh-CN" altLang="en-US" sz="1800" b="1" dirty="0">
            <a:latin typeface="微软雅黑" panose="020B0503020204020204" pitchFamily="34" charset="-122"/>
            <a:ea typeface="微软雅黑" panose="020B0503020204020204" pitchFamily="34" charset="-122"/>
          </a:endParaRPr>
        </a:p>
      </dgm:t>
    </dgm:pt>
    <dgm:pt modelId="{CDC104ED-5DB9-424C-8439-CDDBB0142664}" cxnId="{9DC2B627-F44A-4C33-82E3-BC9DA9CC6DCC}"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7F73DD2A-CC9B-4D66-A6A1-7EE41BC0E8A4}" cxnId="{9DC2B627-F44A-4C33-82E3-BC9DA9CC6DCC}"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300B28D7-2FDD-447A-8655-1C4703F07E1D}">
      <dgm:prSet custT="1"/>
      <dgm:spPr/>
      <dgm:t>
        <a:bodyPr/>
        <a:lstStyle/>
        <a:p>
          <a:r>
            <a:rPr lang="zh-CN" altLang="en-US" sz="1800" b="1" dirty="0" smtClean="0">
              <a:latin typeface="微软雅黑" panose="020B0503020204020204" pitchFamily="34" charset="-122"/>
              <a:ea typeface="微软雅黑" panose="020B0503020204020204" pitchFamily="34" charset="-122"/>
            </a:rPr>
            <a:t>完全空闲的信道的利用率是零。</a:t>
          </a:r>
          <a:endParaRPr lang="zh-CN" altLang="en-US" sz="1800" b="1" dirty="0">
            <a:latin typeface="微软雅黑" panose="020B0503020204020204" pitchFamily="34" charset="-122"/>
            <a:ea typeface="微软雅黑" panose="020B0503020204020204" pitchFamily="34" charset="-122"/>
          </a:endParaRPr>
        </a:p>
      </dgm:t>
    </dgm:pt>
    <dgm:pt modelId="{B4E31D86-E7E7-4DB8-B509-ABC412692A5B}" cxnId="{C6795FE8-CFE8-4187-A5F2-78B292433606}" type="parTrans">
      <dgm:prSet/>
      <dgm:spPr/>
      <dgm:t>
        <a:bodyPr/>
        <a:lstStyle/>
        <a:p>
          <a:endParaRPr lang="zh-CN" altLang="en-US" sz="1800"/>
        </a:p>
      </dgm:t>
    </dgm:pt>
    <dgm:pt modelId="{E056649D-FFB4-45EF-845D-4988E55B5B53}" cxnId="{C6795FE8-CFE8-4187-A5F2-78B292433606}" type="sibTrans">
      <dgm:prSet/>
      <dgm:spPr/>
      <dgm:t>
        <a:bodyPr/>
        <a:lstStyle/>
        <a:p>
          <a:endParaRPr lang="zh-CN" altLang="en-US" sz="1800"/>
        </a:p>
      </dgm:t>
    </dgm:pt>
    <dgm:pt modelId="{88C9F005-020B-4A65-B6DD-91E4B06170CA}" type="pres">
      <dgm:prSet presAssocID="{18530140-3F55-46BC-848D-A4C14AA8BC1C}" presName="Name0" presStyleCnt="0">
        <dgm:presLayoutVars>
          <dgm:dir/>
          <dgm:animLvl val="lvl"/>
          <dgm:resizeHandles val="exact"/>
        </dgm:presLayoutVars>
      </dgm:prSet>
      <dgm:spPr/>
      <dgm:t>
        <a:bodyPr/>
        <a:lstStyle/>
        <a:p>
          <a:endParaRPr lang="zh-CN" altLang="en-US"/>
        </a:p>
      </dgm:t>
    </dgm:pt>
    <dgm:pt modelId="{863441FC-3ED2-454D-AE08-A7529C4F64F0}" type="pres">
      <dgm:prSet presAssocID="{617AE38B-731F-4729-B28F-C30C3037C6EF}" presName="composite" presStyleCnt="0"/>
      <dgm:spPr/>
    </dgm:pt>
    <dgm:pt modelId="{6E98D618-F8FC-4C90-851C-0B5A61F1FAD0}" type="pres">
      <dgm:prSet presAssocID="{617AE38B-731F-4729-B28F-C30C3037C6EF}" presName="parTx" presStyleLbl="alignNode1" presStyleIdx="0" presStyleCnt="2">
        <dgm:presLayoutVars>
          <dgm:chMax val="0"/>
          <dgm:chPref val="0"/>
          <dgm:bulletEnabled val="1"/>
        </dgm:presLayoutVars>
      </dgm:prSet>
      <dgm:spPr/>
      <dgm:t>
        <a:bodyPr/>
        <a:lstStyle/>
        <a:p>
          <a:endParaRPr lang="zh-CN" altLang="en-US"/>
        </a:p>
      </dgm:t>
    </dgm:pt>
    <dgm:pt modelId="{DD1A8C17-AB8B-4CDA-9C06-E3F6B80DFAB1}" type="pres">
      <dgm:prSet presAssocID="{617AE38B-731F-4729-B28F-C30C3037C6EF}" presName="desTx" presStyleLbl="alignAccFollowNode1" presStyleIdx="0" presStyleCnt="2">
        <dgm:presLayoutVars>
          <dgm:bulletEnabled val="1"/>
        </dgm:presLayoutVars>
      </dgm:prSet>
      <dgm:spPr/>
      <dgm:t>
        <a:bodyPr/>
        <a:lstStyle/>
        <a:p>
          <a:endParaRPr lang="zh-CN" altLang="en-US"/>
        </a:p>
      </dgm:t>
    </dgm:pt>
    <dgm:pt modelId="{1CFA901E-33C6-4AF3-BBC3-CCEBB393DC10}" type="pres">
      <dgm:prSet presAssocID="{D4789360-920D-40CE-84C5-78110649C9AA}" presName="space" presStyleCnt="0"/>
      <dgm:spPr/>
    </dgm:pt>
    <dgm:pt modelId="{44F14B2E-25F7-449B-8033-A1851ADFCF28}" type="pres">
      <dgm:prSet presAssocID="{37820C6F-2839-48A4-95ED-EBDFE872E9B1}" presName="composite" presStyleCnt="0"/>
      <dgm:spPr/>
    </dgm:pt>
    <dgm:pt modelId="{95E674E6-30C0-4846-A33C-8435093FF952}" type="pres">
      <dgm:prSet presAssocID="{37820C6F-2839-48A4-95ED-EBDFE872E9B1}" presName="parTx" presStyleLbl="alignNode1" presStyleIdx="1" presStyleCnt="2">
        <dgm:presLayoutVars>
          <dgm:chMax val="0"/>
          <dgm:chPref val="0"/>
          <dgm:bulletEnabled val="1"/>
        </dgm:presLayoutVars>
      </dgm:prSet>
      <dgm:spPr/>
      <dgm:t>
        <a:bodyPr/>
        <a:lstStyle/>
        <a:p>
          <a:endParaRPr lang="zh-CN" altLang="en-US"/>
        </a:p>
      </dgm:t>
    </dgm:pt>
    <dgm:pt modelId="{D5B1C811-7FFB-4E90-B609-AF3320FECF06}" type="pres">
      <dgm:prSet presAssocID="{37820C6F-2839-48A4-95ED-EBDFE872E9B1}" presName="desTx" presStyleLbl="alignAccFollowNode1" presStyleIdx="1" presStyleCnt="2">
        <dgm:presLayoutVars>
          <dgm:bulletEnabled val="1"/>
        </dgm:presLayoutVars>
      </dgm:prSet>
      <dgm:spPr/>
      <dgm:t>
        <a:bodyPr/>
        <a:lstStyle/>
        <a:p>
          <a:endParaRPr lang="zh-CN" altLang="en-US"/>
        </a:p>
      </dgm:t>
    </dgm:pt>
  </dgm:ptLst>
  <dgm:cxnLst>
    <dgm:cxn modelId="{C3B2B8A9-83E4-4B90-9B8C-86EE34AD3CCF}" type="presOf" srcId="{617AE38B-731F-4729-B28F-C30C3037C6EF}" destId="{6E98D618-F8FC-4C90-851C-0B5A61F1FAD0}" srcOrd="0" destOrd="0" presId="urn:microsoft.com/office/officeart/2005/8/layout/hList1"/>
    <dgm:cxn modelId="{030BEFA5-F361-4328-951F-CB80F059289B}" type="presOf" srcId="{7DEA8A1D-B9FF-44AA-B42C-06D817B609F8}" destId="{D5B1C811-7FFB-4E90-B609-AF3320FECF06}" srcOrd="0" destOrd="0" presId="urn:microsoft.com/office/officeart/2005/8/layout/hList1"/>
    <dgm:cxn modelId="{A85E3E8F-E7E6-4ECC-A71E-7AC941D62EF2}" srcId="{18530140-3F55-46BC-848D-A4C14AA8BC1C}" destId="{617AE38B-731F-4729-B28F-C30C3037C6EF}" srcOrd="0" destOrd="0" parTransId="{E59DA53A-3783-4CE4-8AD5-26603DC4E19D}" sibTransId="{D4789360-920D-40CE-84C5-78110649C9AA}"/>
    <dgm:cxn modelId="{C6795FE8-CFE8-4187-A5F2-78B292433606}" srcId="{617AE38B-731F-4729-B28F-C30C3037C6EF}" destId="{300B28D7-2FDD-447A-8655-1C4703F07E1D}" srcOrd="1" destOrd="0" parTransId="{B4E31D86-E7E7-4DB8-B509-ABC412692A5B}" sibTransId="{E056649D-FFB4-45EF-845D-4988E55B5B53}"/>
    <dgm:cxn modelId="{9DC2B627-F44A-4C33-82E3-BC9DA9CC6DCC}" srcId="{37820C6F-2839-48A4-95ED-EBDFE872E9B1}" destId="{7DEA8A1D-B9FF-44AA-B42C-06D817B609F8}" srcOrd="0" destOrd="0" parTransId="{CDC104ED-5DB9-424C-8439-CDDBB0142664}" sibTransId="{7F73DD2A-CC9B-4D66-A6A1-7EE41BC0E8A4}"/>
    <dgm:cxn modelId="{19DC375B-E541-4B59-8382-93A56F7F35BD}" srcId="{18530140-3F55-46BC-848D-A4C14AA8BC1C}" destId="{37820C6F-2839-48A4-95ED-EBDFE872E9B1}" srcOrd="1" destOrd="0" parTransId="{11E1DEE2-EAF3-490A-A502-3BB3E26556A0}" sibTransId="{573100A8-454C-4D8A-8DBD-7B32E1030A4A}"/>
    <dgm:cxn modelId="{A20F5820-6458-4E01-B0AE-D4E8325AC9BD}" type="presOf" srcId="{1EC6DEAD-6406-4DFB-8DEA-CD3C17DC614D}" destId="{DD1A8C17-AB8B-4CDA-9C06-E3F6B80DFAB1}" srcOrd="0" destOrd="0" presId="urn:microsoft.com/office/officeart/2005/8/layout/hList1"/>
    <dgm:cxn modelId="{50E80871-61F1-42A4-AAF9-3D6FE3D44A24}" type="presOf" srcId="{37820C6F-2839-48A4-95ED-EBDFE872E9B1}" destId="{95E674E6-30C0-4846-A33C-8435093FF952}" srcOrd="0" destOrd="0" presId="urn:microsoft.com/office/officeart/2005/8/layout/hList1"/>
    <dgm:cxn modelId="{CE89C4F3-23B2-46F4-A4AF-ACF50B7D990F}" srcId="{617AE38B-731F-4729-B28F-C30C3037C6EF}" destId="{1EC6DEAD-6406-4DFB-8DEA-CD3C17DC614D}" srcOrd="0" destOrd="0" parTransId="{482F333A-D861-4AA0-A30F-1C931619106C}" sibTransId="{2B14CB4C-25BD-4D3A-91BC-2F5637AA90E5}"/>
    <dgm:cxn modelId="{2F4A38EE-B43C-4181-A31E-13C6B403FBA7}" type="presOf" srcId="{300B28D7-2FDD-447A-8655-1C4703F07E1D}" destId="{DD1A8C17-AB8B-4CDA-9C06-E3F6B80DFAB1}" srcOrd="0" destOrd="1" presId="urn:microsoft.com/office/officeart/2005/8/layout/hList1"/>
    <dgm:cxn modelId="{986F98DA-A7C2-4490-9706-635023747E49}" type="presOf" srcId="{18530140-3F55-46BC-848D-A4C14AA8BC1C}" destId="{88C9F005-020B-4A65-B6DD-91E4B06170CA}" srcOrd="0" destOrd="0" presId="urn:microsoft.com/office/officeart/2005/8/layout/hList1"/>
    <dgm:cxn modelId="{6118EFF7-EEAD-40ED-B97B-84748C486EAE}" type="presParOf" srcId="{88C9F005-020B-4A65-B6DD-91E4B06170CA}" destId="{863441FC-3ED2-454D-AE08-A7529C4F64F0}" srcOrd="0" destOrd="0" presId="urn:microsoft.com/office/officeart/2005/8/layout/hList1"/>
    <dgm:cxn modelId="{D95FDE52-98A2-458D-BC1C-955FEB96B1A5}" type="presParOf" srcId="{863441FC-3ED2-454D-AE08-A7529C4F64F0}" destId="{6E98D618-F8FC-4C90-851C-0B5A61F1FAD0}" srcOrd="0" destOrd="0" presId="urn:microsoft.com/office/officeart/2005/8/layout/hList1"/>
    <dgm:cxn modelId="{69A22581-D42F-4CB0-B171-6EE513972459}" type="presParOf" srcId="{863441FC-3ED2-454D-AE08-A7529C4F64F0}" destId="{DD1A8C17-AB8B-4CDA-9C06-E3F6B80DFAB1}" srcOrd="1" destOrd="0" presId="urn:microsoft.com/office/officeart/2005/8/layout/hList1"/>
    <dgm:cxn modelId="{ABB0EA74-3195-468A-8BA4-648FCC04C7BE}" type="presParOf" srcId="{88C9F005-020B-4A65-B6DD-91E4B06170CA}" destId="{1CFA901E-33C6-4AF3-BBC3-CCEBB393DC10}" srcOrd="1" destOrd="0" presId="urn:microsoft.com/office/officeart/2005/8/layout/hList1"/>
    <dgm:cxn modelId="{DC61AFF4-5B03-4B31-8D99-44B25D25EB4A}" type="presParOf" srcId="{88C9F005-020B-4A65-B6DD-91E4B06170CA}" destId="{44F14B2E-25F7-449B-8033-A1851ADFCF28}" srcOrd="2" destOrd="0" presId="urn:microsoft.com/office/officeart/2005/8/layout/hList1"/>
    <dgm:cxn modelId="{2D765E7B-D12D-418C-A811-F9B7C45F7DC7}" type="presParOf" srcId="{44F14B2E-25F7-449B-8033-A1851ADFCF28}" destId="{95E674E6-30C0-4846-A33C-8435093FF952}" srcOrd="0" destOrd="0" presId="urn:microsoft.com/office/officeart/2005/8/layout/hList1"/>
    <dgm:cxn modelId="{7AAED85A-664E-4254-A3CD-08A73EA441D0}" type="presParOf" srcId="{44F14B2E-25F7-449B-8033-A1851ADFCF28}" destId="{D5B1C811-7FFB-4E90-B609-AF3320FECF06}" srcOrd="1" destOrd="0" presId="urn:microsoft.com/office/officeart/2005/8/layout/hList1"/>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464736" cy="2720844"/>
        <a:chOff x="0" y="0"/>
        <a:chExt cx="8464736" cy="2720844"/>
      </a:xfrm>
    </dsp:grpSpPr>
    <dsp:sp modelId="{C300B65F-B770-4533-9743-A8EABAF11F51}">
      <dsp:nvSpPr>
        <dsp:cNvPr id="4" name="同侧圆角矩形 3"/>
        <dsp:cNvSpPr/>
      </dsp:nvSpPr>
      <dsp:spPr bwMode="white">
        <a:xfrm rot="5400000">
          <a:off x="4781467" y="-2045095"/>
          <a:ext cx="1061793" cy="5417431"/>
        </a:xfrm>
        <a:prstGeom prst="round2SameRect">
          <a:avLst/>
        </a:prstGeom>
      </dsp:spPr>
      <dsp:style>
        <a:lnRef idx="2">
          <a:schemeClr val="accent5">
            <a:tint val="40000"/>
            <a:alpha val="90000"/>
            <a:hueOff val="0"/>
            <a:satOff val="0"/>
            <a:lumOff val="0"/>
            <a:alpha val="90196"/>
          </a:schemeClr>
        </a:lnRef>
        <a:fillRef idx="1">
          <a:schemeClr val="accent5">
            <a:tint val="40000"/>
            <a:alpha val="90000"/>
            <a:hueOff val="0"/>
            <a:satOff val="0"/>
            <a:lumOff val="0"/>
            <a:alpha val="90196"/>
          </a:schemeClr>
        </a:fillRef>
        <a:effectRef idx="0">
          <a:scrgbClr r="0" g="0" b="0"/>
        </a:effectRef>
        <a:fontRef idx="minor"/>
      </dsp:style>
      <dsp:txBody>
        <a:bodyPr rot="-5400000" lIns="68580" tIns="34290" rIns="68580" bIns="3429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游戏，视频，社交，电子邮件，购物，网店，</a:t>
          </a:r>
          <a:endParaRPr lang="zh-CN" altLang="en-US" sz="1800" b="1"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网银，无现金支付，数字钱包，数字货币，</a:t>
          </a:r>
          <a:r>
            <a:rPr lang="en-US" altLang="en-US" sz="1800" b="1" dirty="0" smtClean="0">
              <a:solidFill>
                <a:schemeClr val="dk1"/>
              </a:solidFill>
              <a:latin typeface="微软雅黑" panose="020B0503020204020204" pitchFamily="34" charset="-122"/>
              <a:ea typeface="微软雅黑" panose="020B0503020204020204" pitchFamily="34" charset="-122"/>
            </a:rPr>
            <a:t>…</a:t>
          </a:r>
          <a:endParaRPr lang="zh-CN" altLang="en-US" sz="1800" b="1" dirty="0">
            <a:solidFill>
              <a:schemeClr val="dk1"/>
            </a:solidFill>
            <a:latin typeface="微软雅黑" panose="020B0503020204020204" pitchFamily="34" charset="-122"/>
            <a:ea typeface="微软雅黑" panose="020B0503020204020204" pitchFamily="34" charset="-122"/>
          </a:endParaRPr>
        </a:p>
      </dsp:txBody>
      <dsp:txXfrm rot="5400000">
        <a:off x="4781467" y="-2045095"/>
        <a:ext cx="1061793" cy="5417431"/>
      </dsp:txXfrm>
    </dsp:sp>
    <dsp:sp modelId="{A8F7779F-E35A-4E50-A04D-CB1AA6356A21}">
      <dsp:nvSpPr>
        <dsp:cNvPr id="3" name="圆角矩形 2"/>
        <dsp:cNvSpPr/>
      </dsp:nvSpPr>
      <dsp:spPr bwMode="white">
        <a:xfrm>
          <a:off x="454059" y="0"/>
          <a:ext cx="2159991" cy="1327241"/>
        </a:xfrm>
        <a:prstGeom prst="roundRect">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lIns="68580" tIns="34290" rIns="68580" bIns="342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应用和服务</a:t>
          </a:r>
          <a:endParaRPr lang="zh-CN" altLang="en-US" sz="1800" b="1" dirty="0">
            <a:latin typeface="微软雅黑" panose="020B0503020204020204" pitchFamily="34" charset="-122"/>
            <a:ea typeface="微软雅黑" panose="020B0503020204020204" pitchFamily="34" charset="-122"/>
          </a:endParaRPr>
        </a:p>
      </dsp:txBody>
      <dsp:txXfrm>
        <a:off x="454059" y="0"/>
        <a:ext cx="2159991" cy="1327241"/>
      </dsp:txXfrm>
    </dsp:sp>
    <dsp:sp modelId="{6AEF0EF9-F4C4-41ED-9DA7-A897E4EBD001}">
      <dsp:nvSpPr>
        <dsp:cNvPr id="6" name="同侧圆角矩形 5"/>
        <dsp:cNvSpPr/>
      </dsp:nvSpPr>
      <dsp:spPr bwMode="white">
        <a:xfrm rot="5400000">
          <a:off x="4781467" y="-651492"/>
          <a:ext cx="1061793" cy="5417431"/>
        </a:xfrm>
        <a:prstGeom prst="round2SameRect">
          <a:avLst/>
        </a:prstGeom>
      </dsp:spPr>
      <dsp:style>
        <a:lnRef idx="2">
          <a:schemeClr val="accent5">
            <a:tint val="40000"/>
            <a:alpha val="90000"/>
            <a:hueOff val="-10680000"/>
            <a:satOff val="50196"/>
            <a:lumOff val="3529"/>
            <a:alpha val="90196"/>
          </a:schemeClr>
        </a:lnRef>
        <a:fillRef idx="1">
          <a:schemeClr val="accent5">
            <a:tint val="40000"/>
            <a:alpha val="90000"/>
            <a:hueOff val="-10680000"/>
            <a:satOff val="50196"/>
            <a:lumOff val="3529"/>
            <a:alpha val="90196"/>
          </a:schemeClr>
        </a:fillRef>
        <a:effectRef idx="0">
          <a:scrgbClr r="0" g="0" b="0"/>
        </a:effectRef>
        <a:fontRef idx="minor"/>
      </dsp:style>
      <dsp:txBody>
        <a:bodyPr rot="-5400000" lIns="68580" tIns="34290" rIns="68580" bIns="3429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互连结构，交换技术，</a:t>
          </a:r>
          <a:endParaRPr lang="zh-CN" altLang="en-US" sz="1800" b="1"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en-US" altLang="zh-CN" sz="1800" b="1" dirty="0" smtClean="0">
              <a:solidFill>
                <a:schemeClr val="dk1"/>
              </a:solidFill>
              <a:latin typeface="微软雅黑" panose="020B0503020204020204" pitchFamily="34" charset="-122"/>
              <a:ea typeface="微软雅黑" panose="020B0503020204020204" pitchFamily="34" charset="-122"/>
            </a:rPr>
            <a:t>TCP/IP </a:t>
          </a:r>
          <a:r>
            <a:rPr lang="zh-CN" altLang="en-US" sz="1800" b="1" dirty="0" smtClean="0">
              <a:solidFill>
                <a:schemeClr val="dk1"/>
              </a:solidFill>
              <a:latin typeface="微软雅黑" panose="020B0503020204020204" pitchFamily="34" charset="-122"/>
              <a:ea typeface="微软雅黑" panose="020B0503020204020204" pitchFamily="34" charset="-122"/>
            </a:rPr>
            <a:t>体系结构与协议，</a:t>
          </a:r>
          <a:r>
            <a:rPr lang="en-US" altLang="zh-CN" sz="1800" b="1" dirty="0" smtClean="0">
              <a:solidFill>
                <a:schemeClr val="dk1"/>
              </a:solidFill>
              <a:latin typeface="微软雅黑" panose="020B0503020204020204" pitchFamily="34" charset="-122"/>
              <a:ea typeface="微软雅黑" panose="020B0503020204020204" pitchFamily="34" charset="-122"/>
            </a:rPr>
            <a:t>…</a:t>
          </a:r>
          <a:endParaRPr lang="zh-CN" altLang="en-US" sz="1800" b="1" dirty="0">
            <a:solidFill>
              <a:schemeClr val="dk1"/>
            </a:solidFill>
            <a:latin typeface="微软雅黑" panose="020B0503020204020204" pitchFamily="34" charset="-122"/>
            <a:ea typeface="微软雅黑" panose="020B0503020204020204" pitchFamily="34" charset="-122"/>
          </a:endParaRPr>
        </a:p>
      </dsp:txBody>
      <dsp:txXfrm rot="5400000">
        <a:off x="4781467" y="-651492"/>
        <a:ext cx="1061793" cy="5417431"/>
      </dsp:txXfrm>
    </dsp:sp>
    <dsp:sp modelId="{46CFA115-E89F-48DD-8ECE-95299141CF01}">
      <dsp:nvSpPr>
        <dsp:cNvPr id="5" name="圆角矩形 4"/>
        <dsp:cNvSpPr/>
      </dsp:nvSpPr>
      <dsp:spPr bwMode="white">
        <a:xfrm>
          <a:off x="443657" y="1393603"/>
          <a:ext cx="2159991" cy="1327241"/>
        </a:xfrm>
        <a:prstGeom prst="roundRect">
          <a:avLst/>
        </a:prstGeom>
      </dsp:spPr>
      <dsp:style>
        <a:lnRef idx="2">
          <a:schemeClr val="lt1"/>
        </a:lnRef>
        <a:fillRef idx="1">
          <a:schemeClr val="accent5">
            <a:hueOff val="-9900000"/>
            <a:satOff val="40000"/>
            <a:lumOff val="8627"/>
            <a:alpha val="100000"/>
          </a:schemeClr>
        </a:fillRef>
        <a:effectRef idx="0">
          <a:scrgbClr r="0" g="0" b="0"/>
        </a:effectRef>
        <a:fontRef idx="minor">
          <a:schemeClr val="lt1"/>
        </a:fontRef>
      </dsp:style>
      <dsp:txBody>
        <a:bodyPr lIns="68580" tIns="34290" rIns="68580" bIns="342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工作原理</a:t>
          </a:r>
          <a:endParaRPr lang="zh-CN" altLang="en-US" sz="1800" b="1" dirty="0">
            <a:latin typeface="微软雅黑" panose="020B0503020204020204" pitchFamily="34" charset="-122"/>
            <a:ea typeface="微软雅黑" panose="020B0503020204020204" pitchFamily="34" charset="-122"/>
          </a:endParaRPr>
        </a:p>
      </dsp:txBody>
      <dsp:txXfrm>
        <a:off x="443657" y="1393603"/>
        <a:ext cx="2159991" cy="1327241"/>
      </dsp:txXfrm>
    </dsp:sp>
  </dsp:spTree>
</dsp:drawing>
</file>

<file path=ppt/diagrams/drawing10.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792688" cy="3117669"/>
        <a:chOff x="0" y="0"/>
        <a:chExt cx="6792688" cy="3117669"/>
      </a:xfrm>
    </dsp:grpSpPr>
    <dsp:sp modelId="{737B4ED7-5247-4B99-B038-972624275F7F}">
      <dsp:nvSpPr>
        <dsp:cNvPr id="3" name="六边形 2"/>
        <dsp:cNvSpPr/>
      </dsp:nvSpPr>
      <dsp:spPr bwMode="white">
        <a:xfrm rot="5400000">
          <a:off x="3075747" y="75122"/>
          <a:ext cx="1155720" cy="1005476"/>
        </a:xfrm>
        <a:prstGeom prst="hexagon">
          <a:avLst>
            <a:gd name="adj" fmla="val 25000"/>
            <a:gd name="vf" fmla="val 115470"/>
          </a:avLst>
        </a:prstGeom>
      </dsp:spPr>
      <dsp:style>
        <a:lnRef idx="2">
          <a:schemeClr val="lt1"/>
        </a:lnRef>
        <a:fillRef idx="1">
          <a:schemeClr val="accent2"/>
        </a:fillRef>
        <a:effectRef idx="0">
          <a:scrgbClr r="0" g="0" b="0"/>
        </a:effectRef>
        <a:fontRef idx="minor">
          <a:schemeClr val="lt1"/>
        </a:fontRef>
      </dsp:style>
      <dsp:txBody>
        <a:bodyPr rot="-5400000"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solidFill>
                <a:schemeClr val="tx1"/>
              </a:solidFill>
              <a:latin typeface="微软雅黑" panose="020B0503020204020204" pitchFamily="34" charset="-122"/>
              <a:ea typeface="微软雅黑" panose="020B0503020204020204" pitchFamily="34" charset="-122"/>
            </a:rPr>
            <a:t>费用</a:t>
          </a:r>
          <a:endParaRPr lang="zh-CN" altLang="en-US" sz="1800" b="1" dirty="0">
            <a:solidFill>
              <a:schemeClr val="tx1"/>
            </a:solidFill>
            <a:latin typeface="微软雅黑" panose="020B0503020204020204" pitchFamily="34" charset="-122"/>
            <a:ea typeface="微软雅黑" panose="020B0503020204020204" pitchFamily="34" charset="-122"/>
          </a:endParaRPr>
        </a:p>
      </dsp:txBody>
      <dsp:txXfrm rot="5400000">
        <a:off x="3075747" y="75122"/>
        <a:ext cx="1155720" cy="1005476"/>
      </dsp:txXfrm>
    </dsp:sp>
    <dsp:sp modelId="{0EC6F23C-19FA-4BBB-96C2-30D954DFEC45}">
      <dsp:nvSpPr>
        <dsp:cNvPr id="4" name="矩形 3"/>
        <dsp:cNvSpPr/>
      </dsp:nvSpPr>
      <dsp:spPr bwMode="white">
        <a:xfrm>
          <a:off x="4186856" y="231144"/>
          <a:ext cx="1289783" cy="69343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1800" b="1" dirty="0" smtClean="0">
              <a:solidFill>
                <a:schemeClr val="tx1"/>
              </a:solidFill>
              <a:latin typeface="微软雅黑" panose="020B0503020204020204" pitchFamily="34" charset="-122"/>
              <a:ea typeface="微软雅黑" panose="020B0503020204020204" pitchFamily="34" charset="-122"/>
            </a:rPr>
            <a:t>标准化</a:t>
          </a:r>
          <a:endParaRPr lang="zh-CN" altLang="en-US" sz="1800" b="1" dirty="0">
            <a:solidFill>
              <a:schemeClr val="tx1"/>
            </a:solidFill>
            <a:latin typeface="微软雅黑" panose="020B0503020204020204" pitchFamily="34" charset="-122"/>
            <a:ea typeface="微软雅黑" panose="020B0503020204020204" pitchFamily="34" charset="-122"/>
          </a:endParaRPr>
        </a:p>
      </dsp:txBody>
      <dsp:txXfrm>
        <a:off x="4186856" y="231144"/>
        <a:ext cx="1289783" cy="693432"/>
      </dsp:txXfrm>
    </dsp:sp>
    <dsp:sp modelId="{538930E3-AFBB-40A2-9199-81FC54A0A713}">
      <dsp:nvSpPr>
        <dsp:cNvPr id="5" name="六边形 4"/>
        <dsp:cNvSpPr/>
      </dsp:nvSpPr>
      <dsp:spPr bwMode="white">
        <a:xfrm rot="5400000">
          <a:off x="1989833" y="75122"/>
          <a:ext cx="1155720" cy="1005476"/>
        </a:xfrm>
        <a:prstGeom prst="hexagon">
          <a:avLst>
            <a:gd name="adj" fmla="val 25000"/>
            <a:gd name="vf" fmla="val 115470"/>
          </a:avLst>
        </a:prstGeom>
      </dsp:spPr>
      <dsp:style>
        <a:lnRef idx="2">
          <a:schemeClr val="lt1"/>
        </a:lnRef>
        <a:fillRef idx="1">
          <a:schemeClr val="accent3"/>
        </a:fillRef>
        <a:effectRef idx="0">
          <a:scrgbClr r="0" g="0" b="0"/>
        </a:effectRef>
        <a:fontRef idx="minor">
          <a:schemeClr val="lt1"/>
        </a:fontRef>
      </dsp:style>
      <dsp:txBody>
        <a:bodyPr rot="-5400000"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1800" b="1">
            <a:latin typeface="微软雅黑" panose="020B0503020204020204" pitchFamily="34" charset="-122"/>
            <a:ea typeface="微软雅黑" panose="020B0503020204020204" pitchFamily="34" charset="-122"/>
          </a:endParaRPr>
        </a:p>
      </dsp:txBody>
      <dsp:txXfrm rot="5400000">
        <a:off x="1989833" y="75122"/>
        <a:ext cx="1155720" cy="1005476"/>
      </dsp:txXfrm>
    </dsp:sp>
    <dsp:sp modelId="{189B3354-A08F-46B4-AA51-80167B86E07E}">
      <dsp:nvSpPr>
        <dsp:cNvPr id="6" name="六边形 5"/>
        <dsp:cNvSpPr/>
      </dsp:nvSpPr>
      <dsp:spPr bwMode="white">
        <a:xfrm rot="5400000">
          <a:off x="2530710" y="1056097"/>
          <a:ext cx="1155720" cy="1005476"/>
        </a:xfrm>
        <a:prstGeom prst="hexagon">
          <a:avLst>
            <a:gd name="adj" fmla="val 25000"/>
            <a:gd name="vf" fmla="val 115470"/>
          </a:avLst>
        </a:prstGeom>
      </dsp:spPr>
      <dsp:style>
        <a:lnRef idx="2">
          <a:schemeClr val="lt1"/>
        </a:lnRef>
        <a:fillRef idx="1">
          <a:schemeClr val="accent4"/>
        </a:fillRef>
        <a:effectRef idx="0">
          <a:scrgbClr r="0" g="0" b="0"/>
        </a:effectRef>
        <a:fontRef idx="minor">
          <a:schemeClr val="lt1"/>
        </a:fontRef>
      </dsp:style>
      <dsp:txBody>
        <a:bodyPr rot="-5400000" lIns="68580" tIns="68580" rIns="68580" bIns="685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solidFill>
                <a:schemeClr val="tx1"/>
              </a:solidFill>
              <a:latin typeface="微软雅黑" panose="020B0503020204020204" pitchFamily="34" charset="-122"/>
              <a:ea typeface="微软雅黑" panose="020B0503020204020204" pitchFamily="34" charset="-122"/>
            </a:rPr>
            <a:t>质量</a:t>
          </a:r>
          <a:endParaRPr lang="zh-CN" altLang="en-US" sz="1800" b="1" dirty="0">
            <a:solidFill>
              <a:schemeClr val="tx1"/>
            </a:solidFill>
            <a:latin typeface="微软雅黑" panose="020B0503020204020204" pitchFamily="34" charset="-122"/>
            <a:ea typeface="微软雅黑" panose="020B0503020204020204" pitchFamily="34" charset="-122"/>
          </a:endParaRPr>
        </a:p>
      </dsp:txBody>
      <dsp:txXfrm rot="5400000">
        <a:off x="2530710" y="1056097"/>
        <a:ext cx="1155720" cy="1005476"/>
      </dsp:txXfrm>
    </dsp:sp>
    <dsp:sp modelId="{30C810D8-43FD-41C8-A342-08B348498E1F}">
      <dsp:nvSpPr>
        <dsp:cNvPr id="7" name="矩形 6"/>
        <dsp:cNvSpPr/>
      </dsp:nvSpPr>
      <dsp:spPr bwMode="white">
        <a:xfrm>
          <a:off x="1316049" y="1212119"/>
          <a:ext cx="1248177" cy="69343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ctr"/>
        <a:lstStyle>
          <a:lvl1pPr algn="r">
            <a:defRPr sz="6500"/>
          </a:lvl1pPr>
          <a:lvl2pPr marL="285750" indent="-285750" algn="r">
            <a:defRPr sz="5000"/>
          </a:lvl2pPr>
          <a:lvl3pPr marL="571500" indent="-285750" algn="r">
            <a:defRPr sz="5000"/>
          </a:lvl3pPr>
          <a:lvl4pPr marL="857250" indent="-285750" algn="r">
            <a:defRPr sz="5000"/>
          </a:lvl4pPr>
          <a:lvl5pPr marL="1143000" indent="-285750" algn="r">
            <a:defRPr sz="5000"/>
          </a:lvl5pPr>
          <a:lvl6pPr marL="1428750" indent="-285750" algn="r">
            <a:defRPr sz="5000"/>
          </a:lvl6pPr>
          <a:lvl7pPr marL="1714500" indent="-285750" algn="r">
            <a:defRPr sz="5000"/>
          </a:lvl7pPr>
          <a:lvl8pPr marL="2000250" indent="-285750" algn="r">
            <a:defRPr sz="5000"/>
          </a:lvl8pPr>
          <a:lvl9pPr marL="2286000" indent="-285750" algn="r">
            <a:defRPr sz="5000"/>
          </a:lvl9pPr>
        </a:lstStyle>
        <a:p>
          <a:pPr lvl="0">
            <a:lnSpc>
              <a:spcPct val="100000"/>
            </a:lnSpc>
            <a:spcBef>
              <a:spcPct val="0"/>
            </a:spcBef>
            <a:spcAft>
              <a:spcPct val="35000"/>
            </a:spcAft>
          </a:pPr>
          <a:r>
            <a:rPr lang="zh-CN" altLang="en-US" sz="1800" b="1" dirty="0" smtClean="0">
              <a:solidFill>
                <a:schemeClr val="tx1"/>
              </a:solidFill>
              <a:latin typeface="微软雅黑" panose="020B0503020204020204" pitchFamily="34" charset="-122"/>
              <a:ea typeface="微软雅黑" panose="020B0503020204020204" pitchFamily="34" charset="-122"/>
            </a:rPr>
            <a:t>可靠性</a:t>
          </a:r>
          <a:endParaRPr lang="zh-CN" altLang="en-US" sz="1800" b="1" dirty="0">
            <a:solidFill>
              <a:schemeClr val="tx1"/>
            </a:solidFill>
            <a:latin typeface="微软雅黑" panose="020B0503020204020204" pitchFamily="34" charset="-122"/>
            <a:ea typeface="微软雅黑" panose="020B0503020204020204" pitchFamily="34" charset="-122"/>
          </a:endParaRPr>
        </a:p>
      </dsp:txBody>
      <dsp:txXfrm>
        <a:off x="1316049" y="1212119"/>
        <a:ext cx="1248177" cy="693432"/>
      </dsp:txXfrm>
    </dsp:sp>
    <dsp:sp modelId="{2E871E28-410D-4C73-B809-46EEEE1B5408}">
      <dsp:nvSpPr>
        <dsp:cNvPr id="8" name="六边形 7"/>
        <dsp:cNvSpPr/>
      </dsp:nvSpPr>
      <dsp:spPr bwMode="white">
        <a:xfrm rot="5400000">
          <a:off x="3616624" y="1056097"/>
          <a:ext cx="1155720" cy="1005476"/>
        </a:xfrm>
        <a:prstGeom prst="hexagon">
          <a:avLst>
            <a:gd name="adj" fmla="val 25000"/>
            <a:gd name="vf" fmla="val 115470"/>
          </a:avLst>
        </a:prstGeom>
      </dsp:spPr>
      <dsp:style>
        <a:lnRef idx="2">
          <a:schemeClr val="lt1"/>
        </a:lnRef>
        <a:fillRef idx="1">
          <a:schemeClr val="accent5"/>
        </a:fillRef>
        <a:effectRef idx="0">
          <a:scrgbClr r="0" g="0" b="0"/>
        </a:effectRef>
        <a:fontRef idx="minor">
          <a:schemeClr val="lt1"/>
        </a:fontRef>
      </dsp:style>
      <dsp:txBody>
        <a:bodyPr rot="-5400000"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1800" b="1">
            <a:latin typeface="微软雅黑" panose="020B0503020204020204" pitchFamily="34" charset="-122"/>
            <a:ea typeface="微软雅黑" panose="020B0503020204020204" pitchFamily="34" charset="-122"/>
          </a:endParaRPr>
        </a:p>
      </dsp:txBody>
      <dsp:txXfrm rot="5400000">
        <a:off x="3616624" y="1056097"/>
        <a:ext cx="1155720" cy="1005476"/>
      </dsp:txXfrm>
    </dsp:sp>
    <dsp:sp modelId="{6CCD66D6-E3E3-4758-A25B-E5A97FDFEEA0}">
      <dsp:nvSpPr>
        <dsp:cNvPr id="9" name="六边形 8"/>
        <dsp:cNvSpPr/>
      </dsp:nvSpPr>
      <dsp:spPr bwMode="white">
        <a:xfrm rot="5400000">
          <a:off x="3075747" y="2037071"/>
          <a:ext cx="1155720" cy="1005476"/>
        </a:xfrm>
        <a:prstGeom prst="hexagon">
          <a:avLst>
            <a:gd name="adj" fmla="val 25000"/>
            <a:gd name="vf" fmla="val 115470"/>
          </a:avLst>
        </a:prstGeom>
      </dsp:spPr>
      <dsp:style>
        <a:lnRef idx="2">
          <a:schemeClr val="lt1"/>
        </a:lnRef>
        <a:fillRef idx="1">
          <a:schemeClr val="accent6"/>
        </a:fillRef>
        <a:effectRef idx="0">
          <a:scrgbClr r="0" g="0" b="0"/>
        </a:effectRef>
        <a:fontRef idx="minor">
          <a:schemeClr val="lt1"/>
        </a:fontRef>
      </dsp:style>
      <dsp:txBody>
        <a:bodyPr rot="-5400000" lIns="57150" tIns="57150" rIns="57150" bIns="5715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500" b="1" dirty="0" smtClean="0">
              <a:solidFill>
                <a:schemeClr val="tx1"/>
              </a:solidFill>
              <a:latin typeface="微软雅黑" panose="020B0503020204020204" pitchFamily="34" charset="-122"/>
              <a:ea typeface="微软雅黑" panose="020B0503020204020204" pitchFamily="34" charset="-122"/>
            </a:rPr>
            <a:t>管理和维护</a:t>
          </a:r>
          <a:endParaRPr lang="zh-CN" altLang="en-US" sz="1500" b="1" dirty="0">
            <a:solidFill>
              <a:schemeClr val="tx1"/>
            </a:solidFill>
            <a:latin typeface="微软雅黑" panose="020B0503020204020204" pitchFamily="34" charset="-122"/>
            <a:ea typeface="微软雅黑" panose="020B0503020204020204" pitchFamily="34" charset="-122"/>
          </a:endParaRPr>
        </a:p>
      </dsp:txBody>
      <dsp:txXfrm rot="5400000">
        <a:off x="3075747" y="2037071"/>
        <a:ext cx="1155720" cy="1005476"/>
      </dsp:txXfrm>
    </dsp:sp>
    <dsp:sp modelId="{95ED7348-6155-4B72-B2AA-9F71065BC8B5}">
      <dsp:nvSpPr>
        <dsp:cNvPr id="10" name="矩形 9"/>
        <dsp:cNvSpPr/>
      </dsp:nvSpPr>
      <dsp:spPr bwMode="white">
        <a:xfrm>
          <a:off x="4186856" y="2193093"/>
          <a:ext cx="1289783" cy="693432"/>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ctr"/>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ct val="100000"/>
            </a:lnSpc>
            <a:spcBef>
              <a:spcPct val="0"/>
            </a:spcBef>
            <a:spcAft>
              <a:spcPct val="35000"/>
            </a:spcAft>
          </a:pPr>
          <a:r>
            <a:rPr lang="zh-CN" altLang="en-US" sz="1800" b="1" dirty="0" smtClean="0">
              <a:solidFill>
                <a:schemeClr val="tx1"/>
              </a:solidFill>
              <a:latin typeface="微软雅黑" panose="020B0503020204020204" pitchFamily="34" charset="-122"/>
              <a:ea typeface="微软雅黑" panose="020B0503020204020204" pitchFamily="34" charset="-122"/>
            </a:rPr>
            <a:t>可扩展性和可升级性</a:t>
          </a:r>
          <a:endParaRPr lang="zh-CN" altLang="en-US" sz="1800" b="1" dirty="0">
            <a:solidFill>
              <a:schemeClr val="tx1"/>
            </a:solidFill>
            <a:latin typeface="微软雅黑" panose="020B0503020204020204" pitchFamily="34" charset="-122"/>
            <a:ea typeface="微软雅黑" panose="020B0503020204020204" pitchFamily="34" charset="-122"/>
          </a:endParaRPr>
        </a:p>
      </dsp:txBody>
      <dsp:txXfrm>
        <a:off x="4186856" y="2193093"/>
        <a:ext cx="1289783" cy="693432"/>
      </dsp:txXfrm>
    </dsp:sp>
    <dsp:sp modelId="{F96182DC-DEA1-4092-96CB-670F76C0F2C9}">
      <dsp:nvSpPr>
        <dsp:cNvPr id="11" name="六边形 10"/>
        <dsp:cNvSpPr/>
      </dsp:nvSpPr>
      <dsp:spPr bwMode="white">
        <a:xfrm rot="5400000">
          <a:off x="1989833" y="2037071"/>
          <a:ext cx="1155720" cy="1005476"/>
        </a:xfrm>
        <a:prstGeom prst="hexagon">
          <a:avLst>
            <a:gd name="adj" fmla="val 25000"/>
            <a:gd name="vf" fmla="val 115470"/>
          </a:avLst>
        </a:prstGeom>
      </dsp:spPr>
      <dsp:style>
        <a:lnRef idx="2">
          <a:schemeClr val="lt1"/>
        </a:lnRef>
        <a:fillRef idx="1">
          <a:schemeClr val="accent2"/>
        </a:fillRef>
        <a:effectRef idx="0">
          <a:scrgbClr r="0" g="0" b="0"/>
        </a:effectRef>
        <a:fontRef idx="minor">
          <a:schemeClr val="lt1"/>
        </a:fontRef>
      </dsp:style>
      <dsp:txBody>
        <a:bodyPr rot="-5400000" anchor="ctr"/>
        <a:lstStyle>
          <a:lvl1pPr algn="ctr"/>
          <a:lvl2pPr algn="ctr"/>
          <a:lvl3pPr algn="ctr"/>
          <a:lvl4pPr algn="ctr"/>
          <a:lvl5pPr algn="ctr"/>
          <a:lvl6pPr algn="ctr"/>
          <a:lvl7pPr algn="ctr"/>
          <a:lvl8pPr algn="ctr"/>
          <a:lvl9pPr algn="ctr"/>
        </a:lstStyle>
        <a:p>
          <a:pPr lvl="0">
            <a:lnSpc>
              <a:spcPct val="100000"/>
            </a:lnSpc>
            <a:spcBef>
              <a:spcPct val="0"/>
            </a:spcBef>
            <a:spcAft>
              <a:spcPct val="35000"/>
            </a:spcAft>
          </a:pPr>
          <a:endParaRPr lang="zh-CN" altLang="en-US" sz="1800" b="1">
            <a:latin typeface="微软雅黑" panose="020B0503020204020204" pitchFamily="34" charset="-122"/>
            <a:ea typeface="微软雅黑" panose="020B0503020204020204" pitchFamily="34" charset="-122"/>
          </a:endParaRPr>
        </a:p>
      </dsp:txBody>
      <dsp:txXfrm rot="5400000">
        <a:off x="1989833" y="2037071"/>
        <a:ext cx="1155720" cy="1005476"/>
      </dsp:txXfrm>
    </dsp:sp>
  </dsp:spTree>
</dsp:drawing>
</file>

<file path=ppt/diagrams/drawing1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963885" cy="2699658"/>
        <a:chOff x="0" y="0"/>
        <a:chExt cx="4963885" cy="2699658"/>
      </a:xfrm>
    </dsp:grpSpPr>
    <dsp:sp modelId="{41591867-A15A-4C01-989E-2D8E71AD280E}">
      <dsp:nvSpPr>
        <dsp:cNvPr id="3" name="圆角矩形 2"/>
        <dsp:cNvSpPr/>
      </dsp:nvSpPr>
      <dsp:spPr bwMode="white">
        <a:xfrm>
          <a:off x="0" y="9189"/>
          <a:ext cx="4963885" cy="711360"/>
        </a:xfrm>
        <a:prstGeom prst="roundRect">
          <a:avLst/>
        </a:prstGeom>
        <a:sp3d prstMaterial="dkEdge">
          <a:bevelT w="8200" h="38100"/>
        </a:sp3d>
      </dsp:spPr>
      <dsp:style>
        <a:lnRef idx="0">
          <a:schemeClr val="lt1"/>
        </a:lnRef>
        <a:fillRef idx="2">
          <a:schemeClr val="accent4">
            <a:hueOff val="0"/>
            <a:satOff val="0"/>
            <a:lumOff val="0"/>
            <a:alpha val="100000"/>
          </a:schemeClr>
        </a:fillRef>
        <a:effectRef idx="1">
          <a:scrgbClr r="0" g="0" b="0"/>
        </a:effectRef>
        <a:fontRef idx="minor">
          <a:schemeClr val="dk1"/>
        </a:fontRef>
      </dsp:style>
      <dsp:txBody>
        <a:bodyPr lIns="76200" tIns="76200" rIns="76200" bIns="76200" anchor="ctr"/>
        <a:lstStyle>
          <a:lvl1pPr algn="l">
            <a:defRPr sz="3800"/>
          </a:lvl1pPr>
          <a:lvl2pPr marL="285750" indent="-285750" algn="l">
            <a:defRPr sz="2900"/>
          </a:lvl2pPr>
          <a:lvl3pPr marL="571500" indent="-285750" algn="l">
            <a:defRPr sz="2900"/>
          </a:lvl3pPr>
          <a:lvl4pPr marL="857250" indent="-285750" algn="l">
            <a:defRPr sz="2900"/>
          </a:lvl4pPr>
          <a:lvl5pPr marL="1143000" indent="-285750" algn="l">
            <a:defRPr sz="2900"/>
          </a:lvl5pPr>
          <a:lvl6pPr marL="1428750" indent="-285750" algn="l">
            <a:defRPr sz="2900"/>
          </a:lvl6pPr>
          <a:lvl7pPr marL="1714500" indent="-285750" algn="l">
            <a:defRPr sz="2900"/>
          </a:lvl7pPr>
          <a:lvl8pPr marL="2000250" indent="-285750" algn="l">
            <a:defRPr sz="2900"/>
          </a:lvl8pPr>
          <a:lvl9pPr marL="2286000" indent="-285750" algn="l">
            <a:defRPr sz="2900"/>
          </a:lvl9pPr>
        </a:lstStyle>
        <a:p>
          <a:pPr lvl="0">
            <a:lnSpc>
              <a:spcPct val="100000"/>
            </a:lnSpc>
            <a:spcBef>
              <a:spcPct val="0"/>
            </a:spcBef>
            <a:spcAft>
              <a:spcPct val="35000"/>
            </a:spcAft>
          </a:pPr>
          <a:r>
            <a:rPr lang="zh-CN" altLang="en-US" sz="2000" b="1" dirty="0" smtClean="0">
              <a:latin typeface="微软雅黑" panose="020B0503020204020204" pitchFamily="34" charset="-122"/>
              <a:ea typeface="微软雅黑" panose="020B0503020204020204" pitchFamily="34" charset="-122"/>
            </a:rPr>
            <a:t>法律上的 </a:t>
          </a:r>
          <a:r>
            <a:rPr lang="en-US" altLang="en-US" sz="2000" b="1" dirty="0" smtClean="0">
              <a:latin typeface="微软雅黑" panose="020B0503020204020204" pitchFamily="34" charset="-122"/>
              <a:ea typeface="微软雅黑" panose="020B0503020204020204" pitchFamily="34" charset="-122"/>
            </a:rPr>
            <a:t>(de jure) </a:t>
          </a:r>
          <a:r>
            <a:rPr lang="zh-CN" altLang="en-US" sz="2000" b="1" dirty="0" smtClean="0">
              <a:latin typeface="微软雅黑" panose="020B0503020204020204" pitchFamily="34" charset="-122"/>
              <a:ea typeface="微软雅黑" panose="020B0503020204020204" pitchFamily="34" charset="-122"/>
            </a:rPr>
            <a:t>国际标准 </a:t>
          </a:r>
          <a:r>
            <a:rPr lang="en-US" altLang="en-US" sz="2000" b="1" dirty="0" smtClean="0">
              <a:latin typeface="微软雅黑" panose="020B0503020204020204" pitchFamily="34" charset="-122"/>
              <a:ea typeface="微软雅黑" panose="020B0503020204020204" pitchFamily="34" charset="-122"/>
            </a:rPr>
            <a:t>OSI</a:t>
          </a:r>
          <a:endParaRPr lang="zh-CN" altLang="en-US" sz="2000" b="1" dirty="0">
            <a:latin typeface="微软雅黑" panose="020B0503020204020204" pitchFamily="34" charset="-122"/>
            <a:ea typeface="微软雅黑" panose="020B0503020204020204" pitchFamily="34" charset="-122"/>
          </a:endParaRPr>
        </a:p>
      </dsp:txBody>
      <dsp:txXfrm>
        <a:off x="0" y="9189"/>
        <a:ext cx="4963885" cy="711360"/>
      </dsp:txXfrm>
    </dsp:sp>
    <dsp:sp modelId="{0CB64F91-1AC8-4F08-AB65-6A4FEE705282}">
      <dsp:nvSpPr>
        <dsp:cNvPr id="4" name="矩形 3"/>
        <dsp:cNvSpPr/>
      </dsp:nvSpPr>
      <dsp:spPr bwMode="white">
        <a:xfrm>
          <a:off x="0" y="720549"/>
          <a:ext cx="4963885" cy="62928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57603" tIns="25400" rIns="142240" bIns="25400" anchor="t"/>
        <a:lstStyle>
          <a:lvl1pPr algn="l">
            <a:defRPr sz="3800"/>
          </a:lvl1pPr>
          <a:lvl2pPr marL="285750" indent="-285750" algn="l">
            <a:defRPr sz="2900"/>
          </a:lvl2pPr>
          <a:lvl3pPr marL="571500" indent="-285750" algn="l">
            <a:defRPr sz="2900"/>
          </a:lvl3pPr>
          <a:lvl4pPr marL="857250" indent="-285750" algn="l">
            <a:defRPr sz="2900"/>
          </a:lvl4pPr>
          <a:lvl5pPr marL="1143000" indent="-285750" algn="l">
            <a:defRPr sz="2900"/>
          </a:lvl5pPr>
          <a:lvl6pPr marL="1428750" indent="-285750" algn="l">
            <a:defRPr sz="2900"/>
          </a:lvl6pPr>
          <a:lvl7pPr marL="1714500" indent="-285750" algn="l">
            <a:defRPr sz="2900"/>
          </a:lvl7pPr>
          <a:lvl8pPr marL="2000250" indent="-285750" algn="l">
            <a:defRPr sz="2900"/>
          </a:lvl8pPr>
          <a:lvl9pPr marL="2286000" indent="-285750" algn="l">
            <a:defRPr sz="2900"/>
          </a:lvl9pPr>
        </a:lstStyle>
        <a:p>
          <a:pPr marL="228600" lvl="1" indent="-228600">
            <a:lnSpc>
              <a:spcPct val="100000"/>
            </a:lnSpc>
            <a:spcBef>
              <a:spcPct val="0"/>
            </a:spcBef>
            <a:spcAft>
              <a:spcPct val="20000"/>
            </a:spcAft>
            <a:buChar char="•"/>
          </a:pPr>
          <a:r>
            <a:rPr lang="zh-CN" altLang="en-US" sz="2000" b="1" dirty="0" smtClean="0">
              <a:solidFill>
                <a:schemeClr val="tx1"/>
              </a:solidFill>
              <a:latin typeface="微软雅黑" panose="020B0503020204020204" pitchFamily="34" charset="-122"/>
              <a:ea typeface="微软雅黑" panose="020B0503020204020204" pitchFamily="34" charset="-122"/>
            </a:rPr>
            <a:t>但并没有得到市场的认可。</a:t>
          </a:r>
          <a:endParaRPr lang="zh-CN" altLang="en-US" sz="2000" b="1" dirty="0">
            <a:solidFill>
              <a:schemeClr val="tx1"/>
            </a:solidFill>
            <a:latin typeface="微软雅黑" panose="020B0503020204020204" pitchFamily="34" charset="-122"/>
            <a:ea typeface="微软雅黑" panose="020B0503020204020204" pitchFamily="34" charset="-122"/>
          </a:endParaRPr>
        </a:p>
      </dsp:txBody>
      <dsp:txXfrm>
        <a:off x="0" y="720549"/>
        <a:ext cx="4963885" cy="629280"/>
      </dsp:txXfrm>
    </dsp:sp>
    <dsp:sp modelId="{533E5313-0390-4A3E-9304-2F63C7C13FAF}">
      <dsp:nvSpPr>
        <dsp:cNvPr id="5" name="圆角矩形 4"/>
        <dsp:cNvSpPr/>
      </dsp:nvSpPr>
      <dsp:spPr bwMode="white">
        <a:xfrm>
          <a:off x="0" y="1349829"/>
          <a:ext cx="4963885" cy="711360"/>
        </a:xfrm>
        <a:prstGeom prst="roundRect">
          <a:avLst/>
        </a:prstGeom>
        <a:sp3d prstMaterial="dkEdge">
          <a:bevelT w="8200" h="38100"/>
        </a:sp3d>
      </dsp:spPr>
      <dsp:style>
        <a:lnRef idx="0">
          <a:schemeClr val="lt1"/>
        </a:lnRef>
        <a:fillRef idx="2">
          <a:schemeClr val="accent4">
            <a:hueOff val="-4500000"/>
            <a:satOff val="26667"/>
            <a:lumOff val="2353"/>
            <a:alpha val="100000"/>
          </a:schemeClr>
        </a:fillRef>
        <a:effectRef idx="1">
          <a:scrgbClr r="0" g="0" b="0"/>
        </a:effectRef>
        <a:fontRef idx="minor">
          <a:schemeClr val="dk1"/>
        </a:fontRef>
      </dsp:style>
      <dsp:txBody>
        <a:bodyPr lIns="76200" tIns="76200" rIns="76200" bIns="76200" anchor="ctr"/>
        <a:lstStyle>
          <a:lvl1pPr algn="l">
            <a:defRPr sz="3800"/>
          </a:lvl1pPr>
          <a:lvl2pPr marL="285750" indent="-285750" algn="l">
            <a:defRPr sz="2900"/>
          </a:lvl2pPr>
          <a:lvl3pPr marL="571500" indent="-285750" algn="l">
            <a:defRPr sz="2900"/>
          </a:lvl3pPr>
          <a:lvl4pPr marL="857250" indent="-285750" algn="l">
            <a:defRPr sz="2900"/>
          </a:lvl4pPr>
          <a:lvl5pPr marL="1143000" indent="-285750" algn="l">
            <a:defRPr sz="2900"/>
          </a:lvl5pPr>
          <a:lvl6pPr marL="1428750" indent="-285750" algn="l">
            <a:defRPr sz="2900"/>
          </a:lvl6pPr>
          <a:lvl7pPr marL="1714500" indent="-285750" algn="l">
            <a:defRPr sz="2900"/>
          </a:lvl7pPr>
          <a:lvl8pPr marL="2000250" indent="-285750" algn="l">
            <a:defRPr sz="2900"/>
          </a:lvl8pPr>
          <a:lvl9pPr marL="2286000" indent="-285750" algn="l">
            <a:defRPr sz="2900"/>
          </a:lvl9pPr>
        </a:lstStyle>
        <a:p>
          <a:pPr lvl="0">
            <a:lnSpc>
              <a:spcPct val="100000"/>
            </a:lnSpc>
            <a:spcBef>
              <a:spcPct val="0"/>
            </a:spcBef>
            <a:spcAft>
              <a:spcPct val="35000"/>
            </a:spcAft>
          </a:pPr>
          <a:r>
            <a:rPr lang="zh-CN" altLang="en-US" sz="2000" b="1" dirty="0" smtClean="0">
              <a:latin typeface="微软雅黑" panose="020B0503020204020204" pitchFamily="34" charset="-122"/>
              <a:ea typeface="微软雅黑" panose="020B0503020204020204" pitchFamily="34" charset="-122"/>
            </a:rPr>
            <a:t>事实上的 </a:t>
          </a:r>
          <a:r>
            <a:rPr lang="en-US" altLang="en-US" sz="2000" b="1" dirty="0" smtClean="0">
              <a:latin typeface="微软雅黑" panose="020B0503020204020204" pitchFamily="34" charset="-122"/>
              <a:ea typeface="微软雅黑" panose="020B0503020204020204" pitchFamily="34" charset="-122"/>
            </a:rPr>
            <a:t>(de facto) </a:t>
          </a:r>
          <a:r>
            <a:rPr lang="zh-CN" altLang="en-US" sz="2000" b="1" dirty="0" smtClean="0">
              <a:latin typeface="微软雅黑" panose="020B0503020204020204" pitchFamily="34" charset="-122"/>
              <a:ea typeface="微软雅黑" panose="020B0503020204020204" pitchFamily="34" charset="-122"/>
            </a:rPr>
            <a:t>国际标准 </a:t>
          </a:r>
          <a:r>
            <a:rPr lang="en-US" altLang="en-US" sz="2000" b="1" dirty="0" smtClean="0">
              <a:latin typeface="微软雅黑" panose="020B0503020204020204" pitchFamily="34" charset="-122"/>
              <a:ea typeface="微软雅黑" panose="020B0503020204020204" pitchFamily="34" charset="-122"/>
            </a:rPr>
            <a:t>TCP/IP</a:t>
          </a:r>
          <a:endParaRPr lang="zh-CN" altLang="en-US" sz="2000" b="1" dirty="0">
            <a:latin typeface="微软雅黑" panose="020B0503020204020204" pitchFamily="34" charset="-122"/>
            <a:ea typeface="微软雅黑" panose="020B0503020204020204" pitchFamily="34" charset="-122"/>
          </a:endParaRPr>
        </a:p>
      </dsp:txBody>
      <dsp:txXfrm>
        <a:off x="0" y="1349829"/>
        <a:ext cx="4963885" cy="711360"/>
      </dsp:txXfrm>
    </dsp:sp>
    <dsp:sp modelId="{D4FB4936-BF1D-4807-8D25-E8B1D64E8CFA}">
      <dsp:nvSpPr>
        <dsp:cNvPr id="6" name="矩形 5"/>
        <dsp:cNvSpPr/>
      </dsp:nvSpPr>
      <dsp:spPr bwMode="white">
        <a:xfrm>
          <a:off x="0" y="2061189"/>
          <a:ext cx="4963885" cy="629280"/>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57603" tIns="25400" rIns="142240" bIns="25400" anchor="t"/>
        <a:lstStyle>
          <a:lvl1pPr algn="l">
            <a:defRPr sz="3800"/>
          </a:lvl1pPr>
          <a:lvl2pPr marL="285750" indent="-285750" algn="l">
            <a:defRPr sz="2900"/>
          </a:lvl2pPr>
          <a:lvl3pPr marL="571500" indent="-285750" algn="l">
            <a:defRPr sz="2900"/>
          </a:lvl3pPr>
          <a:lvl4pPr marL="857250" indent="-285750" algn="l">
            <a:defRPr sz="2900"/>
          </a:lvl4pPr>
          <a:lvl5pPr marL="1143000" indent="-285750" algn="l">
            <a:defRPr sz="2900"/>
          </a:lvl5pPr>
          <a:lvl6pPr marL="1428750" indent="-285750" algn="l">
            <a:defRPr sz="2900"/>
          </a:lvl6pPr>
          <a:lvl7pPr marL="1714500" indent="-285750" algn="l">
            <a:defRPr sz="2900"/>
          </a:lvl7pPr>
          <a:lvl8pPr marL="2000250" indent="-285750" algn="l">
            <a:defRPr sz="2900"/>
          </a:lvl8pPr>
          <a:lvl9pPr marL="2286000" indent="-285750" algn="l">
            <a:defRPr sz="2900"/>
          </a:lvl9pPr>
        </a:lstStyle>
        <a:p>
          <a:pPr marL="228600" lvl="1" indent="-228600">
            <a:lnSpc>
              <a:spcPct val="100000"/>
            </a:lnSpc>
            <a:spcBef>
              <a:spcPct val="0"/>
            </a:spcBef>
            <a:spcAft>
              <a:spcPct val="20000"/>
            </a:spcAft>
            <a:buChar char="•"/>
          </a:pPr>
          <a:r>
            <a:rPr lang="zh-CN" altLang="en-US" sz="2000" b="1" dirty="0" smtClean="0">
              <a:solidFill>
                <a:schemeClr val="tx1"/>
              </a:solidFill>
              <a:latin typeface="微软雅黑" panose="020B0503020204020204" pitchFamily="34" charset="-122"/>
              <a:ea typeface="微软雅黑" panose="020B0503020204020204" pitchFamily="34" charset="-122"/>
            </a:rPr>
            <a:t>获得了最广泛的应用。</a:t>
          </a:r>
          <a:endParaRPr lang="zh-CN" altLang="en-US" sz="2000" b="1" dirty="0">
            <a:solidFill>
              <a:schemeClr val="tx1"/>
            </a:solidFill>
            <a:latin typeface="微软雅黑" panose="020B0503020204020204" pitchFamily="34" charset="-122"/>
            <a:ea typeface="微软雅黑" panose="020B0503020204020204" pitchFamily="34" charset="-122"/>
          </a:endParaRPr>
        </a:p>
      </dsp:txBody>
      <dsp:txXfrm>
        <a:off x="0" y="2061189"/>
        <a:ext cx="4963885" cy="629280"/>
      </dsp:txXfrm>
    </dsp:sp>
  </dsp:spTree>
</dsp:drawing>
</file>

<file path=ppt/diagrams/drawing1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133577" cy="1780673"/>
        <a:chOff x="0" y="0"/>
        <a:chExt cx="6133577" cy="1780673"/>
      </a:xfrm>
    </dsp:grpSpPr>
    <dsp:sp modelId="{2F355ABF-AFD4-4429-AC0C-B179A1BF75DA}">
      <dsp:nvSpPr>
        <dsp:cNvPr id="5" name="矩形 4"/>
        <dsp:cNvSpPr/>
      </dsp:nvSpPr>
      <dsp:spPr bwMode="white">
        <a:xfrm>
          <a:off x="0" y="332337"/>
          <a:ext cx="6133577" cy="504000"/>
        </a:xfrm>
        <a:prstGeom prst="rect">
          <a:avLst/>
        </a:prstGeom>
      </dsp:spPr>
      <dsp:style>
        <a:lnRef idx="2">
          <a:schemeClr val="accent5">
            <a:hueOff val="0"/>
            <a:satOff val="0"/>
            <a:lumOff val="0"/>
            <a:alpha val="100000"/>
          </a:schemeClr>
        </a:lnRef>
        <a:fillRef idx="1">
          <a:schemeClr val="lt1">
            <a:alpha val="90000"/>
          </a:schemeClr>
        </a:fillRef>
        <a:effectRef idx="0">
          <a:scrgbClr r="0" g="0" b="0"/>
        </a:effectRef>
        <a:fontRef idx="minor"/>
      </dsp:style>
      <dsp:txBody>
        <a:bodyPr lIns="476033" tIns="416559" rIns="476033" bIns="142240" anchor="t"/>
        <a:lstStyle>
          <a:lvl1pPr algn="l">
            <a:defRPr sz="20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endParaRPr>
            <a:solidFill>
              <a:schemeClr val="dk1"/>
            </a:solidFill>
          </a:endParaRPr>
        </a:p>
      </dsp:txBody>
      <dsp:txXfrm>
        <a:off x="0" y="332337"/>
        <a:ext cx="6133577" cy="504000"/>
      </dsp:txXfrm>
    </dsp:sp>
    <dsp:sp modelId="{41788D26-F979-4FB7-8A96-4711D82825B8}">
      <dsp:nvSpPr>
        <dsp:cNvPr id="4" name="圆角矩形 3"/>
        <dsp:cNvSpPr/>
      </dsp:nvSpPr>
      <dsp:spPr bwMode="white">
        <a:xfrm>
          <a:off x="306679" y="37136"/>
          <a:ext cx="4293504" cy="590400"/>
        </a:xfrm>
        <a:prstGeom prst="roundRect">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lIns="162284" tIns="0" rIns="162284" bIns="0" anchor="ctr"/>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0">
            <a:lnSpc>
              <a:spcPct val="100000"/>
            </a:lnSpc>
            <a:spcBef>
              <a:spcPct val="0"/>
            </a:spcBef>
            <a:spcAft>
              <a:spcPct val="35000"/>
            </a:spcAft>
          </a:pPr>
          <a:r>
            <a:rPr lang="zh-CN" altLang="en-US" sz="1800" b="1" dirty="0" smtClean="0">
              <a:solidFill>
                <a:schemeClr val="bg1"/>
              </a:solidFill>
              <a:latin typeface="微软雅黑" panose="020B0503020204020204" pitchFamily="34" charset="-122"/>
              <a:ea typeface="微软雅黑" panose="020B0503020204020204" pitchFamily="34" charset="-122"/>
            </a:rPr>
            <a:t>文字描述：便于人来阅读和理解。</a:t>
          </a:r>
          <a:endParaRPr lang="zh-CN" altLang="en-US" sz="1800" b="1" dirty="0">
            <a:solidFill>
              <a:schemeClr val="bg1"/>
            </a:solidFill>
            <a:latin typeface="微软雅黑" panose="020B0503020204020204" pitchFamily="34" charset="-122"/>
            <a:ea typeface="微软雅黑" panose="020B0503020204020204" pitchFamily="34" charset="-122"/>
          </a:endParaRPr>
        </a:p>
      </dsp:txBody>
      <dsp:txXfrm>
        <a:off x="306679" y="37136"/>
        <a:ext cx="4293504" cy="590400"/>
      </dsp:txXfrm>
    </dsp:sp>
    <dsp:sp modelId="{3072F165-7A76-46AC-BCC0-0FC97CA5F9F5}">
      <dsp:nvSpPr>
        <dsp:cNvPr id="8" name="矩形 7"/>
        <dsp:cNvSpPr/>
      </dsp:nvSpPr>
      <dsp:spPr bwMode="white">
        <a:xfrm>
          <a:off x="0" y="1239537"/>
          <a:ext cx="6133577" cy="504000"/>
        </a:xfrm>
        <a:prstGeom prst="rect">
          <a:avLst/>
        </a:prstGeom>
      </dsp:spPr>
      <dsp:style>
        <a:lnRef idx="2">
          <a:schemeClr val="accent5">
            <a:hueOff val="-9900000"/>
            <a:satOff val="40000"/>
            <a:lumOff val="8627"/>
            <a:alpha val="100000"/>
          </a:schemeClr>
        </a:lnRef>
        <a:fillRef idx="1">
          <a:schemeClr val="lt1">
            <a:alpha val="90000"/>
          </a:schemeClr>
        </a:fillRef>
        <a:effectRef idx="0">
          <a:scrgbClr r="0" g="0" b="0"/>
        </a:effectRef>
        <a:fontRef idx="minor"/>
      </dsp:style>
      <dsp:txBody>
        <a:bodyPr lIns="476033" tIns="416559" rIns="476033" bIns="142240" anchor="t"/>
        <a:lstStyle>
          <a:lvl1pPr algn="l">
            <a:defRPr sz="2000"/>
          </a:lvl1pPr>
          <a:lvl2pPr marL="228600" indent="-228600" algn="l">
            <a:defRPr sz="2000"/>
          </a:lvl2pPr>
          <a:lvl3pPr marL="457200" indent="-228600" algn="l">
            <a:defRPr sz="2000"/>
          </a:lvl3pPr>
          <a:lvl4pPr marL="685800" indent="-228600" algn="l">
            <a:defRPr sz="2000"/>
          </a:lvl4pPr>
          <a:lvl5pPr marL="914400" indent="-228600" algn="l">
            <a:defRPr sz="2000"/>
          </a:lvl5pPr>
          <a:lvl6pPr marL="1143000" indent="-228600" algn="l">
            <a:defRPr sz="2000"/>
          </a:lvl6pPr>
          <a:lvl7pPr marL="1371600" indent="-228600" algn="l">
            <a:defRPr sz="2000"/>
          </a:lvl7pPr>
          <a:lvl8pPr marL="1600200" indent="-228600" algn="l">
            <a:defRPr sz="2000"/>
          </a:lvl8pPr>
          <a:lvl9pPr marL="1828800" indent="-228600" algn="l">
            <a:defRPr sz="2000"/>
          </a:lvl9pPr>
        </a:lstStyle>
        <a:p>
          <a:endParaRPr>
            <a:solidFill>
              <a:schemeClr val="dk1"/>
            </a:solidFill>
          </a:endParaRPr>
        </a:p>
      </dsp:txBody>
      <dsp:txXfrm>
        <a:off x="0" y="1239537"/>
        <a:ext cx="6133577" cy="504000"/>
      </dsp:txXfrm>
    </dsp:sp>
    <dsp:sp modelId="{F367B3BE-A2DF-4CEA-8C18-99C09218A893}">
      <dsp:nvSpPr>
        <dsp:cNvPr id="7" name="圆角矩形 6"/>
        <dsp:cNvSpPr/>
      </dsp:nvSpPr>
      <dsp:spPr bwMode="white">
        <a:xfrm>
          <a:off x="306679" y="944337"/>
          <a:ext cx="4293504" cy="590400"/>
        </a:xfrm>
        <a:prstGeom prst="roundRect">
          <a:avLst/>
        </a:prstGeom>
      </dsp:spPr>
      <dsp:style>
        <a:lnRef idx="2">
          <a:schemeClr val="lt1"/>
        </a:lnRef>
        <a:fillRef idx="1">
          <a:schemeClr val="accent5">
            <a:hueOff val="-9900000"/>
            <a:satOff val="40000"/>
            <a:lumOff val="8627"/>
            <a:alpha val="100000"/>
          </a:schemeClr>
        </a:fillRef>
        <a:effectRef idx="0">
          <a:scrgbClr r="0" g="0" b="0"/>
        </a:effectRef>
        <a:fontRef idx="minor">
          <a:schemeClr val="lt1"/>
        </a:fontRef>
      </dsp:style>
      <dsp:txBody>
        <a:bodyPr lIns="162284" tIns="0" rIns="162284" bIns="0" anchor="ctr"/>
        <a:lstStyle>
          <a:lvl1pPr algn="l">
            <a:defRPr sz="2000"/>
          </a:lvl1pPr>
          <a:lvl2pPr marL="114300" indent="-114300" algn="l">
            <a:defRPr sz="1500"/>
          </a:lvl2pPr>
          <a:lvl3pPr marL="228600" indent="-114300" algn="l">
            <a:defRPr sz="1500"/>
          </a:lvl3pPr>
          <a:lvl4pPr marL="342900" indent="-114300" algn="l">
            <a:defRPr sz="1500"/>
          </a:lvl4pPr>
          <a:lvl5pPr marL="457200" indent="-114300" algn="l">
            <a:defRPr sz="1500"/>
          </a:lvl5pPr>
          <a:lvl6pPr marL="571500" indent="-114300" algn="l">
            <a:defRPr sz="1500"/>
          </a:lvl6pPr>
          <a:lvl7pPr marL="685800" indent="-114300" algn="l">
            <a:defRPr sz="1500"/>
          </a:lvl7pPr>
          <a:lvl8pPr marL="800100" indent="-114300" algn="l">
            <a:defRPr sz="1500"/>
          </a:lvl8pPr>
          <a:lvl9pPr marL="914400" indent="-114300" algn="l">
            <a:defRPr sz="1500"/>
          </a:lvl9pPr>
        </a:lstStyle>
        <a:p>
          <a:pPr lvl="0">
            <a:lnSpc>
              <a:spcPct val="100000"/>
            </a:lnSpc>
            <a:spcBef>
              <a:spcPct val="0"/>
            </a:spcBef>
            <a:spcAft>
              <a:spcPct val="35000"/>
            </a:spcAft>
          </a:pPr>
          <a:r>
            <a:rPr lang="zh-CN" altLang="en-US" sz="1800" b="1" dirty="0" smtClean="0">
              <a:solidFill>
                <a:srgbClr val="000066"/>
              </a:solidFill>
              <a:latin typeface="微软雅黑" panose="020B0503020204020204" pitchFamily="34" charset="-122"/>
              <a:ea typeface="微软雅黑" panose="020B0503020204020204" pitchFamily="34" charset="-122"/>
            </a:rPr>
            <a:t>程序代码：让计算机能够理解。</a:t>
          </a:r>
          <a:endParaRPr lang="zh-CN" altLang="en-US" sz="1800" b="1" dirty="0">
            <a:solidFill>
              <a:srgbClr val="000066"/>
            </a:solidFill>
            <a:latin typeface="微软雅黑" panose="020B0503020204020204" pitchFamily="34" charset="-122"/>
            <a:ea typeface="微软雅黑" panose="020B0503020204020204" pitchFamily="34" charset="-122"/>
          </a:endParaRPr>
        </a:p>
      </dsp:txBody>
      <dsp:txXfrm>
        <a:off x="306679" y="944337"/>
        <a:ext cx="4293504" cy="590400"/>
      </dsp:txXfrm>
    </dsp:sp>
    <dsp:sp modelId="{77F3D1F0-EBBB-48B7-B04C-56372B956B6C}">
      <dsp:nvSpPr>
        <dsp:cNvPr id="3" name="矩形 2" hidden="1"/>
        <dsp:cNvSpPr/>
      </dsp:nvSpPr>
      <dsp:spPr>
        <a:xfrm>
          <a:off x="0" y="37136"/>
          <a:ext cx="306679" cy="590400"/>
        </a:xfrm>
        <a:prstGeom prst="rect">
          <a:avLst/>
        </a:prstGeom>
      </dsp:spPr>
      <dsp:txXfrm>
        <a:off x="0" y="37136"/>
        <a:ext cx="306679" cy="590400"/>
      </dsp:txXfrm>
    </dsp:sp>
    <dsp:sp modelId="{C238DCB9-6EBC-413B-9D6D-EC93B6F5DDFF}">
      <dsp:nvSpPr>
        <dsp:cNvPr id="6" name="矩形 5" hidden="1"/>
        <dsp:cNvSpPr/>
      </dsp:nvSpPr>
      <dsp:spPr>
        <a:xfrm>
          <a:off x="0" y="944337"/>
          <a:ext cx="306679" cy="590400"/>
        </a:xfrm>
        <a:prstGeom prst="rect">
          <a:avLst/>
        </a:prstGeom>
      </dsp:spPr>
      <dsp:txXfrm>
        <a:off x="0" y="944337"/>
        <a:ext cx="306679" cy="590400"/>
      </dsp:txXfrm>
    </dsp:sp>
  </dsp:spTree>
</dsp:drawing>
</file>

<file path=ppt/diagrams/drawing1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958381" cy="2784755"/>
        <a:chOff x="0" y="0"/>
        <a:chExt cx="7958381" cy="2784755"/>
      </a:xfrm>
    </dsp:grpSpPr>
    <dsp:sp modelId="{880F44A1-54FE-446F-9390-56E51903722C}">
      <dsp:nvSpPr>
        <dsp:cNvPr id="3" name="圆角矩形 2"/>
        <dsp:cNvSpPr/>
      </dsp:nvSpPr>
      <dsp:spPr bwMode="white">
        <a:xfrm>
          <a:off x="166583" y="0"/>
          <a:ext cx="994685" cy="497343"/>
        </a:xfrm>
        <a:prstGeom prst="roundRect">
          <a:avLst>
            <a:gd name="adj" fmla="val 10000"/>
          </a:avLst>
        </a:prstGeom>
        <a:sp3d prstMaterial="dkEdge">
          <a:bevelT w="8200" h="38100"/>
        </a:sp3d>
      </dsp:spPr>
      <dsp:style>
        <a:lnRef idx="0">
          <a:schemeClr val="lt1"/>
        </a:lnRef>
        <a:fillRef idx="2">
          <a:schemeClr val="accent2"/>
        </a:fillRef>
        <a:effectRef idx="1">
          <a:scrgbClr r="0" g="0" b="0"/>
        </a:effectRef>
        <a:fontRef idx="minor">
          <a:schemeClr val="dk1"/>
        </a:fontRef>
      </dsp:style>
      <dsp:txBody>
        <a:bodyPr lIns="38100" tIns="25400" rIns="381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smtClean="0">
              <a:latin typeface="微软雅黑" panose="020B0503020204020204" pitchFamily="34" charset="-122"/>
              <a:ea typeface="微软雅黑" panose="020B0503020204020204" pitchFamily="34" charset="-122"/>
            </a:rPr>
            <a:t>协议</a:t>
          </a:r>
          <a:endParaRPr lang="zh-CN" altLang="en-US" sz="2000" b="1" dirty="0">
            <a:latin typeface="微软雅黑" panose="020B0503020204020204" pitchFamily="34" charset="-122"/>
            <a:ea typeface="微软雅黑" panose="020B0503020204020204" pitchFamily="34" charset="-122"/>
          </a:endParaRPr>
        </a:p>
      </dsp:txBody>
      <dsp:txXfrm>
        <a:off x="166583" y="0"/>
        <a:ext cx="994685" cy="497343"/>
      </dsp:txXfrm>
    </dsp:sp>
    <dsp:sp modelId="{5F5FD024-96B9-4927-9522-4793C366CCDF}">
      <dsp:nvSpPr>
        <dsp:cNvPr id="5" name="任意多边形 4"/>
        <dsp:cNvSpPr/>
      </dsp:nvSpPr>
      <dsp:spPr bwMode="white">
        <a:xfrm>
          <a:off x="266051" y="497343"/>
          <a:ext cx="193052" cy="448891"/>
        </a:xfrm>
        <a:custGeom>
          <a:avLst/>
          <a:gdLst/>
          <a:ahLst/>
          <a:cxnLst/>
          <a:pathLst>
            <a:path w="304" h="707">
              <a:moveTo>
                <a:pt x="0" y="0"/>
              </a:moveTo>
              <a:lnTo>
                <a:pt x="0" y="707"/>
              </a:lnTo>
              <a:lnTo>
                <a:pt x="304" y="707"/>
              </a:lnTo>
            </a:path>
          </a:pathLst>
        </a:custGeom>
      </dsp:spPr>
      <dsp:style>
        <a:lnRef idx="2">
          <a:schemeClr val="accent2"/>
        </a:lnRef>
        <a:fillRef idx="0">
          <a:schemeClr val="accent3">
            <a:tint val="90000"/>
          </a:schemeClr>
        </a:fillRef>
        <a:effectRef idx="0">
          <a:scrgbClr r="0" g="0" b="0"/>
        </a:effectRef>
        <a:fontRef idx="minor"/>
      </dsp:style>
      <dsp:txXfrm>
        <a:off x="266051" y="497343"/>
        <a:ext cx="193052" cy="448891"/>
      </dsp:txXfrm>
    </dsp:sp>
    <dsp:sp modelId="{8271D559-F991-45A8-861F-E02D43E73A7A}">
      <dsp:nvSpPr>
        <dsp:cNvPr id="6" name="圆角矩形 5"/>
        <dsp:cNvSpPr/>
      </dsp:nvSpPr>
      <dsp:spPr bwMode="white">
        <a:xfrm>
          <a:off x="459104" y="593588"/>
          <a:ext cx="3008373" cy="705291"/>
        </a:xfrm>
        <a:prstGeom prst="roundRect">
          <a:avLst>
            <a:gd name="adj" fmla="val 10000"/>
          </a:avLst>
        </a:prstGeom>
      </dsp:spPr>
      <dsp:style>
        <a:lnRef idx="1">
          <a:schemeClr val="accent2"/>
        </a:lnRef>
        <a:fillRef idx="1">
          <a:schemeClr val="lt1">
            <a:alpha val="90000"/>
          </a:schemeClr>
        </a:fillRef>
        <a:effectRef idx="0">
          <a:scrgbClr r="0" g="0" b="0"/>
        </a:effectRef>
        <a:fontRef idx="minor"/>
      </dsp:style>
      <dsp:txBody>
        <a:bodyPr lIns="26670" tIns="17780" rIns="2667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400" b="1" dirty="0" smtClean="0">
              <a:solidFill>
                <a:schemeClr val="dk1"/>
              </a:solidFill>
              <a:latin typeface="微软雅黑" panose="020B0503020204020204" pitchFamily="34" charset="-122"/>
              <a:ea typeface="微软雅黑" panose="020B0503020204020204" pitchFamily="34" charset="-122"/>
            </a:rPr>
            <a:t>其实现保证了能够向上一层提供服务。</a:t>
          </a:r>
          <a:endParaRPr lang="zh-CN" altLang="en-US" sz="1400" b="1" dirty="0">
            <a:solidFill>
              <a:schemeClr val="dk1"/>
            </a:solidFill>
            <a:latin typeface="微软雅黑" panose="020B0503020204020204" pitchFamily="34" charset="-122"/>
            <a:ea typeface="微软雅黑" panose="020B0503020204020204" pitchFamily="34" charset="-122"/>
          </a:endParaRPr>
        </a:p>
      </dsp:txBody>
      <dsp:txXfrm>
        <a:off x="459104" y="593588"/>
        <a:ext cx="3008373" cy="705291"/>
      </dsp:txXfrm>
    </dsp:sp>
    <dsp:sp modelId="{D504C716-6CF6-4108-8639-E75778C37519}">
      <dsp:nvSpPr>
        <dsp:cNvPr id="7" name="任意多边形 6"/>
        <dsp:cNvSpPr/>
      </dsp:nvSpPr>
      <dsp:spPr bwMode="white">
        <a:xfrm>
          <a:off x="266051" y="497343"/>
          <a:ext cx="193052" cy="1309015"/>
        </a:xfrm>
        <a:custGeom>
          <a:avLst/>
          <a:gdLst/>
          <a:ahLst/>
          <a:cxnLst/>
          <a:pathLst>
            <a:path w="304" h="2061">
              <a:moveTo>
                <a:pt x="0" y="0"/>
              </a:moveTo>
              <a:lnTo>
                <a:pt x="0" y="2061"/>
              </a:lnTo>
              <a:lnTo>
                <a:pt x="304" y="2061"/>
              </a:lnTo>
            </a:path>
          </a:pathLst>
        </a:custGeom>
      </dsp:spPr>
      <dsp:style>
        <a:lnRef idx="2">
          <a:schemeClr val="accent2"/>
        </a:lnRef>
        <a:fillRef idx="0">
          <a:schemeClr val="accent3">
            <a:tint val="90000"/>
          </a:schemeClr>
        </a:fillRef>
        <a:effectRef idx="0">
          <a:scrgbClr r="0" g="0" b="0"/>
        </a:effectRef>
        <a:fontRef idx="minor"/>
      </dsp:style>
      <dsp:txXfrm>
        <a:off x="266051" y="497343"/>
        <a:ext cx="193052" cy="1309015"/>
      </dsp:txXfrm>
    </dsp:sp>
    <dsp:sp modelId="{B24467C9-0F5C-4007-8028-B7B163F30ADF}">
      <dsp:nvSpPr>
        <dsp:cNvPr id="8" name="圆角矩形 7"/>
        <dsp:cNvSpPr/>
      </dsp:nvSpPr>
      <dsp:spPr bwMode="white">
        <a:xfrm>
          <a:off x="459104" y="1451305"/>
          <a:ext cx="3008373" cy="710106"/>
        </a:xfrm>
        <a:prstGeom prst="roundRect">
          <a:avLst>
            <a:gd name="adj" fmla="val 10000"/>
          </a:avLst>
        </a:prstGeom>
      </dsp:spPr>
      <dsp:style>
        <a:lnRef idx="1">
          <a:schemeClr val="accent3"/>
        </a:lnRef>
        <a:fillRef idx="1">
          <a:schemeClr val="lt1">
            <a:alpha val="90000"/>
          </a:schemeClr>
        </a:fillRef>
        <a:effectRef idx="0">
          <a:scrgbClr r="0" g="0" b="0"/>
        </a:effectRef>
        <a:fontRef idx="minor"/>
      </dsp:style>
      <dsp:txBody>
        <a:bodyPr lIns="26670" tIns="17780" rIns="2667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400" b="1" dirty="0" smtClean="0">
              <a:solidFill>
                <a:schemeClr val="dk1"/>
              </a:solidFill>
              <a:latin typeface="微软雅黑" panose="020B0503020204020204" pitchFamily="34" charset="-122"/>
              <a:ea typeface="微软雅黑" panose="020B0503020204020204" pitchFamily="34" charset="-122"/>
            </a:rPr>
            <a:t>对上面的服务用户是透明的。 </a:t>
          </a:r>
          <a:endParaRPr lang="zh-CN" altLang="en-US" sz="1400" b="1" dirty="0">
            <a:solidFill>
              <a:schemeClr val="dk1"/>
            </a:solidFill>
            <a:latin typeface="微软雅黑" panose="020B0503020204020204" pitchFamily="34" charset="-122"/>
            <a:ea typeface="微软雅黑" panose="020B0503020204020204" pitchFamily="34" charset="-122"/>
          </a:endParaRPr>
        </a:p>
      </dsp:txBody>
      <dsp:txXfrm>
        <a:off x="459104" y="1451305"/>
        <a:ext cx="3008373" cy="710106"/>
      </dsp:txXfrm>
    </dsp:sp>
    <dsp:sp modelId="{9164C2E8-A8A5-4BDA-B5B7-3599D5C7C4A2}">
      <dsp:nvSpPr>
        <dsp:cNvPr id="9" name="任意多边形 8"/>
        <dsp:cNvSpPr/>
      </dsp:nvSpPr>
      <dsp:spPr bwMode="white">
        <a:xfrm>
          <a:off x="266051" y="497343"/>
          <a:ext cx="193052" cy="2037075"/>
        </a:xfrm>
        <a:custGeom>
          <a:avLst/>
          <a:gdLst/>
          <a:ahLst/>
          <a:cxnLst/>
          <a:pathLst>
            <a:path w="304" h="3208">
              <a:moveTo>
                <a:pt x="0" y="0"/>
              </a:moveTo>
              <a:lnTo>
                <a:pt x="0" y="3208"/>
              </a:lnTo>
              <a:lnTo>
                <a:pt x="304" y="3208"/>
              </a:lnTo>
            </a:path>
          </a:pathLst>
        </a:custGeom>
      </dsp:spPr>
      <dsp:style>
        <a:lnRef idx="2">
          <a:schemeClr val="accent2"/>
        </a:lnRef>
        <a:fillRef idx="0">
          <a:schemeClr val="accent3">
            <a:tint val="90000"/>
          </a:schemeClr>
        </a:fillRef>
        <a:effectRef idx="0">
          <a:scrgbClr r="0" g="0" b="0"/>
        </a:effectRef>
        <a:fontRef idx="minor"/>
      </dsp:style>
      <dsp:txXfrm>
        <a:off x="266051" y="497343"/>
        <a:ext cx="193052" cy="2037075"/>
      </dsp:txXfrm>
    </dsp:sp>
    <dsp:sp modelId="{08A735DB-4E1F-4605-8178-66A449AC1BB2}">
      <dsp:nvSpPr>
        <dsp:cNvPr id="10" name="圆角矩形 9"/>
        <dsp:cNvSpPr/>
      </dsp:nvSpPr>
      <dsp:spPr bwMode="white">
        <a:xfrm>
          <a:off x="459104" y="2285746"/>
          <a:ext cx="3008373" cy="497343"/>
        </a:xfrm>
        <a:prstGeom prst="roundRect">
          <a:avLst>
            <a:gd name="adj" fmla="val 10000"/>
          </a:avLst>
        </a:prstGeom>
      </dsp:spPr>
      <dsp:style>
        <a:lnRef idx="1">
          <a:schemeClr val="accent4"/>
        </a:lnRef>
        <a:fillRef idx="1">
          <a:schemeClr val="lt1">
            <a:alpha val="90000"/>
          </a:schemeClr>
        </a:fillRef>
        <a:effectRef idx="0">
          <a:scrgbClr r="0" g="0" b="0"/>
        </a:effectRef>
        <a:fontRef idx="minor"/>
      </dsp:style>
      <dsp:txBody>
        <a:bodyPr lIns="26670" tIns="17780" rIns="2667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400" b="1" dirty="0" smtClean="0">
              <a:solidFill>
                <a:schemeClr val="dk1"/>
              </a:solidFill>
              <a:latin typeface="微软雅黑" panose="020B0503020204020204" pitchFamily="34" charset="-122"/>
              <a:ea typeface="微软雅黑" panose="020B0503020204020204" pitchFamily="34" charset="-122"/>
            </a:rPr>
            <a:t>是“水平的”</a:t>
          </a:r>
          <a:endParaRPr lang="zh-CN" altLang="en-US" sz="1400" b="1" dirty="0">
            <a:solidFill>
              <a:schemeClr val="dk1"/>
            </a:solidFill>
            <a:latin typeface="微软雅黑" panose="020B0503020204020204" pitchFamily="34" charset="-122"/>
            <a:ea typeface="微软雅黑" panose="020B0503020204020204" pitchFamily="34" charset="-122"/>
          </a:endParaRPr>
        </a:p>
      </dsp:txBody>
      <dsp:txXfrm>
        <a:off x="459104" y="2285746"/>
        <a:ext cx="3008373" cy="497343"/>
      </dsp:txXfrm>
    </dsp:sp>
    <dsp:sp modelId="{CF6D9EBE-6D4F-45DB-B63C-66E318350665}">
      <dsp:nvSpPr>
        <dsp:cNvPr id="11" name="圆角矩形 10"/>
        <dsp:cNvSpPr/>
      </dsp:nvSpPr>
      <dsp:spPr bwMode="white">
        <a:xfrm>
          <a:off x="4003509" y="0"/>
          <a:ext cx="994685" cy="497343"/>
        </a:xfrm>
        <a:prstGeom prst="roundRect">
          <a:avLst>
            <a:gd name="adj" fmla="val 10000"/>
          </a:avLst>
        </a:prstGeom>
        <a:sp3d prstMaterial="dkEdge">
          <a:bevelT w="8200" h="38100"/>
        </a:sp3d>
      </dsp:spPr>
      <dsp:style>
        <a:lnRef idx="0">
          <a:schemeClr val="lt1"/>
        </a:lnRef>
        <a:fillRef idx="2">
          <a:schemeClr val="accent3"/>
        </a:fillRef>
        <a:effectRef idx="1">
          <a:scrgbClr r="0" g="0" b="0"/>
        </a:effectRef>
        <a:fontRef idx="minor">
          <a:schemeClr val="dk1"/>
        </a:fontRef>
      </dsp:style>
      <dsp:txBody>
        <a:bodyPr lIns="38100" tIns="25400" rIns="381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smtClean="0">
              <a:latin typeface="微软雅黑" panose="020B0503020204020204" pitchFamily="34" charset="-122"/>
              <a:ea typeface="微软雅黑" panose="020B0503020204020204" pitchFamily="34" charset="-122"/>
            </a:rPr>
            <a:t>服务</a:t>
          </a:r>
          <a:endParaRPr lang="zh-CN" altLang="en-US" sz="1400" b="1" dirty="0">
            <a:latin typeface="微软雅黑" panose="020B0503020204020204" pitchFamily="34" charset="-122"/>
            <a:ea typeface="微软雅黑" panose="020B0503020204020204" pitchFamily="34" charset="-122"/>
          </a:endParaRPr>
        </a:p>
      </dsp:txBody>
      <dsp:txXfrm>
        <a:off x="4003509" y="0"/>
        <a:ext cx="994685" cy="497343"/>
      </dsp:txXfrm>
    </dsp:sp>
    <dsp:sp modelId="{D73DB642-839F-46E4-BEFB-357122DA8B2A}">
      <dsp:nvSpPr>
        <dsp:cNvPr id="13" name="任意多边形 12"/>
        <dsp:cNvSpPr/>
      </dsp:nvSpPr>
      <dsp:spPr bwMode="white">
        <a:xfrm>
          <a:off x="4102977" y="497343"/>
          <a:ext cx="192969" cy="477814"/>
        </a:xfrm>
        <a:custGeom>
          <a:avLst/>
          <a:gdLst/>
          <a:ahLst/>
          <a:cxnLst/>
          <a:pathLst>
            <a:path w="304" h="752">
              <a:moveTo>
                <a:pt x="0" y="0"/>
              </a:moveTo>
              <a:lnTo>
                <a:pt x="0" y="752"/>
              </a:lnTo>
              <a:lnTo>
                <a:pt x="304" y="752"/>
              </a:lnTo>
            </a:path>
          </a:pathLst>
        </a:custGeom>
      </dsp:spPr>
      <dsp:style>
        <a:lnRef idx="2">
          <a:schemeClr val="accent2"/>
        </a:lnRef>
        <a:fillRef idx="0">
          <a:schemeClr val="accent3">
            <a:tint val="90000"/>
          </a:schemeClr>
        </a:fillRef>
        <a:effectRef idx="0">
          <a:scrgbClr r="0" g="0" b="0"/>
        </a:effectRef>
        <a:fontRef idx="minor"/>
      </dsp:style>
      <dsp:txXfrm>
        <a:off x="4102977" y="497343"/>
        <a:ext cx="192969" cy="477814"/>
      </dsp:txXfrm>
    </dsp:sp>
    <dsp:sp modelId="{366E8205-074B-465F-84D3-7E9C2A4B087A}">
      <dsp:nvSpPr>
        <dsp:cNvPr id="14" name="圆角矩形 13"/>
        <dsp:cNvSpPr/>
      </dsp:nvSpPr>
      <dsp:spPr bwMode="white">
        <a:xfrm>
          <a:off x="4295946" y="621678"/>
          <a:ext cx="3009471" cy="706957"/>
        </a:xfrm>
        <a:prstGeom prst="roundRect">
          <a:avLst>
            <a:gd name="adj" fmla="val 10000"/>
          </a:avLst>
        </a:prstGeom>
      </dsp:spPr>
      <dsp:style>
        <a:lnRef idx="1">
          <a:schemeClr val="accent5"/>
        </a:lnRef>
        <a:fillRef idx="1">
          <a:schemeClr val="lt1">
            <a:alpha val="90000"/>
          </a:schemeClr>
        </a:fillRef>
        <a:effectRef idx="0">
          <a:scrgbClr r="0" g="0" b="0"/>
        </a:effectRef>
        <a:fontRef idx="minor"/>
      </dsp:style>
      <dsp:txBody>
        <a:bodyPr lIns="26670" tIns="17780" rIns="2667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400" b="1" dirty="0" smtClean="0">
              <a:solidFill>
                <a:schemeClr val="dk1"/>
              </a:solidFill>
              <a:latin typeface="微软雅黑" panose="020B0503020204020204" pitchFamily="34" charset="-122"/>
              <a:ea typeface="微软雅黑" panose="020B0503020204020204" pitchFamily="34" charset="-122"/>
            </a:rPr>
            <a:t>上层使用服务原语获得下层所提供的服务。</a:t>
          </a:r>
          <a:endParaRPr>
            <a:solidFill>
              <a:schemeClr val="dk1"/>
            </a:solidFill>
          </a:endParaRPr>
        </a:p>
      </dsp:txBody>
      <dsp:txXfrm>
        <a:off x="4295946" y="621678"/>
        <a:ext cx="3009471" cy="706957"/>
      </dsp:txXfrm>
    </dsp:sp>
    <dsp:sp modelId="{C7786CBF-29A7-4F46-ACE1-BFAF2ED2906F}">
      <dsp:nvSpPr>
        <dsp:cNvPr id="15" name="任意多边形 14"/>
        <dsp:cNvSpPr/>
      </dsp:nvSpPr>
      <dsp:spPr bwMode="white">
        <a:xfrm>
          <a:off x="4102977" y="497343"/>
          <a:ext cx="192969" cy="1310682"/>
        </a:xfrm>
        <a:custGeom>
          <a:avLst/>
          <a:gdLst/>
          <a:ahLst/>
          <a:cxnLst/>
          <a:pathLst>
            <a:path w="304" h="2064">
              <a:moveTo>
                <a:pt x="0" y="0"/>
              </a:moveTo>
              <a:lnTo>
                <a:pt x="0" y="2064"/>
              </a:lnTo>
              <a:lnTo>
                <a:pt x="304" y="2064"/>
              </a:lnTo>
            </a:path>
          </a:pathLst>
        </a:custGeom>
      </dsp:spPr>
      <dsp:style>
        <a:lnRef idx="2">
          <a:schemeClr val="accent2"/>
        </a:lnRef>
        <a:fillRef idx="0">
          <a:schemeClr val="accent3">
            <a:tint val="90000"/>
          </a:schemeClr>
        </a:fillRef>
        <a:effectRef idx="0">
          <a:scrgbClr r="0" g="0" b="0"/>
        </a:effectRef>
        <a:fontRef idx="minor"/>
      </dsp:style>
      <dsp:txXfrm>
        <a:off x="4102977" y="497343"/>
        <a:ext cx="192969" cy="1310682"/>
      </dsp:txXfrm>
    </dsp:sp>
    <dsp:sp modelId="{D4FAB220-39C0-4BB8-B879-AEB1A16B7CDC}">
      <dsp:nvSpPr>
        <dsp:cNvPr id="16" name="圆角矩形 15"/>
        <dsp:cNvSpPr/>
      </dsp:nvSpPr>
      <dsp:spPr bwMode="white">
        <a:xfrm>
          <a:off x="4295946" y="1452971"/>
          <a:ext cx="3009471" cy="710106"/>
        </a:xfrm>
        <a:prstGeom prst="roundRect">
          <a:avLst>
            <a:gd name="adj" fmla="val 10000"/>
          </a:avLst>
        </a:prstGeom>
      </dsp:spPr>
      <dsp:style>
        <a:lnRef idx="1">
          <a:schemeClr val="accent6"/>
        </a:lnRef>
        <a:fillRef idx="1">
          <a:schemeClr val="lt1">
            <a:alpha val="90000"/>
          </a:schemeClr>
        </a:fillRef>
        <a:effectRef idx="0">
          <a:scrgbClr r="0" g="0" b="0"/>
        </a:effectRef>
        <a:fontRef idx="minor"/>
      </dsp:style>
      <dsp:txBody>
        <a:bodyPr lIns="26670" tIns="17780" rIns="2667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400" b="1" dirty="0" smtClean="0">
              <a:solidFill>
                <a:schemeClr val="dk1"/>
              </a:solidFill>
              <a:latin typeface="微软雅黑" panose="020B0503020204020204" pitchFamily="34" charset="-122"/>
              <a:ea typeface="微软雅黑" panose="020B0503020204020204" pitchFamily="34" charset="-122"/>
            </a:rPr>
            <a:t>上面的服务用户只能看见服务，无法看见下面的协议。</a:t>
          </a:r>
          <a:endParaRPr lang="zh-CN" altLang="en-US" sz="1400" b="1" dirty="0">
            <a:solidFill>
              <a:schemeClr val="dk1"/>
            </a:solidFill>
            <a:latin typeface="微软雅黑" panose="020B0503020204020204" pitchFamily="34" charset="-122"/>
            <a:ea typeface="微软雅黑" panose="020B0503020204020204" pitchFamily="34" charset="-122"/>
          </a:endParaRPr>
        </a:p>
      </dsp:txBody>
      <dsp:txXfrm>
        <a:off x="4295946" y="1452971"/>
        <a:ext cx="3009471" cy="710106"/>
      </dsp:txXfrm>
    </dsp:sp>
    <dsp:sp modelId="{55CE1C91-58A7-4FD4-86EE-26622EF07DF3}">
      <dsp:nvSpPr>
        <dsp:cNvPr id="17" name="任意多边形 16"/>
        <dsp:cNvSpPr/>
      </dsp:nvSpPr>
      <dsp:spPr bwMode="white">
        <a:xfrm>
          <a:off x="4102977" y="497343"/>
          <a:ext cx="208263" cy="2038741"/>
        </a:xfrm>
        <a:custGeom>
          <a:avLst/>
          <a:gdLst/>
          <a:ahLst/>
          <a:cxnLst/>
          <a:pathLst>
            <a:path w="328" h="3211">
              <a:moveTo>
                <a:pt x="0" y="0"/>
              </a:moveTo>
              <a:lnTo>
                <a:pt x="0" y="3211"/>
              </a:lnTo>
              <a:lnTo>
                <a:pt x="328" y="3211"/>
              </a:lnTo>
            </a:path>
          </a:pathLst>
        </a:custGeom>
      </dsp:spPr>
      <dsp:style>
        <a:lnRef idx="2">
          <a:schemeClr val="accent2"/>
        </a:lnRef>
        <a:fillRef idx="0">
          <a:schemeClr val="accent3">
            <a:tint val="90000"/>
          </a:schemeClr>
        </a:fillRef>
        <a:effectRef idx="0">
          <a:scrgbClr r="0" g="0" b="0"/>
        </a:effectRef>
        <a:fontRef idx="minor"/>
      </dsp:style>
      <dsp:txXfrm>
        <a:off x="4102977" y="497343"/>
        <a:ext cx="208263" cy="2038741"/>
      </dsp:txXfrm>
    </dsp:sp>
    <dsp:sp modelId="{2747B9FB-319E-4006-A500-0E79D539374F}">
      <dsp:nvSpPr>
        <dsp:cNvPr id="18" name="圆角矩形 17"/>
        <dsp:cNvSpPr/>
      </dsp:nvSpPr>
      <dsp:spPr bwMode="white">
        <a:xfrm>
          <a:off x="4311240" y="2287412"/>
          <a:ext cx="3009471" cy="497343"/>
        </a:xfrm>
        <a:prstGeom prst="roundRect">
          <a:avLst>
            <a:gd name="adj" fmla="val 10000"/>
          </a:avLst>
        </a:prstGeom>
      </dsp:spPr>
      <dsp:style>
        <a:lnRef idx="1">
          <a:schemeClr val="accent2"/>
        </a:lnRef>
        <a:fillRef idx="1">
          <a:schemeClr val="lt1">
            <a:alpha val="90000"/>
          </a:schemeClr>
        </a:fillRef>
        <a:effectRef idx="0">
          <a:scrgbClr r="0" g="0" b="0"/>
        </a:effectRef>
        <a:fontRef idx="minor"/>
      </dsp:style>
      <dsp:txBody>
        <a:bodyPr lIns="26670" tIns="17780" rIns="26670" bIns="177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400" b="1" dirty="0" smtClean="0">
              <a:solidFill>
                <a:schemeClr val="dk1"/>
              </a:solidFill>
              <a:latin typeface="微软雅黑" panose="020B0503020204020204" pitchFamily="34" charset="-122"/>
              <a:ea typeface="微软雅黑" panose="020B0503020204020204" pitchFamily="34" charset="-122"/>
            </a:rPr>
            <a:t>是“垂直的”</a:t>
          </a:r>
          <a:endParaRPr lang="zh-CN" altLang="en-US" sz="1400" b="1" dirty="0">
            <a:solidFill>
              <a:schemeClr val="dk1"/>
            </a:solidFill>
            <a:latin typeface="微软雅黑" panose="020B0503020204020204" pitchFamily="34" charset="-122"/>
            <a:ea typeface="微软雅黑" panose="020B0503020204020204" pitchFamily="34" charset="-122"/>
          </a:endParaRPr>
        </a:p>
      </dsp:txBody>
      <dsp:txXfrm>
        <a:off x="4311240" y="2287412"/>
        <a:ext cx="3009471" cy="497343"/>
      </dsp:txXfrm>
    </dsp:sp>
    <dsp:sp modelId="{804607B6-F4FB-4B08-9326-1AA34A273A5D}">
      <dsp:nvSpPr>
        <dsp:cNvPr id="4" name="圆角矩形 3" hidden="1"/>
        <dsp:cNvSpPr/>
      </dsp:nvSpPr>
      <dsp:spPr>
        <a:xfrm>
          <a:off x="166583" y="0"/>
          <a:ext cx="198937" cy="497343"/>
        </a:xfrm>
        <a:prstGeom prst="roundRect">
          <a:avLst>
            <a:gd name="adj" fmla="val 10000"/>
          </a:avLst>
        </a:prstGeom>
      </dsp:spPr>
      <dsp:txXfrm>
        <a:off x="166583" y="0"/>
        <a:ext cx="198937" cy="497343"/>
      </dsp:txXfrm>
    </dsp:sp>
    <dsp:sp modelId="{FFFA6021-95BD-4804-A726-42B6E8065B83}">
      <dsp:nvSpPr>
        <dsp:cNvPr id="12" name="圆角矩形 11" hidden="1"/>
        <dsp:cNvSpPr/>
      </dsp:nvSpPr>
      <dsp:spPr>
        <a:xfrm>
          <a:off x="4003509" y="0"/>
          <a:ext cx="198937" cy="497343"/>
        </a:xfrm>
        <a:prstGeom prst="roundRect">
          <a:avLst>
            <a:gd name="adj" fmla="val 10000"/>
          </a:avLst>
        </a:prstGeom>
      </dsp:spPr>
      <dsp:txXfrm>
        <a:off x="4003509" y="0"/>
        <a:ext cx="198937" cy="497343"/>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540138" cy="2845874"/>
        <a:chOff x="0" y="0"/>
        <a:chExt cx="6540138" cy="2845874"/>
      </a:xfrm>
    </dsp:grpSpPr>
    <dsp:sp modelId="{0A0E1915-9D9D-42CA-B042-4CD43E01EB46}">
      <dsp:nvSpPr>
        <dsp:cNvPr id="3" name="矩形 2"/>
        <dsp:cNvSpPr/>
      </dsp:nvSpPr>
      <dsp:spPr bwMode="white">
        <a:xfrm>
          <a:off x="0" y="0"/>
          <a:ext cx="3056139" cy="720194"/>
        </a:xfrm>
        <a:prstGeom prst="rect">
          <a:avLst/>
        </a:prstGeom>
      </dsp:spPr>
      <dsp:style>
        <a:lnRef idx="2">
          <a:schemeClr val="accent2">
            <a:hueOff val="0"/>
            <a:satOff val="0"/>
            <a:lumOff val="0"/>
            <a:alpha val="100000"/>
          </a:schemeClr>
        </a:lnRef>
        <a:fillRef idx="1">
          <a:schemeClr val="accent2">
            <a:hueOff val="0"/>
            <a:satOff val="0"/>
            <a:lumOff val="0"/>
            <a:alpha val="100000"/>
          </a:schemeClr>
        </a:fillRef>
        <a:effectRef idx="0">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连通性 </a:t>
          </a:r>
          <a:r>
            <a:rPr lang="en-US" altLang="en-US" sz="1800" b="1" dirty="0" smtClean="0">
              <a:latin typeface="微软雅黑" panose="020B0503020204020204" pitchFamily="34" charset="-122"/>
              <a:ea typeface="微软雅黑" panose="020B0503020204020204" pitchFamily="34" charset="-122"/>
            </a:rPr>
            <a:t>(connectivity)</a:t>
          </a:r>
          <a:endParaRPr lang="zh-CN" altLang="en-US" sz="1800" b="1" dirty="0">
            <a:latin typeface="微软雅黑" panose="020B0503020204020204" pitchFamily="34" charset="-122"/>
            <a:ea typeface="微软雅黑" panose="020B0503020204020204" pitchFamily="34" charset="-122"/>
          </a:endParaRPr>
        </a:p>
      </dsp:txBody>
      <dsp:txXfrm>
        <a:off x="0" y="0"/>
        <a:ext cx="3056139" cy="720194"/>
      </dsp:txXfrm>
    </dsp:sp>
    <dsp:sp modelId="{95E3CB40-70C8-4251-9371-65AB16983D1B}">
      <dsp:nvSpPr>
        <dsp:cNvPr id="4" name="矩形 3"/>
        <dsp:cNvSpPr/>
      </dsp:nvSpPr>
      <dsp:spPr bwMode="white">
        <a:xfrm>
          <a:off x="0" y="798459"/>
          <a:ext cx="3056139" cy="2047415"/>
        </a:xfrm>
        <a:prstGeom prst="rect">
          <a:avLst/>
        </a:prstGeom>
      </dsp:spPr>
      <dsp:style>
        <a:lnRef idx="2">
          <a:schemeClr val="accent2">
            <a:tint val="40000"/>
            <a:alpha val="90000"/>
            <a:hueOff val="0"/>
            <a:satOff val="0"/>
            <a:lumOff val="0"/>
            <a:alpha val="90196"/>
          </a:schemeClr>
        </a:lnRef>
        <a:fillRef idx="1">
          <a:schemeClr val="accent2">
            <a:tint val="40000"/>
            <a:alpha val="90000"/>
            <a:hueOff val="0"/>
            <a:satOff val="0"/>
            <a:lumOff val="0"/>
            <a:alpha val="90196"/>
          </a:schemeClr>
        </a:fillRef>
        <a:effectRef idx="0">
          <a:scrgbClr r="0" g="0" b="0"/>
        </a:effectRef>
        <a:fontRef idx="minor"/>
      </dsp:style>
      <dsp:txBody>
        <a:bodyPr vert="horz" wrap="square" lIns="85344" tIns="85344" rIns="113792" bIns="128016"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b="1" dirty="0" smtClean="0">
              <a:solidFill>
                <a:schemeClr val="dk1"/>
              </a:solidFill>
              <a:latin typeface="微软雅黑" panose="020B0503020204020204" pitchFamily="34" charset="-122"/>
              <a:ea typeface="微软雅黑" panose="020B0503020204020204" pitchFamily="34" charset="-122"/>
            </a:rPr>
            <a:t>使上网用户之间都可以交换信息（数据，以及各种音频视频） ，好像这些用户的计算机都可以彼此直接连通一样。</a:t>
          </a:r>
          <a:endParaRPr lang="zh-CN" altLang="en-US" sz="1600" b="1" dirty="0" smtClean="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600" b="1" dirty="0" smtClean="0">
              <a:solidFill>
                <a:srgbClr val="FF0000"/>
              </a:solidFill>
              <a:latin typeface="微软雅黑" panose="020B0503020204020204" pitchFamily="34" charset="-122"/>
              <a:ea typeface="微软雅黑" panose="020B0503020204020204" pitchFamily="34" charset="-122"/>
            </a:rPr>
            <a:t>注意</a:t>
          </a:r>
          <a:r>
            <a:rPr lang="zh-CN" altLang="en-US" sz="1600" b="1" dirty="0" smtClean="0">
              <a:solidFill>
                <a:schemeClr val="dk1"/>
              </a:solidFill>
              <a:latin typeface="微软雅黑" panose="020B0503020204020204" pitchFamily="34" charset="-122"/>
              <a:ea typeface="微软雅黑" panose="020B0503020204020204" pitchFamily="34" charset="-122"/>
            </a:rPr>
            <a:t>，互联网具有虚拟的特点，无法准确知道对方是谁，也无法知道对方的位置。</a:t>
          </a:r>
          <a:endParaRPr lang="zh-CN" altLang="en-US" sz="1600" b="1" dirty="0">
            <a:solidFill>
              <a:schemeClr val="dk1"/>
            </a:solidFill>
            <a:latin typeface="微软雅黑" panose="020B0503020204020204" pitchFamily="34" charset="-122"/>
            <a:ea typeface="微软雅黑" panose="020B0503020204020204" pitchFamily="34" charset="-122"/>
          </a:endParaRPr>
        </a:p>
      </dsp:txBody>
      <dsp:txXfrm>
        <a:off x="0" y="798459"/>
        <a:ext cx="3056139" cy="2047415"/>
      </dsp:txXfrm>
    </dsp:sp>
    <dsp:sp modelId="{40C4515B-BD55-4381-85FB-4FE091B3440E}">
      <dsp:nvSpPr>
        <dsp:cNvPr id="5" name="矩形 4"/>
        <dsp:cNvSpPr/>
      </dsp:nvSpPr>
      <dsp:spPr bwMode="white">
        <a:xfrm>
          <a:off x="3483999" y="0"/>
          <a:ext cx="3056139" cy="720194"/>
        </a:xfrm>
        <a:prstGeom prst="rect">
          <a:avLst/>
        </a:prstGeom>
      </dsp:spPr>
      <dsp:style>
        <a:lnRef idx="2">
          <a:schemeClr val="accent2">
            <a:hueOff val="4680000"/>
            <a:satOff val="-5881"/>
            <a:lumOff val="1176"/>
            <a:alpha val="100000"/>
          </a:schemeClr>
        </a:lnRef>
        <a:fillRef idx="1">
          <a:schemeClr val="accent2">
            <a:hueOff val="4680000"/>
            <a:satOff val="-5881"/>
            <a:lumOff val="1176"/>
            <a:alpha val="100000"/>
          </a:schemeClr>
        </a:fillRef>
        <a:effectRef idx="0">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资源共享 </a:t>
          </a:r>
          <a:r>
            <a:rPr lang="en-US" altLang="en-US" sz="1800" b="1" dirty="0" smtClean="0">
              <a:latin typeface="微软雅黑" panose="020B0503020204020204" pitchFamily="34" charset="-122"/>
              <a:ea typeface="微软雅黑" panose="020B0503020204020204" pitchFamily="34" charset="-122"/>
            </a:rPr>
            <a:t>(Sharing)</a:t>
          </a:r>
          <a:endParaRPr lang="zh-CN" altLang="en-US" sz="1800" b="1" dirty="0">
            <a:latin typeface="微软雅黑" panose="020B0503020204020204" pitchFamily="34" charset="-122"/>
            <a:ea typeface="微软雅黑" panose="020B0503020204020204" pitchFamily="34" charset="-122"/>
          </a:endParaRPr>
        </a:p>
      </dsp:txBody>
      <dsp:txXfrm>
        <a:off x="3483999" y="0"/>
        <a:ext cx="3056139" cy="720194"/>
      </dsp:txXfrm>
    </dsp:sp>
    <dsp:sp modelId="{91A65E31-AD27-4BEE-B472-DF1900C7D724}">
      <dsp:nvSpPr>
        <dsp:cNvPr id="6" name="矩形 5"/>
        <dsp:cNvSpPr/>
      </dsp:nvSpPr>
      <dsp:spPr bwMode="white">
        <a:xfrm>
          <a:off x="3483999" y="798459"/>
          <a:ext cx="3056139" cy="2047415"/>
        </a:xfrm>
        <a:prstGeom prst="rect">
          <a:avLst/>
        </a:prstGeom>
      </dsp:spPr>
      <dsp:style>
        <a:lnRef idx="2">
          <a:schemeClr val="accent2">
            <a:tint val="40000"/>
            <a:alpha val="90000"/>
            <a:hueOff val="5040000"/>
            <a:satOff val="-2744"/>
            <a:lumOff val="0"/>
            <a:alpha val="90196"/>
          </a:schemeClr>
        </a:lnRef>
        <a:fillRef idx="1">
          <a:schemeClr val="accent2">
            <a:tint val="40000"/>
            <a:alpha val="90000"/>
            <a:hueOff val="5040000"/>
            <a:satOff val="-2744"/>
            <a:lumOff val="0"/>
            <a:alpha val="90196"/>
          </a:schemeClr>
        </a:fillRef>
        <a:effectRef idx="0">
          <a:scrgbClr r="0" g="0" b="0"/>
        </a:effectRef>
        <a:fontRef idx="minor"/>
      </dsp:style>
      <dsp:txBody>
        <a:bodyPr vert="horz" wrap="square" lIns="85344" tIns="85344" rIns="113792" bIns="128016"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600" b="1" dirty="0" smtClean="0">
              <a:solidFill>
                <a:schemeClr val="dk1"/>
              </a:solidFill>
              <a:latin typeface="微软雅黑" panose="020B0503020204020204" pitchFamily="34" charset="-122"/>
              <a:ea typeface="微软雅黑" panose="020B0503020204020204" pitchFamily="34" charset="-122"/>
            </a:rPr>
            <a:t>资源共享的含义是多方面的。可以是信息共享、软件共享，也可以是硬件共享。</a:t>
          </a:r>
          <a:endParaRPr lang="zh-CN" altLang="en-US" sz="1600" b="1"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600" b="1" dirty="0" smtClean="0">
              <a:solidFill>
                <a:schemeClr val="dk1"/>
              </a:solidFill>
              <a:latin typeface="微软雅黑" panose="020B0503020204020204" pitchFamily="34" charset="-122"/>
              <a:ea typeface="微软雅黑" panose="020B0503020204020204" pitchFamily="34" charset="-122"/>
            </a:rPr>
            <a:t>由于网络的存在，这些资源好像就在用户身边一样地方便使用。</a:t>
          </a:r>
          <a:endParaRPr lang="zh-CN" altLang="en-US" sz="1600" b="1" dirty="0">
            <a:solidFill>
              <a:schemeClr val="dk1"/>
            </a:solidFill>
            <a:latin typeface="微软雅黑" panose="020B0503020204020204" pitchFamily="34" charset="-122"/>
            <a:ea typeface="微软雅黑" panose="020B0503020204020204" pitchFamily="34" charset="-122"/>
          </a:endParaRPr>
        </a:p>
      </dsp:txBody>
      <dsp:txXfrm>
        <a:off x="3483999" y="798459"/>
        <a:ext cx="3056139" cy="2047415"/>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682240" cy="2682240"/>
        <a:chOff x="0" y="0"/>
        <a:chExt cx="2682240" cy="2682240"/>
      </a:xfrm>
    </dsp:grpSpPr>
    <dsp:sp modelId="{697450F4-F441-4296-8335-01351F8E1B2B}">
      <dsp:nvSpPr>
        <dsp:cNvPr id="3" name="椭圆 2"/>
        <dsp:cNvSpPr/>
      </dsp:nvSpPr>
      <dsp:spPr bwMode="white">
        <a:xfrm>
          <a:off x="2072156" y="596053"/>
          <a:ext cx="1490133" cy="1490133"/>
        </a:xfrm>
        <a:prstGeom prst="ellipse">
          <a:avLst/>
        </a:prstGeom>
      </dsp:spPr>
      <dsp:style>
        <a:lnRef idx="0">
          <a:schemeClr val="lt1"/>
        </a:lnRef>
        <a:fillRef idx="3">
          <a:schemeClr val="accent2">
            <a:alpha val="50000"/>
          </a:schemeClr>
        </a:fillRef>
        <a:effectRef idx="0">
          <a:scrgbClr r="0" g="0" b="0"/>
        </a:effectRef>
        <a:fontRef idx="minor">
          <a:schemeClr val="tx1"/>
        </a:fontRef>
      </dsp:style>
      <dsp:txBody>
        <a:bodyPr lIns="22860" tIns="22860" rIns="22860" bIns="228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互联网</a:t>
          </a:r>
          <a:endParaRPr lang="zh-CN" altLang="en-US" sz="1800" b="1" dirty="0">
            <a:latin typeface="微软雅黑" panose="020B0503020204020204" pitchFamily="34" charset="-122"/>
            <a:ea typeface="微软雅黑" panose="020B0503020204020204" pitchFamily="34" charset="-122"/>
          </a:endParaRPr>
        </a:p>
      </dsp:txBody>
      <dsp:txXfrm>
        <a:off x="2072156" y="596053"/>
        <a:ext cx="1490133" cy="1490133"/>
      </dsp:txXfrm>
    </dsp:sp>
    <dsp:sp modelId="{CE8AFE2D-2AC2-45F0-88B8-B2568168C3FF}">
      <dsp:nvSpPr>
        <dsp:cNvPr id="4" name="椭圆 3"/>
        <dsp:cNvSpPr/>
      </dsp:nvSpPr>
      <dsp:spPr bwMode="white">
        <a:xfrm>
          <a:off x="2444690" y="0"/>
          <a:ext cx="745067" cy="745067"/>
        </a:xfrm>
        <a:prstGeom prst="ellipse">
          <a:avLst/>
        </a:prstGeom>
      </dsp:spPr>
      <dsp:style>
        <a:lnRef idx="0">
          <a:schemeClr val="lt1"/>
        </a:lnRef>
        <a:fillRef idx="3">
          <a:schemeClr val="accent3">
            <a:alpha val="50000"/>
          </a:schemeClr>
        </a:fillRef>
        <a:effectRef idx="0">
          <a:scrgbClr r="0" g="0" b="0"/>
        </a:effectRef>
        <a:fontRef idx="minor">
          <a:schemeClr val="tx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工业</a:t>
          </a:r>
          <a:endParaRPr lang="zh-CN" altLang="en-US" sz="1600" b="1" dirty="0">
            <a:latin typeface="微软雅黑" panose="020B0503020204020204" pitchFamily="34" charset="-122"/>
            <a:ea typeface="微软雅黑" panose="020B0503020204020204" pitchFamily="34" charset="-122"/>
          </a:endParaRPr>
        </a:p>
      </dsp:txBody>
      <dsp:txXfrm>
        <a:off x="2444690" y="0"/>
        <a:ext cx="745067" cy="745067"/>
      </dsp:txXfrm>
    </dsp:sp>
    <dsp:sp modelId="{670A9751-EDA7-44BE-84F6-DA052AFC6D1C}">
      <dsp:nvSpPr>
        <dsp:cNvPr id="5" name="椭圆 4"/>
        <dsp:cNvSpPr/>
      </dsp:nvSpPr>
      <dsp:spPr bwMode="white">
        <a:xfrm>
          <a:off x="3129584" y="283692"/>
          <a:ext cx="745067" cy="745067"/>
        </a:xfrm>
        <a:prstGeom prst="ellipse">
          <a:avLst/>
        </a:prstGeom>
      </dsp:spPr>
      <dsp:style>
        <a:lnRef idx="0">
          <a:schemeClr val="lt1"/>
        </a:lnRef>
        <a:fillRef idx="3">
          <a:schemeClr val="accent4">
            <a:alpha val="50000"/>
          </a:schemeClr>
        </a:fillRef>
        <a:effectRef idx="0">
          <a:scrgbClr r="0" g="0" b="0"/>
        </a:effectRef>
        <a:fontRef idx="minor">
          <a:schemeClr val="tx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农业</a:t>
          </a:r>
          <a:endParaRPr lang="zh-CN" altLang="en-US" sz="1600" b="1" dirty="0">
            <a:latin typeface="微软雅黑" panose="020B0503020204020204" pitchFamily="34" charset="-122"/>
            <a:ea typeface="微软雅黑" panose="020B0503020204020204" pitchFamily="34" charset="-122"/>
          </a:endParaRPr>
        </a:p>
      </dsp:txBody>
      <dsp:txXfrm>
        <a:off x="3129584" y="283692"/>
        <a:ext cx="745067" cy="745067"/>
      </dsp:txXfrm>
    </dsp:sp>
    <dsp:sp modelId="{242A4B1B-E8FC-49C8-BFF1-60EED0B2A276}">
      <dsp:nvSpPr>
        <dsp:cNvPr id="6" name="椭圆 5"/>
        <dsp:cNvSpPr/>
      </dsp:nvSpPr>
      <dsp:spPr bwMode="white">
        <a:xfrm>
          <a:off x="3413276" y="968587"/>
          <a:ext cx="745067" cy="745067"/>
        </a:xfrm>
        <a:prstGeom prst="ellipse">
          <a:avLst/>
        </a:prstGeom>
      </dsp:spPr>
      <dsp:style>
        <a:lnRef idx="0">
          <a:schemeClr val="lt1"/>
        </a:lnRef>
        <a:fillRef idx="3">
          <a:schemeClr val="accent5">
            <a:alpha val="50000"/>
          </a:schemeClr>
        </a:fillRef>
        <a:effectRef idx="0">
          <a:scrgbClr r="0" g="0" b="0"/>
        </a:effectRef>
        <a:fontRef idx="minor">
          <a:schemeClr val="tx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教育</a:t>
          </a:r>
          <a:endParaRPr lang="zh-CN" altLang="en-US" sz="1600" b="1" dirty="0">
            <a:latin typeface="微软雅黑" panose="020B0503020204020204" pitchFamily="34" charset="-122"/>
            <a:ea typeface="微软雅黑" panose="020B0503020204020204" pitchFamily="34" charset="-122"/>
          </a:endParaRPr>
        </a:p>
      </dsp:txBody>
      <dsp:txXfrm>
        <a:off x="3413276" y="968587"/>
        <a:ext cx="745067" cy="745067"/>
      </dsp:txXfrm>
    </dsp:sp>
    <dsp:sp modelId="{C0A173BA-2876-4F61-AAD1-FA50AD3DFDD0}">
      <dsp:nvSpPr>
        <dsp:cNvPr id="7" name="椭圆 6"/>
        <dsp:cNvSpPr/>
      </dsp:nvSpPr>
      <dsp:spPr bwMode="white">
        <a:xfrm>
          <a:off x="3129584" y="1653481"/>
          <a:ext cx="745067" cy="745067"/>
        </a:xfrm>
        <a:prstGeom prst="ellipse">
          <a:avLst/>
        </a:prstGeom>
      </dsp:spPr>
      <dsp:style>
        <a:lnRef idx="0">
          <a:schemeClr val="lt1"/>
        </a:lnRef>
        <a:fillRef idx="3">
          <a:schemeClr val="accent6">
            <a:alpha val="50000"/>
          </a:schemeClr>
        </a:fillRef>
        <a:effectRef idx="0">
          <a:scrgbClr r="0" g="0" b="0"/>
        </a:effectRef>
        <a:fontRef idx="minor">
          <a:schemeClr val="tx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医疗</a:t>
          </a:r>
          <a:endParaRPr lang="zh-CN" altLang="en-US" sz="1600" b="1" dirty="0">
            <a:latin typeface="微软雅黑" panose="020B0503020204020204" pitchFamily="34" charset="-122"/>
            <a:ea typeface="微软雅黑" panose="020B0503020204020204" pitchFamily="34" charset="-122"/>
          </a:endParaRPr>
        </a:p>
      </dsp:txBody>
      <dsp:txXfrm>
        <a:off x="3129584" y="1653481"/>
        <a:ext cx="745067" cy="745067"/>
      </dsp:txXfrm>
    </dsp:sp>
    <dsp:sp modelId="{D951B7E8-AF72-41D8-8F8D-E56CFF2EB951}">
      <dsp:nvSpPr>
        <dsp:cNvPr id="8" name="椭圆 7"/>
        <dsp:cNvSpPr/>
      </dsp:nvSpPr>
      <dsp:spPr bwMode="white">
        <a:xfrm>
          <a:off x="2444690" y="1937173"/>
          <a:ext cx="745067" cy="745067"/>
        </a:xfrm>
        <a:prstGeom prst="ellipse">
          <a:avLst/>
        </a:prstGeom>
      </dsp:spPr>
      <dsp:style>
        <a:lnRef idx="0">
          <a:schemeClr val="lt1"/>
        </a:lnRef>
        <a:fillRef idx="3">
          <a:schemeClr val="accent2">
            <a:alpha val="50000"/>
          </a:schemeClr>
        </a:fillRef>
        <a:effectRef idx="0">
          <a:scrgbClr r="0" g="0" b="0"/>
        </a:effectRef>
        <a:fontRef idx="minor">
          <a:schemeClr val="tx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商业</a:t>
          </a:r>
          <a:endParaRPr lang="zh-CN" altLang="en-US" sz="1600" b="1" dirty="0">
            <a:latin typeface="微软雅黑" panose="020B0503020204020204" pitchFamily="34" charset="-122"/>
            <a:ea typeface="微软雅黑" panose="020B0503020204020204" pitchFamily="34" charset="-122"/>
          </a:endParaRPr>
        </a:p>
      </dsp:txBody>
      <dsp:txXfrm>
        <a:off x="2444690" y="1937173"/>
        <a:ext cx="745067" cy="745067"/>
      </dsp:txXfrm>
    </dsp:sp>
    <dsp:sp modelId="{2343D8A9-7AEC-4D40-8773-498EA64A78FE}">
      <dsp:nvSpPr>
        <dsp:cNvPr id="9" name="椭圆 8"/>
        <dsp:cNvSpPr/>
      </dsp:nvSpPr>
      <dsp:spPr bwMode="white">
        <a:xfrm>
          <a:off x="1759795" y="1653481"/>
          <a:ext cx="745067" cy="745067"/>
        </a:xfrm>
        <a:prstGeom prst="ellipse">
          <a:avLst/>
        </a:prstGeom>
      </dsp:spPr>
      <dsp:style>
        <a:lnRef idx="0">
          <a:schemeClr val="lt1"/>
        </a:lnRef>
        <a:fillRef idx="3">
          <a:schemeClr val="accent3">
            <a:alpha val="50000"/>
          </a:schemeClr>
        </a:fillRef>
        <a:effectRef idx="0">
          <a:scrgbClr r="0" g="0" b="0"/>
        </a:effectRef>
        <a:fontRef idx="minor">
          <a:schemeClr val="tx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交通</a:t>
          </a:r>
          <a:endParaRPr lang="zh-CN" altLang="en-US" sz="1600" b="1" dirty="0">
            <a:latin typeface="微软雅黑" panose="020B0503020204020204" pitchFamily="34" charset="-122"/>
            <a:ea typeface="微软雅黑" panose="020B0503020204020204" pitchFamily="34" charset="-122"/>
          </a:endParaRPr>
        </a:p>
      </dsp:txBody>
      <dsp:txXfrm>
        <a:off x="1759795" y="1653481"/>
        <a:ext cx="745067" cy="745067"/>
      </dsp:txXfrm>
    </dsp:sp>
    <dsp:sp modelId="{4B8ABBE8-E9C9-4F6B-9525-8C9A18414CDE}">
      <dsp:nvSpPr>
        <dsp:cNvPr id="10" name="椭圆 9"/>
        <dsp:cNvSpPr/>
      </dsp:nvSpPr>
      <dsp:spPr bwMode="white">
        <a:xfrm>
          <a:off x="1476103" y="968587"/>
          <a:ext cx="745067" cy="745067"/>
        </a:xfrm>
        <a:prstGeom prst="ellipse">
          <a:avLst/>
        </a:prstGeom>
      </dsp:spPr>
      <dsp:style>
        <a:lnRef idx="0">
          <a:schemeClr val="lt1"/>
        </a:lnRef>
        <a:fillRef idx="3">
          <a:schemeClr val="accent4">
            <a:alpha val="50000"/>
          </a:schemeClr>
        </a:fillRef>
        <a:effectRef idx="0">
          <a:scrgbClr r="0" g="0" b="0"/>
        </a:effectRef>
        <a:fontRef idx="minor">
          <a:schemeClr val="tx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金融</a:t>
          </a:r>
          <a:endParaRPr lang="zh-CN" altLang="en-US" sz="1600" dirty="0"/>
        </a:p>
      </dsp:txBody>
      <dsp:txXfrm>
        <a:off x="1476103" y="968587"/>
        <a:ext cx="745067" cy="745067"/>
      </dsp:txXfrm>
    </dsp:sp>
    <dsp:sp modelId="{C13D16A4-6F51-437B-A7BA-09AB4609C68B}">
      <dsp:nvSpPr>
        <dsp:cNvPr id="11" name="椭圆 10"/>
        <dsp:cNvSpPr/>
      </dsp:nvSpPr>
      <dsp:spPr bwMode="white">
        <a:xfrm>
          <a:off x="1759795" y="283692"/>
          <a:ext cx="745067" cy="745067"/>
        </a:xfrm>
        <a:prstGeom prst="ellipse">
          <a:avLst/>
        </a:prstGeom>
      </dsp:spPr>
      <dsp:style>
        <a:lnRef idx="0">
          <a:schemeClr val="lt1"/>
        </a:lnRef>
        <a:fillRef idx="3">
          <a:schemeClr val="accent5">
            <a:alpha val="50000"/>
          </a:schemeClr>
        </a:fillRef>
        <a:effectRef idx="0">
          <a:scrgbClr r="0" g="0" b="0"/>
        </a:effectRef>
        <a:fontRef idx="minor">
          <a:schemeClr val="tx1"/>
        </a:fontRef>
      </dsp:style>
      <dsp:txBody>
        <a:bodyPr lIns="20320" tIns="20320" rIns="2032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政务</a:t>
          </a:r>
          <a:endParaRPr lang="zh-CN" altLang="en-US" sz="1600" b="1" dirty="0">
            <a:latin typeface="微软雅黑" panose="020B0503020204020204" pitchFamily="34" charset="-122"/>
            <a:ea typeface="微软雅黑" panose="020B0503020204020204" pitchFamily="34" charset="-122"/>
          </a:endParaRPr>
        </a:p>
      </dsp:txBody>
      <dsp:txXfrm>
        <a:off x="1759795" y="283692"/>
        <a:ext cx="745067" cy="745067"/>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871472" cy="2901288"/>
        <a:chOff x="0" y="0"/>
        <a:chExt cx="5871472" cy="2901288"/>
      </a:xfrm>
    </dsp:grpSpPr>
    <dsp:sp modelId="{E7634DBF-D9F5-4E0A-9541-5A67CB150864}">
      <dsp:nvSpPr>
        <dsp:cNvPr id="4" name="五边形 3"/>
        <dsp:cNvSpPr/>
      </dsp:nvSpPr>
      <dsp:spPr bwMode="white">
        <a:xfrm rot="10800000">
          <a:off x="1068804" y="0"/>
          <a:ext cx="3904529" cy="341328"/>
        </a:xfrm>
        <a:prstGeom prst="homePlate">
          <a:avLst/>
        </a:prstGeom>
      </dsp:spPr>
      <dsp:style>
        <a:lnRef idx="2">
          <a:schemeClr val="lt1"/>
        </a:lnRef>
        <a:fillRef idx="1">
          <a:schemeClr val="accent2"/>
        </a:fillRef>
        <a:effectRef idx="0">
          <a:scrgbClr r="0" g="0" b="0"/>
        </a:effectRef>
        <a:fontRef idx="minor">
          <a:schemeClr val="lt1"/>
        </a:fontRef>
      </dsp:style>
      <dsp:txBody>
        <a:bodyPr rot="10800000" lIns="150516" tIns="60960" rIns="113792"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600" b="1" dirty="0" smtClean="0">
              <a:solidFill>
                <a:schemeClr val="tx1"/>
              </a:solidFill>
              <a:latin typeface="微软雅黑" panose="020B0503020204020204" pitchFamily="34" charset="-122"/>
              <a:ea typeface="微软雅黑" panose="020B0503020204020204" pitchFamily="34" charset="-122"/>
            </a:rPr>
            <a:t>传播病毒</a:t>
          </a:r>
          <a:endParaRPr lang="zh-CN" altLang="en-US" sz="1600" b="1" dirty="0">
            <a:solidFill>
              <a:schemeClr val="tx1"/>
            </a:solidFill>
            <a:latin typeface="微软雅黑" panose="020B0503020204020204" pitchFamily="34" charset="-122"/>
            <a:ea typeface="微软雅黑" panose="020B0503020204020204" pitchFamily="34" charset="-122"/>
          </a:endParaRPr>
        </a:p>
      </dsp:txBody>
      <dsp:txXfrm rot="10800000">
        <a:off x="1068804" y="0"/>
        <a:ext cx="3904529" cy="341328"/>
      </dsp:txXfrm>
    </dsp:sp>
    <dsp:sp modelId="{AB5BAA63-A84A-45D9-BE90-07814A821613}">
      <dsp:nvSpPr>
        <dsp:cNvPr id="3" name="椭圆 2"/>
        <dsp:cNvSpPr/>
      </dsp:nvSpPr>
      <dsp:spPr bwMode="white">
        <a:xfrm>
          <a:off x="898140" y="0"/>
          <a:ext cx="341328" cy="341328"/>
        </a:xfrm>
        <a:prstGeom prst="ellipse">
          <a:avLst/>
        </a:prstGeom>
        <a:blipFill>
          <a:blip r:embed="rId1" cstate="print">
            <a:extLst>
              <a:ext uri="{28A0092B-C50C-407E-A947-70E740481C1C}">
                <a14:useLocalDpi xmlns:a14="http://schemas.microsoft.com/office/drawing/2010/main" val="0"/>
              </a:ext>
            </a:extLst>
          </a:blip>
          <a:srcRect/>
          <a:stretch>
            <a:fillRect/>
          </a:stretch>
        </a:blipFill>
      </dsp:spPr>
      <dsp:style>
        <a:lnRef idx="2">
          <a:schemeClr val="lt1"/>
        </a:lnRef>
        <a:fillRef idx="1">
          <a:schemeClr val="accent2">
            <a:tint val="50000"/>
          </a:schemeClr>
        </a:fillRef>
        <a:effectRef idx="0">
          <a:scrgbClr r="0" g="0" b="0"/>
        </a:effectRef>
        <a:fontRef idx="minor"/>
      </dsp:style>
      <dsp:txXfrm>
        <a:off x="898140" y="0"/>
        <a:ext cx="341328" cy="341328"/>
      </dsp:txXfrm>
    </dsp:sp>
    <dsp:sp modelId="{DD0567C2-639F-4DB2-8F5D-E4A1F0FA8E3D}">
      <dsp:nvSpPr>
        <dsp:cNvPr id="6" name="五边形 5"/>
        <dsp:cNvSpPr/>
      </dsp:nvSpPr>
      <dsp:spPr bwMode="white">
        <a:xfrm rot="10800000">
          <a:off x="1068804" y="426660"/>
          <a:ext cx="3904529" cy="341328"/>
        </a:xfrm>
        <a:prstGeom prst="homePlate">
          <a:avLst/>
        </a:prstGeom>
      </dsp:spPr>
      <dsp:style>
        <a:lnRef idx="2">
          <a:schemeClr val="lt1"/>
        </a:lnRef>
        <a:fillRef idx="1">
          <a:schemeClr val="accent3"/>
        </a:fillRef>
        <a:effectRef idx="0">
          <a:scrgbClr r="0" g="0" b="0"/>
        </a:effectRef>
        <a:fontRef idx="minor">
          <a:schemeClr val="lt1"/>
        </a:fontRef>
      </dsp:style>
      <dsp:txBody>
        <a:bodyPr rot="10800000" lIns="150516" tIns="60960" rIns="113792"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600" b="1" dirty="0" smtClean="0">
              <a:solidFill>
                <a:schemeClr val="tx1"/>
              </a:solidFill>
              <a:latin typeface="微软雅黑" panose="020B0503020204020204" pitchFamily="34" charset="-122"/>
              <a:ea typeface="微软雅黑" panose="020B0503020204020204" pitchFamily="34" charset="-122"/>
            </a:rPr>
            <a:t>窃取：数据，钱财等</a:t>
          </a:r>
          <a:endParaRPr lang="zh-CN" altLang="en-US" sz="1600" b="1" dirty="0">
            <a:solidFill>
              <a:schemeClr val="tx1"/>
            </a:solidFill>
            <a:latin typeface="微软雅黑" panose="020B0503020204020204" pitchFamily="34" charset="-122"/>
            <a:ea typeface="微软雅黑" panose="020B0503020204020204" pitchFamily="34" charset="-122"/>
          </a:endParaRPr>
        </a:p>
      </dsp:txBody>
      <dsp:txXfrm rot="10800000">
        <a:off x="1068804" y="426660"/>
        <a:ext cx="3904529" cy="341328"/>
      </dsp:txXfrm>
    </dsp:sp>
    <dsp:sp modelId="{04B9F40C-275B-47DA-8505-BDB99315D1A6}">
      <dsp:nvSpPr>
        <dsp:cNvPr id="5" name="椭圆 4"/>
        <dsp:cNvSpPr/>
      </dsp:nvSpPr>
      <dsp:spPr bwMode="white">
        <a:xfrm>
          <a:off x="898140" y="426660"/>
          <a:ext cx="341328" cy="341328"/>
        </a:xfrm>
        <a:prstGeom prst="ellipse">
          <a:avLst/>
        </a:prstGeom>
        <a:blipFill>
          <a:blip r:embed="rId2" cstate="print">
            <a:extLst>
              <a:ext uri="{28A0092B-C50C-407E-A947-70E740481C1C}">
                <a14:useLocalDpi xmlns:a14="http://schemas.microsoft.com/office/drawing/2010/main" val="0"/>
              </a:ext>
            </a:extLst>
          </a:blip>
          <a:srcRect/>
          <a:stretch>
            <a:fillRect/>
          </a:stretch>
        </a:blipFill>
      </dsp:spPr>
      <dsp:style>
        <a:lnRef idx="2">
          <a:schemeClr val="lt1"/>
        </a:lnRef>
        <a:fillRef idx="1">
          <a:schemeClr val="accent3">
            <a:tint val="50000"/>
          </a:schemeClr>
        </a:fillRef>
        <a:effectRef idx="0">
          <a:scrgbClr r="0" g="0" b="0"/>
        </a:effectRef>
        <a:fontRef idx="minor"/>
      </dsp:style>
      <dsp:txXfrm>
        <a:off x="898140" y="426660"/>
        <a:ext cx="341328" cy="341328"/>
      </dsp:txXfrm>
    </dsp:sp>
    <dsp:sp modelId="{32459D94-7759-4D01-B95F-2FAC20F969A3}">
      <dsp:nvSpPr>
        <dsp:cNvPr id="8" name="五边形 7"/>
        <dsp:cNvSpPr/>
      </dsp:nvSpPr>
      <dsp:spPr bwMode="white">
        <a:xfrm rot="10800000">
          <a:off x="1068804" y="853320"/>
          <a:ext cx="3904529" cy="341328"/>
        </a:xfrm>
        <a:prstGeom prst="homePlate">
          <a:avLst/>
        </a:prstGeom>
      </dsp:spPr>
      <dsp:style>
        <a:lnRef idx="2">
          <a:schemeClr val="lt1"/>
        </a:lnRef>
        <a:fillRef idx="1">
          <a:schemeClr val="accent4"/>
        </a:fillRef>
        <a:effectRef idx="0">
          <a:scrgbClr r="0" g="0" b="0"/>
        </a:effectRef>
        <a:fontRef idx="minor">
          <a:schemeClr val="lt1"/>
        </a:fontRef>
      </dsp:style>
      <dsp:txBody>
        <a:bodyPr rot="10800000" lIns="150516" tIns="60960" rIns="113792"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600" b="1" dirty="0" smtClean="0">
              <a:solidFill>
                <a:schemeClr val="tx1"/>
              </a:solidFill>
              <a:latin typeface="微软雅黑" panose="020B0503020204020204" pitchFamily="34" charset="-122"/>
              <a:ea typeface="微软雅黑" panose="020B0503020204020204" pitchFamily="34" charset="-122"/>
            </a:rPr>
            <a:t>散布谣言</a:t>
          </a:r>
          <a:endParaRPr lang="zh-CN" altLang="en-US" sz="1600" b="1" dirty="0">
            <a:solidFill>
              <a:schemeClr val="tx1"/>
            </a:solidFill>
            <a:latin typeface="微软雅黑" panose="020B0503020204020204" pitchFamily="34" charset="-122"/>
            <a:ea typeface="微软雅黑" panose="020B0503020204020204" pitchFamily="34" charset="-122"/>
          </a:endParaRPr>
        </a:p>
      </dsp:txBody>
      <dsp:txXfrm rot="10800000">
        <a:off x="1068804" y="853320"/>
        <a:ext cx="3904529" cy="341328"/>
      </dsp:txXfrm>
    </dsp:sp>
    <dsp:sp modelId="{92DE488D-B3DE-493C-AC30-DA96AC1FFB62}">
      <dsp:nvSpPr>
        <dsp:cNvPr id="7" name="椭圆 6"/>
        <dsp:cNvSpPr/>
      </dsp:nvSpPr>
      <dsp:spPr bwMode="white">
        <a:xfrm>
          <a:off x="898140" y="853320"/>
          <a:ext cx="341328" cy="341328"/>
        </a:xfrm>
        <a:prstGeom prst="ellipse">
          <a:avLst/>
        </a:prstGeom>
        <a:blipFill>
          <a:blip r:embed="rId3" cstate="print">
            <a:extLst>
              <a:ext uri="{28A0092B-C50C-407E-A947-70E740481C1C}">
                <a14:useLocalDpi xmlns:a14="http://schemas.microsoft.com/office/drawing/2010/main" val="0"/>
              </a:ext>
            </a:extLst>
          </a:blip>
          <a:srcRect/>
          <a:stretch>
            <a:fillRect/>
          </a:stretch>
        </a:blipFill>
      </dsp:spPr>
      <dsp:style>
        <a:lnRef idx="2">
          <a:schemeClr val="lt1"/>
        </a:lnRef>
        <a:fillRef idx="1">
          <a:schemeClr val="accent4">
            <a:tint val="50000"/>
          </a:schemeClr>
        </a:fillRef>
        <a:effectRef idx="0">
          <a:scrgbClr r="0" g="0" b="0"/>
        </a:effectRef>
        <a:fontRef idx="minor"/>
      </dsp:style>
      <dsp:txXfrm>
        <a:off x="898140" y="853320"/>
        <a:ext cx="341328" cy="341328"/>
      </dsp:txXfrm>
    </dsp:sp>
    <dsp:sp modelId="{FB7E7170-F4B7-4B0B-9000-4BF0206D9353}">
      <dsp:nvSpPr>
        <dsp:cNvPr id="10" name="五边形 9"/>
        <dsp:cNvSpPr/>
      </dsp:nvSpPr>
      <dsp:spPr bwMode="white">
        <a:xfrm rot="10800000">
          <a:off x="1068804" y="1279980"/>
          <a:ext cx="3904529" cy="341328"/>
        </a:xfrm>
        <a:prstGeom prst="homePlate">
          <a:avLst/>
        </a:prstGeom>
      </dsp:spPr>
      <dsp:style>
        <a:lnRef idx="2">
          <a:schemeClr val="lt1"/>
        </a:lnRef>
        <a:fillRef idx="1">
          <a:schemeClr val="accent5"/>
        </a:fillRef>
        <a:effectRef idx="0">
          <a:scrgbClr r="0" g="0" b="0"/>
        </a:effectRef>
        <a:fontRef idx="minor">
          <a:schemeClr val="lt1"/>
        </a:fontRef>
      </dsp:style>
      <dsp:txBody>
        <a:bodyPr rot="10800000" lIns="150516" tIns="60960" rIns="113792"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600" b="1" dirty="0" smtClean="0">
              <a:solidFill>
                <a:schemeClr val="tx1"/>
              </a:solidFill>
              <a:latin typeface="微软雅黑" panose="020B0503020204020204" pitchFamily="34" charset="-122"/>
              <a:ea typeface="微软雅黑" panose="020B0503020204020204" pitchFamily="34" charset="-122"/>
            </a:rPr>
            <a:t>不良信息</a:t>
          </a:r>
          <a:endParaRPr lang="zh-CN" altLang="en-US" sz="1600" b="1" dirty="0">
            <a:solidFill>
              <a:schemeClr val="tx1"/>
            </a:solidFill>
            <a:latin typeface="微软雅黑" panose="020B0503020204020204" pitchFamily="34" charset="-122"/>
            <a:ea typeface="微软雅黑" panose="020B0503020204020204" pitchFamily="34" charset="-122"/>
          </a:endParaRPr>
        </a:p>
      </dsp:txBody>
      <dsp:txXfrm rot="10800000">
        <a:off x="1068804" y="1279980"/>
        <a:ext cx="3904529" cy="341328"/>
      </dsp:txXfrm>
    </dsp:sp>
    <dsp:sp modelId="{A6F09614-1B57-44CB-B907-F8E2D46EFEED}">
      <dsp:nvSpPr>
        <dsp:cNvPr id="9" name="椭圆 8"/>
        <dsp:cNvSpPr/>
      </dsp:nvSpPr>
      <dsp:spPr bwMode="white">
        <a:xfrm>
          <a:off x="898140" y="1279980"/>
          <a:ext cx="341328" cy="341328"/>
        </a:xfrm>
        <a:prstGeom prst="ellipse">
          <a:avLst/>
        </a:prstGeom>
        <a:blipFill>
          <a:blip r:embed="rId4" cstate="print">
            <a:extLst>
              <a:ext uri="{28A0092B-C50C-407E-A947-70E740481C1C}">
                <a14:useLocalDpi xmlns:a14="http://schemas.microsoft.com/office/drawing/2010/main" val="0"/>
              </a:ext>
            </a:extLst>
          </a:blip>
          <a:srcRect/>
          <a:stretch>
            <a:fillRect l="-39000" r="-39000"/>
          </a:stretch>
        </a:blipFill>
      </dsp:spPr>
      <dsp:style>
        <a:lnRef idx="2">
          <a:schemeClr val="lt1"/>
        </a:lnRef>
        <a:fillRef idx="1">
          <a:schemeClr val="accent5">
            <a:tint val="50000"/>
          </a:schemeClr>
        </a:fillRef>
        <a:effectRef idx="0">
          <a:scrgbClr r="0" g="0" b="0"/>
        </a:effectRef>
        <a:fontRef idx="minor"/>
      </dsp:style>
      <dsp:txXfrm>
        <a:off x="898140" y="1279980"/>
        <a:ext cx="341328" cy="341328"/>
      </dsp:txXfrm>
    </dsp:sp>
    <dsp:sp modelId="{C7B6737C-F129-4379-AF97-7E098CF82549}">
      <dsp:nvSpPr>
        <dsp:cNvPr id="12" name="五边形 11"/>
        <dsp:cNvSpPr/>
      </dsp:nvSpPr>
      <dsp:spPr bwMode="white">
        <a:xfrm rot="10800000">
          <a:off x="1068804" y="1706640"/>
          <a:ext cx="3904529" cy="341328"/>
        </a:xfrm>
        <a:prstGeom prst="homePlate">
          <a:avLst/>
        </a:prstGeom>
      </dsp:spPr>
      <dsp:style>
        <a:lnRef idx="2">
          <a:schemeClr val="lt1"/>
        </a:lnRef>
        <a:fillRef idx="1">
          <a:schemeClr val="accent6"/>
        </a:fillRef>
        <a:effectRef idx="0">
          <a:scrgbClr r="0" g="0" b="0"/>
        </a:effectRef>
        <a:fontRef idx="minor">
          <a:schemeClr val="lt1"/>
        </a:fontRef>
      </dsp:style>
      <dsp:txBody>
        <a:bodyPr rot="10800000" lIns="150516" tIns="60960" rIns="113792"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600" b="1" dirty="0" smtClean="0">
              <a:solidFill>
                <a:schemeClr val="tx1"/>
              </a:solidFill>
              <a:latin typeface="微软雅黑" panose="020B0503020204020204" pitchFamily="34" charset="-122"/>
              <a:ea typeface="微软雅黑" panose="020B0503020204020204" pitchFamily="34" charset="-122"/>
            </a:rPr>
            <a:t>欺诈</a:t>
          </a:r>
          <a:endParaRPr lang="zh-CN" altLang="en-US" sz="1600" b="1" dirty="0">
            <a:solidFill>
              <a:schemeClr val="tx1"/>
            </a:solidFill>
            <a:latin typeface="微软雅黑" panose="020B0503020204020204" pitchFamily="34" charset="-122"/>
            <a:ea typeface="微软雅黑" panose="020B0503020204020204" pitchFamily="34" charset="-122"/>
          </a:endParaRPr>
        </a:p>
      </dsp:txBody>
      <dsp:txXfrm rot="10800000">
        <a:off x="1068804" y="1706640"/>
        <a:ext cx="3904529" cy="341328"/>
      </dsp:txXfrm>
    </dsp:sp>
    <dsp:sp modelId="{D61B7255-D308-44FB-979B-BD5549502A3A}">
      <dsp:nvSpPr>
        <dsp:cNvPr id="11" name="椭圆 10"/>
        <dsp:cNvSpPr/>
      </dsp:nvSpPr>
      <dsp:spPr bwMode="white">
        <a:xfrm>
          <a:off x="898140" y="1706640"/>
          <a:ext cx="341328" cy="341328"/>
        </a:xfrm>
        <a:prstGeom prst="ellipse">
          <a:avLst/>
        </a:prstGeom>
        <a:blipFill>
          <a:blip r:embed="rId5" cstate="print">
            <a:extLst>
              <a:ext uri="{28A0092B-C50C-407E-A947-70E740481C1C}">
                <a14:useLocalDpi xmlns:a14="http://schemas.microsoft.com/office/drawing/2010/main" val="0"/>
              </a:ext>
            </a:extLst>
          </a:blip>
          <a:srcRect/>
          <a:stretch>
            <a:fillRect l="-23000" r="-23000"/>
          </a:stretch>
        </a:blipFill>
      </dsp:spPr>
      <dsp:style>
        <a:lnRef idx="2">
          <a:schemeClr val="lt1"/>
        </a:lnRef>
        <a:fillRef idx="1">
          <a:schemeClr val="accent6">
            <a:tint val="50000"/>
          </a:schemeClr>
        </a:fillRef>
        <a:effectRef idx="0">
          <a:scrgbClr r="0" g="0" b="0"/>
        </a:effectRef>
        <a:fontRef idx="minor"/>
      </dsp:style>
      <dsp:txXfrm>
        <a:off x="898140" y="1706640"/>
        <a:ext cx="341328" cy="341328"/>
      </dsp:txXfrm>
    </dsp:sp>
    <dsp:sp modelId="{42B48CE5-911D-44D5-AFA1-377112EF11A6}">
      <dsp:nvSpPr>
        <dsp:cNvPr id="14" name="五边形 13"/>
        <dsp:cNvSpPr/>
      </dsp:nvSpPr>
      <dsp:spPr bwMode="white">
        <a:xfrm rot="10800000">
          <a:off x="1068804" y="2133300"/>
          <a:ext cx="3904529" cy="341328"/>
        </a:xfrm>
        <a:prstGeom prst="homePlate">
          <a:avLst/>
        </a:prstGeom>
      </dsp:spPr>
      <dsp:style>
        <a:lnRef idx="2">
          <a:schemeClr val="lt1"/>
        </a:lnRef>
        <a:fillRef idx="1">
          <a:schemeClr val="accent2"/>
        </a:fillRef>
        <a:effectRef idx="0">
          <a:scrgbClr r="0" g="0" b="0"/>
        </a:effectRef>
        <a:fontRef idx="minor">
          <a:schemeClr val="lt1"/>
        </a:fontRef>
      </dsp:style>
      <dsp:txBody>
        <a:bodyPr rot="10800000" lIns="150516" tIns="60960" rIns="113792"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600" b="1" dirty="0" smtClean="0">
              <a:solidFill>
                <a:schemeClr val="tx1"/>
              </a:solidFill>
              <a:latin typeface="微软雅黑" panose="020B0503020204020204" pitchFamily="34" charset="-122"/>
              <a:ea typeface="微软雅黑" panose="020B0503020204020204" pitchFamily="34" charset="-122"/>
            </a:rPr>
            <a:t>网瘾</a:t>
          </a:r>
          <a:endParaRPr lang="zh-CN" altLang="en-US" sz="1600" b="1" dirty="0">
            <a:solidFill>
              <a:schemeClr val="tx1"/>
            </a:solidFill>
            <a:latin typeface="微软雅黑" panose="020B0503020204020204" pitchFamily="34" charset="-122"/>
            <a:ea typeface="微软雅黑" panose="020B0503020204020204" pitchFamily="34" charset="-122"/>
          </a:endParaRPr>
        </a:p>
      </dsp:txBody>
      <dsp:txXfrm rot="10800000">
        <a:off x="1068804" y="2133300"/>
        <a:ext cx="3904529" cy="341328"/>
      </dsp:txXfrm>
    </dsp:sp>
    <dsp:sp modelId="{9BF7EE4E-012F-4DF5-B272-EAA79ECA8C75}">
      <dsp:nvSpPr>
        <dsp:cNvPr id="13" name="椭圆 12"/>
        <dsp:cNvSpPr/>
      </dsp:nvSpPr>
      <dsp:spPr bwMode="white">
        <a:xfrm>
          <a:off x="898140" y="2133300"/>
          <a:ext cx="341328" cy="341328"/>
        </a:xfrm>
        <a:prstGeom prst="ellipse">
          <a:avLst/>
        </a:prstGeom>
        <a:blipFill>
          <a:blip r:embed="rId6" cstate="print">
            <a:extLst>
              <a:ext uri="{28A0092B-C50C-407E-A947-70E740481C1C}">
                <a14:useLocalDpi xmlns:a14="http://schemas.microsoft.com/office/drawing/2010/main" val="0"/>
              </a:ext>
            </a:extLst>
          </a:blip>
          <a:srcRect/>
          <a:stretch>
            <a:fillRect l="-29000" r="-29000"/>
          </a:stretch>
        </a:blipFill>
      </dsp:spPr>
      <dsp:style>
        <a:lnRef idx="2">
          <a:schemeClr val="lt1"/>
        </a:lnRef>
        <a:fillRef idx="1">
          <a:schemeClr val="accent2">
            <a:tint val="50000"/>
          </a:schemeClr>
        </a:fillRef>
        <a:effectRef idx="0">
          <a:scrgbClr r="0" g="0" b="0"/>
        </a:effectRef>
        <a:fontRef idx="minor"/>
      </dsp:style>
      <dsp:txXfrm>
        <a:off x="898140" y="2133300"/>
        <a:ext cx="341328" cy="341328"/>
      </dsp:txXfrm>
    </dsp:sp>
    <dsp:sp modelId="{AB384311-3D9B-45D7-AAED-45272C0B16D1}">
      <dsp:nvSpPr>
        <dsp:cNvPr id="16" name="五边形 15"/>
        <dsp:cNvSpPr/>
      </dsp:nvSpPr>
      <dsp:spPr bwMode="white">
        <a:xfrm rot="10800000">
          <a:off x="1068804" y="2559960"/>
          <a:ext cx="3904529" cy="341328"/>
        </a:xfrm>
        <a:prstGeom prst="homePlate">
          <a:avLst/>
        </a:prstGeom>
      </dsp:spPr>
      <dsp:style>
        <a:lnRef idx="2">
          <a:schemeClr val="lt1"/>
        </a:lnRef>
        <a:fillRef idx="1">
          <a:schemeClr val="accent3"/>
        </a:fillRef>
        <a:effectRef idx="0">
          <a:scrgbClr r="0" g="0" b="0"/>
        </a:effectRef>
        <a:fontRef idx="minor">
          <a:schemeClr val="lt1"/>
        </a:fontRef>
      </dsp:style>
      <dsp:txBody>
        <a:bodyPr rot="10800000" lIns="150516" tIns="60960" rIns="113792"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en-US" altLang="zh-CN" sz="1600" b="1" smtClean="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dsp:txBody>
      <dsp:txXfrm rot="10800000">
        <a:off x="1068804" y="2559960"/>
        <a:ext cx="3904529" cy="341328"/>
      </dsp:txXfrm>
    </dsp:sp>
    <dsp:sp modelId="{4737311F-297D-4E95-B8C4-5619F0D22DF2}">
      <dsp:nvSpPr>
        <dsp:cNvPr id="15" name="椭圆 14"/>
        <dsp:cNvSpPr/>
      </dsp:nvSpPr>
      <dsp:spPr bwMode="white">
        <a:xfrm>
          <a:off x="898140" y="2559960"/>
          <a:ext cx="341328" cy="341328"/>
        </a:xfrm>
        <a:prstGeom prst="ellipse">
          <a:avLst/>
        </a:prstGeom>
      </dsp:spPr>
      <dsp:style>
        <a:lnRef idx="2">
          <a:schemeClr val="lt1"/>
        </a:lnRef>
        <a:fillRef idx="1">
          <a:schemeClr val="accent3">
            <a:tint val="50000"/>
          </a:schemeClr>
        </a:fillRef>
        <a:effectRef idx="0">
          <a:scrgbClr r="0" g="0" b="0"/>
        </a:effectRef>
        <a:fontRef idx="minor"/>
      </dsp:style>
      <dsp:txXfrm>
        <a:off x="898140" y="2559960"/>
        <a:ext cx="341328" cy="341328"/>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991880" cy="2743199"/>
        <a:chOff x="0" y="0"/>
        <a:chExt cx="7991880" cy="2743199"/>
      </a:xfrm>
    </dsp:grpSpPr>
    <dsp:sp modelId="{C11723FB-FD44-4790-9882-F784D01504C2}">
      <dsp:nvSpPr>
        <dsp:cNvPr id="3" name="L 形 2"/>
        <dsp:cNvSpPr/>
      </dsp:nvSpPr>
      <dsp:spPr bwMode="white">
        <a:xfrm rot="5400000">
          <a:off x="1740277" y="995130"/>
          <a:ext cx="963665" cy="1603517"/>
        </a:xfrm>
        <a:prstGeom prst="corner">
          <a:avLst>
            <a:gd name="adj1" fmla="val 16120"/>
            <a:gd name="adj2" fmla="val 16110"/>
          </a:avLst>
        </a:prstGeom>
      </dsp:spPr>
      <dsp:style>
        <a:lnRef idx="1">
          <a:schemeClr val="accent2"/>
        </a:lnRef>
        <a:fillRef idx="2">
          <a:schemeClr val="accent2"/>
        </a:fillRef>
        <a:effectRef idx="1">
          <a:scrgbClr r="0" g="0" b="0"/>
        </a:effectRef>
        <a:fontRef idx="minor">
          <a:schemeClr val="dk1"/>
        </a:fontRef>
      </dsp:style>
      <dsp:txXfrm rot="5400000">
        <a:off x="1740277" y="995130"/>
        <a:ext cx="963665" cy="1603517"/>
      </dsp:txXfrm>
    </dsp:sp>
    <dsp:sp modelId="{9606A409-0386-4958-AF71-520045418D02}">
      <dsp:nvSpPr>
        <dsp:cNvPr id="4" name="矩形 3"/>
        <dsp:cNvSpPr/>
      </dsp:nvSpPr>
      <dsp:spPr bwMode="white">
        <a:xfrm>
          <a:off x="1579417" y="1474236"/>
          <a:ext cx="1447664" cy="126896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ts val="2800"/>
            </a:lnSpc>
            <a:spcBef>
              <a:spcPct val="0"/>
            </a:spcBef>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1969 – 1990</a:t>
          </a:r>
          <a:endParaRPr lang="en-US" altLang="en-US" sz="1800" b="1" dirty="0" smtClean="0">
            <a:solidFill>
              <a:srgbClr val="CC00CC"/>
            </a:solidFill>
            <a:latin typeface="微软雅黑" panose="020B0503020204020204" pitchFamily="34" charset="-122"/>
            <a:ea typeface="微软雅黑" panose="020B0503020204020204" pitchFamily="34" charset="-122"/>
          </a:endParaRPr>
        </a:p>
        <a:p>
          <a:pPr lvl="0">
            <a:lnSpc>
              <a:spcPts val="2800"/>
            </a:lnSpc>
            <a:spcBef>
              <a:spcPct val="0"/>
            </a:spcBef>
            <a:spcAft>
              <a:spcPts val="0"/>
            </a:spcAft>
          </a:pPr>
          <a:r>
            <a:rPr lang="zh-CN" altLang="en-US" sz="1800" b="1" dirty="0" smtClean="0">
              <a:solidFill>
                <a:schemeClr val="tx1"/>
              </a:solidFill>
              <a:latin typeface="微软雅黑" panose="020B0503020204020204" pitchFamily="34" charset="-122"/>
              <a:ea typeface="微软雅黑" panose="020B0503020204020204" pitchFamily="34" charset="-122"/>
            </a:rPr>
            <a:t>从单个网络 </a:t>
          </a:r>
          <a:r>
            <a:rPr lang="en-US" altLang="en-US" sz="1800" b="1" dirty="0" smtClean="0">
              <a:solidFill>
                <a:schemeClr val="tx1"/>
              </a:solidFill>
              <a:latin typeface="微软雅黑" panose="020B0503020204020204" pitchFamily="34" charset="-122"/>
              <a:ea typeface="微软雅黑" panose="020B0503020204020204" pitchFamily="34" charset="-122"/>
            </a:rPr>
            <a:t>ARPANET </a:t>
          </a:r>
          <a:r>
            <a:rPr lang="zh-CN" altLang="en-US" sz="1800" b="1" dirty="0" smtClean="0">
              <a:solidFill>
                <a:schemeClr val="tx1"/>
              </a:solidFill>
              <a:latin typeface="微软雅黑" panose="020B0503020204020204" pitchFamily="34" charset="-122"/>
              <a:ea typeface="微软雅黑" panose="020B0503020204020204" pitchFamily="34" charset="-122"/>
            </a:rPr>
            <a:t>向互联网发展。</a:t>
          </a:r>
          <a:endParaRPr>
            <a:solidFill>
              <a:schemeClr val="tx1"/>
            </a:solidFill>
          </a:endParaRPr>
        </a:p>
      </dsp:txBody>
      <dsp:txXfrm>
        <a:off x="1579417" y="1474236"/>
        <a:ext cx="1447664" cy="1268963"/>
      </dsp:txXfrm>
    </dsp:sp>
    <dsp:sp modelId="{01A2BA42-237A-44CF-A211-45BD14932625}">
      <dsp:nvSpPr>
        <dsp:cNvPr id="5" name="等腰三角形 4"/>
        <dsp:cNvSpPr/>
      </dsp:nvSpPr>
      <dsp:spPr bwMode="white">
        <a:xfrm>
          <a:off x="2753937" y="877077"/>
          <a:ext cx="273144" cy="273144"/>
        </a:xfrm>
        <a:prstGeom prst="triangle">
          <a:avLst>
            <a:gd name="adj" fmla="val 100000"/>
          </a:avLst>
        </a:prstGeom>
      </dsp:spPr>
      <dsp:style>
        <a:lnRef idx="1">
          <a:schemeClr val="accent3"/>
        </a:lnRef>
        <a:fillRef idx="2">
          <a:schemeClr val="accent3"/>
        </a:fillRef>
        <a:effectRef idx="1">
          <a:scrgbClr r="0" g="0" b="0"/>
        </a:effectRef>
        <a:fontRef idx="minor">
          <a:schemeClr val="dk1"/>
        </a:fontRef>
      </dsp:style>
      <dsp:txXfrm>
        <a:off x="2753937" y="877077"/>
        <a:ext cx="273144" cy="273144"/>
      </dsp:txXfrm>
    </dsp:sp>
    <dsp:sp modelId="{5D091C1B-882C-4A2B-868D-15AB708D584F}">
      <dsp:nvSpPr>
        <dsp:cNvPr id="6" name="L 形 5"/>
        <dsp:cNvSpPr/>
      </dsp:nvSpPr>
      <dsp:spPr bwMode="white">
        <a:xfrm rot="5400000">
          <a:off x="3512501" y="556591"/>
          <a:ext cx="963665" cy="1603517"/>
        </a:xfrm>
        <a:prstGeom prst="corner">
          <a:avLst>
            <a:gd name="adj1" fmla="val 16120"/>
            <a:gd name="adj2" fmla="val 16110"/>
          </a:avLst>
        </a:prstGeom>
      </dsp:spPr>
      <dsp:style>
        <a:lnRef idx="1">
          <a:schemeClr val="accent4"/>
        </a:lnRef>
        <a:fillRef idx="2">
          <a:schemeClr val="accent4"/>
        </a:fillRef>
        <a:effectRef idx="1">
          <a:scrgbClr r="0" g="0" b="0"/>
        </a:effectRef>
        <a:fontRef idx="minor">
          <a:schemeClr val="dk1"/>
        </a:fontRef>
      </dsp:style>
      <dsp:txXfrm rot="5400000">
        <a:off x="3512501" y="556591"/>
        <a:ext cx="963665" cy="1603517"/>
      </dsp:txXfrm>
    </dsp:sp>
    <dsp:sp modelId="{5DD1E37C-EDC3-41F4-891E-775C4AA49DFB}">
      <dsp:nvSpPr>
        <dsp:cNvPr id="7" name="矩形 6"/>
        <dsp:cNvSpPr/>
      </dsp:nvSpPr>
      <dsp:spPr bwMode="white">
        <a:xfrm>
          <a:off x="3264776" y="1035698"/>
          <a:ext cx="1447664" cy="126896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ts val="2800"/>
            </a:lnSpc>
            <a:spcBef>
              <a:spcPct val="0"/>
            </a:spcBef>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1985 – 1993</a:t>
          </a:r>
          <a:endParaRPr lang="en-US" altLang="en-US" sz="1800" b="1" dirty="0" smtClean="0">
            <a:solidFill>
              <a:srgbClr val="CC00CC"/>
            </a:solidFill>
            <a:latin typeface="微软雅黑" panose="020B0503020204020204" pitchFamily="34" charset="-122"/>
            <a:ea typeface="微软雅黑" panose="020B0503020204020204" pitchFamily="34" charset="-122"/>
          </a:endParaRPr>
        </a:p>
        <a:p>
          <a:pPr lvl="0">
            <a:lnSpc>
              <a:spcPts val="2800"/>
            </a:lnSpc>
            <a:spcBef>
              <a:spcPct val="0"/>
            </a:spcBef>
            <a:spcAft>
              <a:spcPts val="0"/>
            </a:spcAft>
          </a:pPr>
          <a:r>
            <a:rPr lang="zh-CN" altLang="en-US" sz="1800" b="1" dirty="0" smtClean="0">
              <a:solidFill>
                <a:schemeClr val="tx1"/>
              </a:solidFill>
              <a:latin typeface="微软雅黑" panose="020B0503020204020204" pitchFamily="34" charset="-122"/>
              <a:ea typeface="微软雅黑" panose="020B0503020204020204" pitchFamily="34" charset="-122"/>
            </a:rPr>
            <a:t>建成了三级结构的互联网 。</a:t>
          </a:r>
          <a:endParaRPr>
            <a:solidFill>
              <a:schemeClr val="tx1"/>
            </a:solidFill>
          </a:endParaRPr>
        </a:p>
      </dsp:txBody>
      <dsp:txXfrm>
        <a:off x="3264776" y="1035698"/>
        <a:ext cx="1447664" cy="1268963"/>
      </dsp:txXfrm>
    </dsp:sp>
    <dsp:sp modelId="{2D8632D6-57D5-4C06-81CE-104155293B86}">
      <dsp:nvSpPr>
        <dsp:cNvPr id="8" name="等腰三角形 7"/>
        <dsp:cNvSpPr/>
      </dsp:nvSpPr>
      <dsp:spPr bwMode="white">
        <a:xfrm>
          <a:off x="4526161" y="438539"/>
          <a:ext cx="273144" cy="273144"/>
        </a:xfrm>
        <a:prstGeom prst="triangle">
          <a:avLst>
            <a:gd name="adj" fmla="val 100000"/>
          </a:avLst>
        </a:prstGeom>
      </dsp:spPr>
      <dsp:style>
        <a:lnRef idx="1">
          <a:schemeClr val="accent5"/>
        </a:lnRef>
        <a:fillRef idx="2">
          <a:schemeClr val="accent5"/>
        </a:fillRef>
        <a:effectRef idx="1">
          <a:scrgbClr r="0" g="0" b="0"/>
        </a:effectRef>
        <a:fontRef idx="minor">
          <a:schemeClr val="dk1"/>
        </a:fontRef>
      </dsp:style>
      <dsp:txXfrm>
        <a:off x="4526161" y="438539"/>
        <a:ext cx="273144" cy="273144"/>
      </dsp:txXfrm>
    </dsp:sp>
    <dsp:sp modelId="{0B75B0BF-1D47-48F1-94FD-0201A392E554}">
      <dsp:nvSpPr>
        <dsp:cNvPr id="9" name="L 形 8"/>
        <dsp:cNvSpPr/>
      </dsp:nvSpPr>
      <dsp:spPr bwMode="white">
        <a:xfrm rot="5400000">
          <a:off x="5284725" y="118053"/>
          <a:ext cx="963665" cy="1603517"/>
        </a:xfrm>
        <a:prstGeom prst="corner">
          <a:avLst>
            <a:gd name="adj1" fmla="val 16120"/>
            <a:gd name="adj2" fmla="val 16110"/>
          </a:avLst>
        </a:prstGeom>
      </dsp:spPr>
      <dsp:style>
        <a:lnRef idx="1">
          <a:schemeClr val="accent6"/>
        </a:lnRef>
        <a:fillRef idx="2">
          <a:schemeClr val="accent6"/>
        </a:fillRef>
        <a:effectRef idx="1">
          <a:scrgbClr r="0" g="0" b="0"/>
        </a:effectRef>
        <a:fontRef idx="minor">
          <a:schemeClr val="dk1"/>
        </a:fontRef>
      </dsp:style>
      <dsp:txXfrm rot="5400000">
        <a:off x="5284725" y="118053"/>
        <a:ext cx="963665" cy="1603517"/>
      </dsp:txXfrm>
    </dsp:sp>
    <dsp:sp modelId="{F0C4A08D-D529-4101-B85D-56E13A637234}">
      <dsp:nvSpPr>
        <dsp:cNvPr id="10" name="矩形 9"/>
        <dsp:cNvSpPr/>
      </dsp:nvSpPr>
      <dsp:spPr bwMode="white">
        <a:xfrm>
          <a:off x="5123865" y="597159"/>
          <a:ext cx="1447664" cy="1268963"/>
        </a:xfrm>
        <a:prstGeom prst="rect">
          <a:avLst/>
        </a:prstGeom>
      </dsp:spPr>
      <dsp:style>
        <a:lnRef idx="0">
          <a:schemeClr val="dk1">
            <a:alpha val="0"/>
          </a:schemeClr>
        </a:lnRef>
        <a:fillRef idx="0">
          <a:schemeClr val="lt1">
            <a:alpha val="0"/>
          </a:schemeClr>
        </a:fillRef>
        <a:effectRef idx="0">
          <a:scrgbClr r="0" g="0" b="0"/>
        </a:effectRef>
        <a:fontRef idx="minor"/>
      </dsp:style>
      <dsp:txBody>
        <a:bodyPr lIns="68580" tIns="68580" rIns="68580" bIns="68580" anchor="t"/>
        <a:lstStyle>
          <a:lvl1pPr algn="l">
            <a:defRPr sz="6500"/>
          </a:lvl1pPr>
          <a:lvl2pPr marL="285750" indent="-285750" algn="l">
            <a:defRPr sz="5000"/>
          </a:lvl2pPr>
          <a:lvl3pPr marL="571500" indent="-285750" algn="l">
            <a:defRPr sz="5000"/>
          </a:lvl3pPr>
          <a:lvl4pPr marL="857250" indent="-285750" algn="l">
            <a:defRPr sz="5000"/>
          </a:lvl4pPr>
          <a:lvl5pPr marL="1143000" indent="-285750" algn="l">
            <a:defRPr sz="5000"/>
          </a:lvl5pPr>
          <a:lvl6pPr marL="1428750" indent="-285750" algn="l">
            <a:defRPr sz="5000"/>
          </a:lvl6pPr>
          <a:lvl7pPr marL="1714500" indent="-285750" algn="l">
            <a:defRPr sz="5000"/>
          </a:lvl7pPr>
          <a:lvl8pPr marL="2000250" indent="-285750" algn="l">
            <a:defRPr sz="5000"/>
          </a:lvl8pPr>
          <a:lvl9pPr marL="2286000" indent="-285750" algn="l">
            <a:defRPr sz="5000"/>
          </a:lvl9pPr>
        </a:lstStyle>
        <a:p>
          <a:pPr lvl="0">
            <a:lnSpc>
              <a:spcPts val="2800"/>
            </a:lnSpc>
            <a:spcBef>
              <a:spcPct val="0"/>
            </a:spcBef>
            <a:spcAft>
              <a:spcPts val="0"/>
            </a:spcAft>
          </a:pPr>
          <a:r>
            <a:rPr lang="en-US" altLang="en-US" sz="1800" b="1" dirty="0" smtClean="0">
              <a:solidFill>
                <a:srgbClr val="CC00CC"/>
              </a:solidFill>
              <a:latin typeface="微软雅黑" panose="020B0503020204020204" pitchFamily="34" charset="-122"/>
              <a:ea typeface="微软雅黑" panose="020B0503020204020204" pitchFamily="34" charset="-122"/>
            </a:rPr>
            <a:t>1993 –</a:t>
          </a:r>
          <a:r>
            <a:rPr lang="en-US" altLang="zh-CN" sz="1800" b="1" dirty="0" smtClean="0">
              <a:solidFill>
                <a:srgbClr val="CC00CC"/>
              </a:solidFill>
              <a:latin typeface="微软雅黑" panose="020B0503020204020204" pitchFamily="34" charset="-122"/>
              <a:ea typeface="微软雅黑" panose="020B0503020204020204" pitchFamily="34" charset="-122"/>
            </a:rPr>
            <a:t> </a:t>
          </a:r>
          <a:r>
            <a:rPr lang="zh-CN" altLang="en-US" sz="1800" b="1" dirty="0" smtClean="0">
              <a:solidFill>
                <a:srgbClr val="CC00CC"/>
              </a:solidFill>
              <a:latin typeface="微软雅黑" panose="020B0503020204020204" pitchFamily="34" charset="-122"/>
              <a:ea typeface="微软雅黑" panose="020B0503020204020204" pitchFamily="34" charset="-122"/>
            </a:rPr>
            <a:t>现在</a:t>
          </a:r>
          <a:endParaRPr lang="en-US" altLang="zh-CN" sz="1800" b="1" dirty="0" smtClean="0">
            <a:solidFill>
              <a:srgbClr val="CC00CC"/>
            </a:solidFill>
            <a:latin typeface="微软雅黑" panose="020B0503020204020204" pitchFamily="34" charset="-122"/>
            <a:ea typeface="微软雅黑" panose="020B0503020204020204" pitchFamily="34" charset="-122"/>
          </a:endParaRPr>
        </a:p>
        <a:p>
          <a:pPr lvl="0">
            <a:lnSpc>
              <a:spcPts val="2800"/>
            </a:lnSpc>
            <a:spcBef>
              <a:spcPct val="0"/>
            </a:spcBef>
            <a:spcAft>
              <a:spcPts val="0"/>
            </a:spcAft>
          </a:pPr>
          <a:r>
            <a:rPr lang="zh-CN" altLang="zh-CN" sz="1800" b="1" dirty="0" smtClean="0">
              <a:solidFill>
                <a:schemeClr val="tx1"/>
              </a:solidFill>
              <a:latin typeface="微软雅黑" panose="020B0503020204020204" pitchFamily="34" charset="-122"/>
              <a:ea typeface="微软雅黑" panose="020B0503020204020204" pitchFamily="34" charset="-122"/>
            </a:rPr>
            <a:t>全球范围的多层次</a:t>
          </a:r>
          <a:r>
            <a:rPr lang="en-US" altLang="zh-CN" sz="1800" b="1" dirty="0" smtClean="0">
              <a:solidFill>
                <a:schemeClr val="tx1"/>
              </a:solidFill>
              <a:latin typeface="微软雅黑" panose="020B0503020204020204" pitchFamily="34" charset="-122"/>
              <a:ea typeface="微软雅黑" panose="020B0503020204020204" pitchFamily="34" charset="-122"/>
            </a:rPr>
            <a:t> ISP </a:t>
          </a:r>
          <a:r>
            <a:rPr lang="zh-CN" altLang="zh-CN" sz="1800" b="1" dirty="0" smtClean="0">
              <a:solidFill>
                <a:schemeClr val="tx1"/>
              </a:solidFill>
              <a:latin typeface="微软雅黑" panose="020B0503020204020204" pitchFamily="34" charset="-122"/>
              <a:ea typeface="微软雅黑" panose="020B0503020204020204" pitchFamily="34" charset="-122"/>
            </a:rPr>
            <a:t>结构的互联网。</a:t>
          </a:r>
          <a:endParaRPr lang="zh-CN" altLang="en-US" sz="1800" b="1" dirty="0">
            <a:solidFill>
              <a:schemeClr val="tx1"/>
            </a:solidFill>
            <a:latin typeface="微软雅黑" panose="020B0503020204020204" pitchFamily="34" charset="-122"/>
            <a:ea typeface="微软雅黑" panose="020B0503020204020204" pitchFamily="34" charset="-122"/>
          </a:endParaRPr>
        </a:p>
      </dsp:txBody>
      <dsp:txXfrm>
        <a:off x="5123865" y="597159"/>
        <a:ext cx="1447664" cy="1268963"/>
      </dsp:txXfrm>
    </dsp:sp>
  </dsp:spTree>
</dsp:drawing>
</file>

<file path=ppt/diagrams/drawing6.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618514" cy="1828800"/>
        <a:chOff x="0" y="0"/>
        <a:chExt cx="6618514" cy="1828800"/>
      </a:xfrm>
    </dsp:grpSpPr>
    <dsp:sp modelId="{8F17F835-55F0-4C61-A2A3-44AE2ED9D7FE}">
      <dsp:nvSpPr>
        <dsp:cNvPr id="3" name="矩形 2"/>
        <dsp:cNvSpPr/>
      </dsp:nvSpPr>
      <dsp:spPr bwMode="white">
        <a:xfrm>
          <a:off x="0" y="0"/>
          <a:ext cx="3092764" cy="552901"/>
        </a:xfrm>
        <a:prstGeom prst="rect">
          <a:avLst/>
        </a:prstGeom>
      </dsp:spPr>
      <dsp:style>
        <a:lnRef idx="1">
          <a:schemeClr val="accent5">
            <a:hueOff val="0"/>
            <a:satOff val="0"/>
            <a:lumOff val="0"/>
            <a:alpha val="100000"/>
          </a:schemeClr>
        </a:lnRef>
        <a:fillRef idx="3">
          <a:schemeClr val="accent5">
            <a:hueOff val="0"/>
            <a:satOff val="0"/>
            <a:lumOff val="0"/>
            <a:alpha val="100000"/>
          </a:schemeClr>
        </a:fillRef>
        <a:effectRef idx="2">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ts val="0"/>
            </a:spcAft>
          </a:pPr>
          <a:r>
            <a:rPr lang="zh-CN" altLang="en-US" sz="1800" b="1" dirty="0" smtClean="0">
              <a:latin typeface="微软雅黑" panose="020B0503020204020204" pitchFamily="34" charset="-122"/>
              <a:ea typeface="微软雅黑" panose="020B0503020204020204" pitchFamily="34" charset="-122"/>
            </a:rPr>
            <a:t>客户</a:t>
          </a:r>
          <a:r>
            <a:rPr lang="en-US" altLang="zh-CN" sz="1800" b="1" dirty="0" smtClean="0">
              <a:latin typeface="微软雅黑" panose="020B0503020204020204" pitchFamily="34" charset="-122"/>
              <a:ea typeface="微软雅黑" panose="020B0503020204020204" pitchFamily="34" charset="-122"/>
            </a:rPr>
            <a:t>/</a:t>
          </a:r>
          <a:r>
            <a:rPr lang="zh-CN" altLang="en-US" sz="1800" b="1" dirty="0" smtClean="0">
              <a:latin typeface="微软雅黑" panose="020B0503020204020204" pitchFamily="34" charset="-122"/>
              <a:ea typeface="微软雅黑" panose="020B0503020204020204" pitchFamily="34" charset="-122"/>
            </a:rPr>
            <a:t>服务器方式</a:t>
          </a:r>
          <a:endParaRPr lang="en-US" altLang="zh-CN" sz="1800" b="1" dirty="0" smtClean="0">
            <a:latin typeface="微软雅黑" panose="020B0503020204020204" pitchFamily="34" charset="-122"/>
            <a:ea typeface="微软雅黑" panose="020B0503020204020204" pitchFamily="34" charset="-122"/>
          </a:endParaRPr>
        </a:p>
      </dsp:txBody>
      <dsp:txXfrm>
        <a:off x="0" y="0"/>
        <a:ext cx="3092764" cy="552901"/>
      </dsp:txXfrm>
    </dsp:sp>
    <dsp:sp modelId="{ACB976F2-8BF8-4A70-91C5-C91BC345A4AF}">
      <dsp:nvSpPr>
        <dsp:cNvPr id="4" name="矩形 3"/>
        <dsp:cNvSpPr/>
      </dsp:nvSpPr>
      <dsp:spPr bwMode="white">
        <a:xfrm>
          <a:off x="0" y="552901"/>
          <a:ext cx="3092764" cy="1275899"/>
        </a:xfrm>
        <a:prstGeom prst="rect">
          <a:avLst/>
        </a:prstGeom>
      </dsp:spPr>
      <dsp:style>
        <a:lnRef idx="1">
          <a:schemeClr val="accent5">
            <a:tint val="40000"/>
            <a:alpha val="90000"/>
            <a:hueOff val="0"/>
            <a:satOff val="0"/>
            <a:lumOff val="0"/>
            <a:alpha val="90196"/>
          </a:schemeClr>
        </a:lnRef>
        <a:fillRef idx="1">
          <a:schemeClr val="accent5">
            <a:tint val="40000"/>
            <a:alpha val="90000"/>
            <a:hueOff val="0"/>
            <a:satOff val="0"/>
            <a:lumOff val="0"/>
            <a:alpha val="90196"/>
          </a:schemeClr>
        </a:fillRef>
        <a:effectRef idx="0">
          <a:scrgbClr r="0" g="0" b="0"/>
        </a:effectRef>
        <a:fontRef idx="minor"/>
      </dsp:style>
      <dsp:txBody>
        <a:bodyPr lIns="96012" tIns="96012" rIns="128016" bIns="144018"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en-US" altLang="en-US" sz="1800" b="1" dirty="0" smtClean="0">
              <a:solidFill>
                <a:schemeClr val="dk1"/>
              </a:solidFill>
              <a:latin typeface="微软雅黑" panose="020B0503020204020204" pitchFamily="34" charset="-122"/>
              <a:ea typeface="微软雅黑" panose="020B0503020204020204" pitchFamily="34" charset="-122"/>
            </a:rPr>
            <a:t>Client / Server </a:t>
          </a:r>
          <a:r>
            <a:rPr lang="zh-CN" altLang="en-US" sz="1800" b="1" dirty="0" smtClean="0">
              <a:solidFill>
                <a:schemeClr val="dk1"/>
              </a:solidFill>
              <a:latin typeface="微软雅黑" panose="020B0503020204020204" pitchFamily="34" charset="-122"/>
              <a:ea typeface="微软雅黑" panose="020B0503020204020204" pitchFamily="34" charset="-122"/>
            </a:rPr>
            <a:t>方式</a:t>
          </a:r>
          <a:endParaRPr lang="zh-CN" altLang="en-US" sz="1800" b="1"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简称为 </a:t>
          </a:r>
          <a:r>
            <a:rPr lang="en-US" altLang="en-US" sz="1800" b="1" dirty="0" smtClean="0">
              <a:solidFill>
                <a:schemeClr val="dk1"/>
              </a:solidFill>
              <a:latin typeface="微软雅黑" panose="020B0503020204020204" pitchFamily="34" charset="-122"/>
              <a:ea typeface="微软雅黑" panose="020B0503020204020204" pitchFamily="34" charset="-122"/>
            </a:rPr>
            <a:t>C/S </a:t>
          </a:r>
          <a:r>
            <a:rPr lang="zh-CN" altLang="en-US" sz="1800" b="1" dirty="0" smtClean="0">
              <a:solidFill>
                <a:schemeClr val="dk1"/>
              </a:solidFill>
              <a:latin typeface="微软雅黑" panose="020B0503020204020204" pitchFamily="34" charset="-122"/>
              <a:ea typeface="微软雅黑" panose="020B0503020204020204" pitchFamily="34" charset="-122"/>
            </a:rPr>
            <a:t>方式</a:t>
          </a:r>
          <a:endParaRPr lang="zh-CN" altLang="en-US" sz="1800" b="1" dirty="0">
            <a:solidFill>
              <a:schemeClr val="dk1"/>
            </a:solidFill>
            <a:latin typeface="微软雅黑" panose="020B0503020204020204" pitchFamily="34" charset="-122"/>
            <a:ea typeface="微软雅黑" panose="020B0503020204020204" pitchFamily="34" charset="-122"/>
          </a:endParaRPr>
        </a:p>
      </dsp:txBody>
      <dsp:txXfrm>
        <a:off x="0" y="552901"/>
        <a:ext cx="3092764" cy="1275899"/>
      </dsp:txXfrm>
    </dsp:sp>
    <dsp:sp modelId="{FD082DEC-BD21-4E00-AA12-CC0ED5CBCB32}">
      <dsp:nvSpPr>
        <dsp:cNvPr id="5" name="矩形 4"/>
        <dsp:cNvSpPr/>
      </dsp:nvSpPr>
      <dsp:spPr bwMode="white">
        <a:xfrm>
          <a:off x="3525750" y="0"/>
          <a:ext cx="3092764" cy="552901"/>
        </a:xfrm>
        <a:prstGeom prst="rect">
          <a:avLst/>
        </a:prstGeom>
      </dsp:spPr>
      <dsp:style>
        <a:lnRef idx="1">
          <a:schemeClr val="accent5">
            <a:hueOff val="-9900000"/>
            <a:satOff val="40000"/>
            <a:lumOff val="8627"/>
            <a:alpha val="100000"/>
          </a:schemeClr>
        </a:lnRef>
        <a:fillRef idx="3">
          <a:schemeClr val="accent5">
            <a:hueOff val="-9900000"/>
            <a:satOff val="40000"/>
            <a:lumOff val="8627"/>
            <a:alpha val="100000"/>
          </a:schemeClr>
        </a:fillRef>
        <a:effectRef idx="2">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ts val="0"/>
            </a:spcAft>
          </a:pPr>
          <a:r>
            <a:rPr lang="zh-CN" altLang="en-US" sz="1800" b="1" dirty="0" smtClean="0">
              <a:latin typeface="微软雅黑" panose="020B0503020204020204" pitchFamily="34" charset="-122"/>
              <a:ea typeface="微软雅黑" panose="020B0503020204020204" pitchFamily="34" charset="-122"/>
            </a:rPr>
            <a:t>对等方式</a:t>
          </a:r>
          <a:endParaRPr lang="en-US" altLang="zh-CN" sz="1800" b="1" dirty="0" smtClean="0">
            <a:latin typeface="微软雅黑" panose="020B0503020204020204" pitchFamily="34" charset="-122"/>
            <a:ea typeface="微软雅黑" panose="020B0503020204020204" pitchFamily="34" charset="-122"/>
          </a:endParaRPr>
        </a:p>
      </dsp:txBody>
      <dsp:txXfrm>
        <a:off x="3525750" y="0"/>
        <a:ext cx="3092764" cy="552901"/>
      </dsp:txXfrm>
    </dsp:sp>
    <dsp:sp modelId="{B62719DE-8DA5-4764-8561-2A4AB2C96331}">
      <dsp:nvSpPr>
        <dsp:cNvPr id="6" name="矩形 5"/>
        <dsp:cNvSpPr/>
      </dsp:nvSpPr>
      <dsp:spPr bwMode="white">
        <a:xfrm>
          <a:off x="3525750" y="552901"/>
          <a:ext cx="3092764" cy="1275899"/>
        </a:xfrm>
        <a:prstGeom prst="rect">
          <a:avLst/>
        </a:prstGeom>
      </dsp:spPr>
      <dsp:style>
        <a:lnRef idx="1">
          <a:schemeClr val="accent5">
            <a:tint val="40000"/>
            <a:alpha val="90000"/>
            <a:hueOff val="-10680000"/>
            <a:satOff val="50196"/>
            <a:lumOff val="3529"/>
            <a:alpha val="90196"/>
          </a:schemeClr>
        </a:lnRef>
        <a:fillRef idx="1">
          <a:schemeClr val="accent5">
            <a:tint val="40000"/>
            <a:alpha val="90000"/>
            <a:hueOff val="-10680000"/>
            <a:satOff val="50196"/>
            <a:lumOff val="3529"/>
            <a:alpha val="90196"/>
          </a:schemeClr>
        </a:fillRef>
        <a:effectRef idx="0">
          <a:scrgbClr r="0" g="0" b="0"/>
        </a:effectRef>
        <a:fontRef idx="minor"/>
      </dsp:style>
      <dsp:txBody>
        <a:bodyPr lIns="96012" tIns="96012" rIns="128016" bIns="144018"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en-US" altLang="en-US" sz="1800" b="1" dirty="0" smtClean="0">
              <a:solidFill>
                <a:schemeClr val="dk1"/>
              </a:solidFill>
              <a:latin typeface="微软雅黑" panose="020B0503020204020204" pitchFamily="34" charset="-122"/>
              <a:ea typeface="微软雅黑" panose="020B0503020204020204" pitchFamily="34" charset="-122"/>
            </a:rPr>
            <a:t>Peer to Peer </a:t>
          </a:r>
          <a:r>
            <a:rPr lang="zh-CN" altLang="en-US" sz="1800" b="1" dirty="0" smtClean="0">
              <a:solidFill>
                <a:schemeClr val="dk1"/>
              </a:solidFill>
              <a:latin typeface="微软雅黑" panose="020B0503020204020204" pitchFamily="34" charset="-122"/>
              <a:ea typeface="微软雅黑" panose="020B0503020204020204" pitchFamily="34" charset="-122"/>
            </a:rPr>
            <a:t>方式</a:t>
          </a:r>
          <a:endParaRPr lang="zh-CN" altLang="en-US" sz="1800" b="1"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简称为 </a:t>
          </a:r>
          <a:r>
            <a:rPr lang="en-US" altLang="en-US" sz="1800" b="1" dirty="0" smtClean="0">
              <a:solidFill>
                <a:schemeClr val="dk1"/>
              </a:solidFill>
              <a:latin typeface="微软雅黑" panose="020B0503020204020204" pitchFamily="34" charset="-122"/>
              <a:ea typeface="微软雅黑" panose="020B0503020204020204" pitchFamily="34" charset="-122"/>
            </a:rPr>
            <a:t>P2P </a:t>
          </a:r>
          <a:r>
            <a:rPr lang="zh-CN" altLang="en-US" sz="1800" b="1" dirty="0" smtClean="0">
              <a:solidFill>
                <a:schemeClr val="dk1"/>
              </a:solidFill>
              <a:latin typeface="微软雅黑" panose="020B0503020204020204" pitchFamily="34" charset="-122"/>
              <a:ea typeface="微软雅黑" panose="020B0503020204020204" pitchFamily="34" charset="-122"/>
            </a:rPr>
            <a:t>方式</a:t>
          </a:r>
          <a:endParaRPr lang="zh-CN" altLang="en-US" sz="1800" b="1" dirty="0">
            <a:solidFill>
              <a:schemeClr val="dk1"/>
            </a:solidFill>
            <a:latin typeface="微软雅黑" panose="020B0503020204020204" pitchFamily="34" charset="-122"/>
            <a:ea typeface="微软雅黑" panose="020B0503020204020204" pitchFamily="34" charset="-122"/>
          </a:endParaRPr>
        </a:p>
      </dsp:txBody>
      <dsp:txXfrm>
        <a:off x="3525750" y="552901"/>
        <a:ext cx="3092764" cy="1275899"/>
      </dsp:txXfrm>
    </dsp:sp>
  </dsp:spTree>
</dsp:drawing>
</file>

<file path=ppt/diagrams/drawing7.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713731" cy="3152503"/>
        <a:chOff x="0" y="0"/>
        <a:chExt cx="5713731" cy="3152503"/>
      </a:xfrm>
    </dsp:grpSpPr>
    <dsp:sp modelId="{CEAB91ED-304D-4E30-917D-DB8A5D6E9F4E}">
      <dsp:nvSpPr>
        <dsp:cNvPr id="3" name="椭圆 2"/>
        <dsp:cNvSpPr/>
      </dsp:nvSpPr>
      <dsp:spPr bwMode="white">
        <a:xfrm>
          <a:off x="2260707" y="1040872"/>
          <a:ext cx="1192316" cy="1192308"/>
        </a:xfrm>
        <a:prstGeom prst="ellipse">
          <a:avLst/>
        </a:prstGeom>
      </dsp:spPr>
      <dsp:style>
        <a:lnRef idx="0">
          <a:schemeClr val="lt1"/>
        </a:lnRef>
        <a:fillRef idx="3">
          <a:schemeClr val="accent2"/>
        </a:fillRef>
        <a:effectRef idx="2">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重要性能指标</a:t>
          </a:r>
          <a:endParaRPr lang="zh-CN" altLang="en-US" sz="1600" b="1" dirty="0">
            <a:latin typeface="微软雅黑" panose="020B0503020204020204" pitchFamily="34" charset="-122"/>
            <a:ea typeface="微软雅黑" panose="020B0503020204020204" pitchFamily="34" charset="-122"/>
          </a:endParaRPr>
        </a:p>
      </dsp:txBody>
      <dsp:txXfrm>
        <a:off x="2260707" y="1040872"/>
        <a:ext cx="1192316" cy="1192308"/>
      </dsp:txXfrm>
    </dsp:sp>
    <dsp:sp modelId="{C041081D-BE3D-40E6-B560-6CCAEF685BB2}">
      <dsp:nvSpPr>
        <dsp:cNvPr id="4" name="任意多边形 3"/>
        <dsp:cNvSpPr/>
      </dsp:nvSpPr>
      <dsp:spPr bwMode="white">
        <a:xfrm>
          <a:off x="2746076" y="917177"/>
          <a:ext cx="221579" cy="25810"/>
        </a:xfrm>
        <a:custGeom>
          <a:avLst/>
          <a:gdLst/>
          <a:ahLst/>
          <a:cxnLst/>
          <a:pathLst>
            <a:path w="349" h="41">
              <a:moveTo>
                <a:pt x="174" y="195"/>
              </a:moveTo>
              <a:lnTo>
                <a:pt x="174" y="-154"/>
              </a:lnTo>
            </a:path>
          </a:pathLst>
        </a:custGeom>
        <a:ln w="19050"/>
      </dsp:spPr>
      <dsp:style>
        <a:lnRef idx="1">
          <a:schemeClr val="accent4"/>
        </a:lnRef>
        <a:fillRef idx="0">
          <a:schemeClr val="accent2">
            <a:tint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80000"/>
            </a:lnSpc>
            <a:spcBef>
              <a:spcPts val="0"/>
            </a:spcBef>
            <a:spcAft>
              <a:spcPts val="0"/>
            </a:spcAft>
          </a:pPr>
          <a:endParaRPr lang="zh-CN" altLang="en-US" sz="1600" b="1">
            <a:solidFill>
              <a:schemeClr val="tx1"/>
            </a:solidFill>
            <a:latin typeface="微软雅黑" panose="020B0503020204020204" pitchFamily="34" charset="-122"/>
            <a:ea typeface="微软雅黑" panose="020B0503020204020204" pitchFamily="34" charset="-122"/>
          </a:endParaRPr>
        </a:p>
      </dsp:txBody>
      <dsp:txXfrm>
        <a:off x="2746076" y="917177"/>
        <a:ext cx="221579" cy="25810"/>
      </dsp:txXfrm>
    </dsp:sp>
    <dsp:sp modelId="{402F23A3-1405-4E62-9B6B-1BAD6AF3B058}">
      <dsp:nvSpPr>
        <dsp:cNvPr id="5" name="椭圆 4"/>
        <dsp:cNvSpPr/>
      </dsp:nvSpPr>
      <dsp:spPr bwMode="white">
        <a:xfrm>
          <a:off x="2447219" y="0"/>
          <a:ext cx="819292" cy="819292"/>
        </a:xfrm>
        <a:prstGeom prst="ellipse">
          <a:avLst/>
        </a:prstGeom>
      </dsp:spPr>
      <dsp:style>
        <a:lnRef idx="0">
          <a:schemeClr val="lt1"/>
        </a:lnRef>
        <a:fillRef idx="3">
          <a:schemeClr val="accent3">
            <a:hueOff val="0"/>
            <a:satOff val="0"/>
            <a:lumOff val="0"/>
            <a:alpha val="100000"/>
          </a:schemeClr>
        </a:fillRef>
        <a:effectRef idx="2">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速率</a:t>
          </a:r>
          <a:endParaRPr lang="zh-CN" altLang="en-US" sz="1600" b="1" dirty="0">
            <a:latin typeface="微软雅黑" panose="020B0503020204020204" pitchFamily="34" charset="-122"/>
            <a:ea typeface="微软雅黑" panose="020B0503020204020204" pitchFamily="34" charset="-122"/>
          </a:endParaRPr>
        </a:p>
      </dsp:txBody>
      <dsp:txXfrm>
        <a:off x="2447219" y="0"/>
        <a:ext cx="819292" cy="819292"/>
      </dsp:txXfrm>
    </dsp:sp>
    <dsp:sp modelId="{1A688BA9-9980-46CE-92DD-5B540F6B173C}">
      <dsp:nvSpPr>
        <dsp:cNvPr id="6" name="任意多边形 5"/>
        <dsp:cNvSpPr/>
      </dsp:nvSpPr>
      <dsp:spPr bwMode="white">
        <a:xfrm>
          <a:off x="3298789" y="1183348"/>
          <a:ext cx="221577" cy="25810"/>
        </a:xfrm>
        <a:custGeom>
          <a:avLst/>
          <a:gdLst/>
          <a:ahLst/>
          <a:cxnLst/>
          <a:pathLst>
            <a:path w="349" h="41">
              <a:moveTo>
                <a:pt x="38" y="129"/>
              </a:moveTo>
              <a:lnTo>
                <a:pt x="311" y="-88"/>
              </a:lnTo>
            </a:path>
          </a:pathLst>
        </a:custGeom>
        <a:ln w="19050"/>
      </dsp:spPr>
      <dsp:style>
        <a:lnRef idx="1">
          <a:schemeClr val="accent4"/>
        </a:lnRef>
        <a:fillRef idx="0">
          <a:schemeClr val="accent2">
            <a:tint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80000"/>
            </a:lnSpc>
            <a:spcBef>
              <a:spcPts val="0"/>
            </a:spcBef>
            <a:spcAft>
              <a:spcPts val="0"/>
            </a:spcAft>
          </a:pPr>
          <a:endParaRPr lang="zh-CN" altLang="en-US" sz="400">
            <a:solidFill>
              <a:schemeClr val="tx1"/>
            </a:solidFill>
          </a:endParaRPr>
        </a:p>
      </dsp:txBody>
      <dsp:txXfrm>
        <a:off x="3298789" y="1183348"/>
        <a:ext cx="221577" cy="25810"/>
      </dsp:txXfrm>
    </dsp:sp>
    <dsp:sp modelId="{9EB9B65F-4393-4612-9918-4B6EE32BE2B5}">
      <dsp:nvSpPr>
        <dsp:cNvPr id="7" name="椭圆 6"/>
        <dsp:cNvSpPr/>
      </dsp:nvSpPr>
      <dsp:spPr bwMode="white">
        <a:xfrm>
          <a:off x="3406823" y="462121"/>
          <a:ext cx="819292" cy="819292"/>
        </a:xfrm>
        <a:prstGeom prst="ellipse">
          <a:avLst/>
        </a:prstGeom>
      </dsp:spPr>
      <dsp:style>
        <a:lnRef idx="0">
          <a:schemeClr val="lt1"/>
        </a:lnRef>
        <a:fillRef idx="3">
          <a:schemeClr val="accent3">
            <a:hueOff val="1880000"/>
            <a:satOff val="-2809"/>
            <a:lumOff val="-457"/>
            <a:alpha val="100000"/>
          </a:schemeClr>
        </a:fillRef>
        <a:effectRef idx="2">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带宽</a:t>
          </a:r>
          <a:endParaRPr lang="zh-CN" altLang="en-US" sz="1600" b="1" dirty="0">
            <a:latin typeface="微软雅黑" panose="020B0503020204020204" pitchFamily="34" charset="-122"/>
            <a:ea typeface="微软雅黑" panose="020B0503020204020204" pitchFamily="34" charset="-122"/>
          </a:endParaRPr>
        </a:p>
      </dsp:txBody>
      <dsp:txXfrm>
        <a:off x="3406823" y="462121"/>
        <a:ext cx="819292" cy="819292"/>
      </dsp:txXfrm>
    </dsp:sp>
    <dsp:sp modelId="{CA2997A6-1A9D-4195-A4F9-95CB281E15D5}">
      <dsp:nvSpPr>
        <dsp:cNvPr id="8" name="任意多边形 7"/>
        <dsp:cNvSpPr/>
      </dsp:nvSpPr>
      <dsp:spPr bwMode="white">
        <a:xfrm>
          <a:off x="3435299" y="1781431"/>
          <a:ext cx="221576" cy="25810"/>
        </a:xfrm>
        <a:custGeom>
          <a:avLst/>
          <a:gdLst/>
          <a:ahLst/>
          <a:cxnLst/>
          <a:pathLst>
            <a:path w="349" h="41">
              <a:moveTo>
                <a:pt x="4" y="-18"/>
              </a:moveTo>
              <a:lnTo>
                <a:pt x="345" y="59"/>
              </a:lnTo>
            </a:path>
          </a:pathLst>
        </a:custGeom>
        <a:ln w="19050"/>
      </dsp:spPr>
      <dsp:style>
        <a:lnRef idx="1">
          <a:schemeClr val="accent4"/>
        </a:lnRef>
        <a:fillRef idx="0">
          <a:schemeClr val="accent2">
            <a:tint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80000"/>
            </a:lnSpc>
            <a:spcBef>
              <a:spcPts val="0"/>
            </a:spcBef>
            <a:spcAft>
              <a:spcPts val="0"/>
            </a:spcAft>
          </a:pPr>
          <a:endParaRPr lang="zh-CN" altLang="en-US" sz="1600" b="1">
            <a:solidFill>
              <a:schemeClr val="tx1"/>
            </a:solidFill>
            <a:latin typeface="微软雅黑" panose="020B0503020204020204" pitchFamily="34" charset="-122"/>
            <a:ea typeface="微软雅黑" panose="020B0503020204020204" pitchFamily="34" charset="-122"/>
          </a:endParaRPr>
        </a:p>
      </dsp:txBody>
      <dsp:txXfrm>
        <a:off x="3435299" y="1781431"/>
        <a:ext cx="221576" cy="25810"/>
      </dsp:txXfrm>
    </dsp:sp>
    <dsp:sp modelId="{AA805C1A-016A-4092-AC58-C8C9626E154E}">
      <dsp:nvSpPr>
        <dsp:cNvPr id="9" name="椭圆 8"/>
        <dsp:cNvSpPr/>
      </dsp:nvSpPr>
      <dsp:spPr bwMode="white">
        <a:xfrm>
          <a:off x="3643826" y="1500497"/>
          <a:ext cx="819292" cy="819292"/>
        </a:xfrm>
        <a:prstGeom prst="ellipse">
          <a:avLst/>
        </a:prstGeom>
      </dsp:spPr>
      <dsp:style>
        <a:lnRef idx="0">
          <a:schemeClr val="lt1"/>
        </a:lnRef>
        <a:fillRef idx="3">
          <a:schemeClr val="accent3">
            <a:hueOff val="3760000"/>
            <a:satOff val="-5620"/>
            <a:lumOff val="-914"/>
            <a:alpha val="100000"/>
          </a:schemeClr>
        </a:fillRef>
        <a:effectRef idx="2">
          <a:scrgbClr r="0" g="0" b="0"/>
        </a:effectRef>
        <a:fontRef idx="minor">
          <a:schemeClr val="lt1"/>
        </a:fontRef>
      </dsp:style>
      <dsp:txBody>
        <a:bodyPr lIns="8890" tIns="8890" rIns="8890" bIns="88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吞吐率</a:t>
          </a:r>
          <a:endParaRPr lang="zh-CN" altLang="en-US" sz="1400" b="1" dirty="0">
            <a:latin typeface="微软雅黑" panose="020B0503020204020204" pitchFamily="34" charset="-122"/>
            <a:ea typeface="微软雅黑" panose="020B0503020204020204" pitchFamily="34" charset="-122"/>
          </a:endParaRPr>
        </a:p>
      </dsp:txBody>
      <dsp:txXfrm>
        <a:off x="3643826" y="1500497"/>
        <a:ext cx="819292" cy="819292"/>
      </dsp:txXfrm>
    </dsp:sp>
    <dsp:sp modelId="{96B1DAAE-F63C-47BA-8420-AE7C9945D5FC}">
      <dsp:nvSpPr>
        <dsp:cNvPr id="10" name="任意多边形 9"/>
        <dsp:cNvSpPr/>
      </dsp:nvSpPr>
      <dsp:spPr bwMode="white">
        <a:xfrm>
          <a:off x="3052808" y="2261055"/>
          <a:ext cx="221579" cy="25810"/>
        </a:xfrm>
        <a:custGeom>
          <a:avLst/>
          <a:gdLst/>
          <a:ahLst/>
          <a:cxnLst/>
          <a:pathLst>
            <a:path w="349" h="41">
              <a:moveTo>
                <a:pt x="99" y="-137"/>
              </a:moveTo>
              <a:lnTo>
                <a:pt x="250" y="178"/>
              </a:lnTo>
            </a:path>
          </a:pathLst>
        </a:custGeom>
        <a:ln w="19050"/>
      </dsp:spPr>
      <dsp:style>
        <a:lnRef idx="1">
          <a:schemeClr val="accent4"/>
        </a:lnRef>
        <a:fillRef idx="0">
          <a:schemeClr val="accent2">
            <a:tint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80000"/>
            </a:lnSpc>
            <a:spcBef>
              <a:spcPts val="0"/>
            </a:spcBef>
            <a:spcAft>
              <a:spcPts val="0"/>
            </a:spcAft>
          </a:pPr>
          <a:endParaRPr lang="zh-CN" altLang="en-US" sz="1600" b="1">
            <a:solidFill>
              <a:schemeClr val="tx1"/>
            </a:solidFill>
            <a:latin typeface="微软雅黑" panose="020B0503020204020204" pitchFamily="34" charset="-122"/>
            <a:ea typeface="微软雅黑" panose="020B0503020204020204" pitchFamily="34" charset="-122"/>
          </a:endParaRPr>
        </a:p>
      </dsp:txBody>
      <dsp:txXfrm>
        <a:off x="3052808" y="2261055"/>
        <a:ext cx="221579" cy="25810"/>
      </dsp:txXfrm>
    </dsp:sp>
    <dsp:sp modelId="{3E830754-EFA7-4138-9FA6-3C9E92E74104}">
      <dsp:nvSpPr>
        <dsp:cNvPr id="11" name="椭圆 10"/>
        <dsp:cNvSpPr/>
      </dsp:nvSpPr>
      <dsp:spPr bwMode="white">
        <a:xfrm>
          <a:off x="2979759" y="2333211"/>
          <a:ext cx="819292" cy="819292"/>
        </a:xfrm>
        <a:prstGeom prst="ellipse">
          <a:avLst/>
        </a:prstGeom>
      </dsp:spPr>
      <dsp:style>
        <a:lnRef idx="0">
          <a:schemeClr val="lt1"/>
        </a:lnRef>
        <a:fillRef idx="3">
          <a:schemeClr val="accent3">
            <a:hueOff val="5640000"/>
            <a:satOff val="-8430"/>
            <a:lumOff val="-1372"/>
            <a:alpha val="100000"/>
          </a:schemeClr>
        </a:fillRef>
        <a:effectRef idx="2">
          <a:scrgbClr r="0" g="0" b="0"/>
        </a:effectRef>
        <a:fontRef idx="minor">
          <a:schemeClr val="lt1"/>
        </a:fontRef>
      </dsp:style>
      <dsp:txBody>
        <a:bodyPr lIns="10160" tIns="10160" rIns="10160" bIns="101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80000"/>
            </a:lnSpc>
            <a:spcBef>
              <a:spcPts val="0"/>
            </a:spcBef>
            <a:spcAft>
              <a:spcPts val="0"/>
            </a:spcAft>
          </a:pPr>
          <a:r>
            <a:rPr lang="zh-CN" altLang="en-US" sz="1600" b="1" dirty="0" smtClean="0">
              <a:latin typeface="微软雅黑" panose="020B0503020204020204" pitchFamily="34" charset="-122"/>
              <a:ea typeface="微软雅黑" panose="020B0503020204020204" pitchFamily="34" charset="-122"/>
            </a:rPr>
            <a:t>时延</a:t>
          </a:r>
          <a:endParaRPr lang="zh-CN" altLang="en-US" sz="1600" b="1" dirty="0">
            <a:latin typeface="微软雅黑" panose="020B0503020204020204" pitchFamily="34" charset="-122"/>
            <a:ea typeface="微软雅黑" panose="020B0503020204020204" pitchFamily="34" charset="-122"/>
          </a:endParaRPr>
        </a:p>
      </dsp:txBody>
      <dsp:txXfrm>
        <a:off x="2979759" y="2333211"/>
        <a:ext cx="819292" cy="819292"/>
      </dsp:txXfrm>
    </dsp:sp>
    <dsp:sp modelId="{78B2782A-5A1E-4DB7-8A32-C245B5326F9D}">
      <dsp:nvSpPr>
        <dsp:cNvPr id="12" name="任意多边形 11"/>
        <dsp:cNvSpPr/>
      </dsp:nvSpPr>
      <dsp:spPr bwMode="white">
        <a:xfrm>
          <a:off x="2439345" y="2261055"/>
          <a:ext cx="221579" cy="25810"/>
        </a:xfrm>
        <a:custGeom>
          <a:avLst/>
          <a:gdLst/>
          <a:ahLst/>
          <a:cxnLst/>
          <a:pathLst>
            <a:path w="349" h="41">
              <a:moveTo>
                <a:pt x="250" y="-137"/>
              </a:moveTo>
              <a:lnTo>
                <a:pt x="99" y="178"/>
              </a:lnTo>
            </a:path>
          </a:pathLst>
        </a:custGeom>
        <a:ln w="19050"/>
      </dsp:spPr>
      <dsp:style>
        <a:lnRef idx="1">
          <a:schemeClr val="accent4"/>
        </a:lnRef>
        <a:fillRef idx="0">
          <a:schemeClr val="accent2">
            <a:tint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80000"/>
            </a:lnSpc>
            <a:spcBef>
              <a:spcPts val="0"/>
            </a:spcBef>
            <a:spcAft>
              <a:spcPts val="0"/>
            </a:spcAft>
          </a:pPr>
          <a:endParaRPr lang="zh-CN" altLang="en-US" sz="1600" b="1">
            <a:solidFill>
              <a:schemeClr val="tx1"/>
            </a:solidFill>
            <a:latin typeface="微软雅黑" panose="020B0503020204020204" pitchFamily="34" charset="-122"/>
            <a:ea typeface="微软雅黑" panose="020B0503020204020204" pitchFamily="34" charset="-122"/>
          </a:endParaRPr>
        </a:p>
      </dsp:txBody>
      <dsp:txXfrm>
        <a:off x="2439345" y="2261055"/>
        <a:ext cx="221579" cy="25810"/>
      </dsp:txXfrm>
    </dsp:sp>
    <dsp:sp modelId="{8473F692-BDED-4FE3-8EFA-3135EC8A8BE4}">
      <dsp:nvSpPr>
        <dsp:cNvPr id="13" name="椭圆 12"/>
        <dsp:cNvSpPr/>
      </dsp:nvSpPr>
      <dsp:spPr bwMode="white">
        <a:xfrm>
          <a:off x="1914679" y="2333211"/>
          <a:ext cx="819292" cy="819292"/>
        </a:xfrm>
        <a:prstGeom prst="ellipse">
          <a:avLst/>
        </a:prstGeom>
      </dsp:spPr>
      <dsp:style>
        <a:lnRef idx="0">
          <a:schemeClr val="lt1"/>
        </a:lnRef>
        <a:fillRef idx="3">
          <a:schemeClr val="accent3">
            <a:hueOff val="7520000"/>
            <a:satOff val="-11241"/>
            <a:lumOff val="-1829"/>
            <a:alpha val="100000"/>
          </a:schemeClr>
        </a:fillRef>
        <a:effectRef idx="2">
          <a:scrgbClr r="0" g="0" b="0"/>
        </a:effectRef>
        <a:fontRef idx="minor">
          <a:schemeClr val="lt1"/>
        </a:fontRef>
      </dsp:style>
      <dsp:txBody>
        <a:bodyPr lIns="8890" tIns="8890" rIns="8890" bIns="88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时延带宽积</a:t>
          </a:r>
          <a:endParaRPr lang="zh-CN" altLang="en-US" sz="1400" b="1" dirty="0">
            <a:latin typeface="微软雅黑" panose="020B0503020204020204" pitchFamily="34" charset="-122"/>
            <a:ea typeface="微软雅黑" panose="020B0503020204020204" pitchFamily="34" charset="-122"/>
          </a:endParaRPr>
        </a:p>
      </dsp:txBody>
      <dsp:txXfrm>
        <a:off x="1914679" y="2333211"/>
        <a:ext cx="819292" cy="819292"/>
      </dsp:txXfrm>
    </dsp:sp>
    <dsp:sp modelId="{8BB81BB8-E393-4F1D-8B7B-020AC5C16F2F}">
      <dsp:nvSpPr>
        <dsp:cNvPr id="14" name="任意多边形 13"/>
        <dsp:cNvSpPr/>
      </dsp:nvSpPr>
      <dsp:spPr bwMode="white">
        <a:xfrm>
          <a:off x="2056857" y="1781431"/>
          <a:ext cx="221576" cy="25810"/>
        </a:xfrm>
        <a:custGeom>
          <a:avLst/>
          <a:gdLst/>
          <a:ahLst/>
          <a:cxnLst/>
          <a:pathLst>
            <a:path w="349" h="41">
              <a:moveTo>
                <a:pt x="345" y="-18"/>
              </a:moveTo>
              <a:lnTo>
                <a:pt x="4" y="59"/>
              </a:lnTo>
            </a:path>
          </a:pathLst>
        </a:custGeom>
        <a:ln w="19050"/>
      </dsp:spPr>
      <dsp:style>
        <a:lnRef idx="1">
          <a:schemeClr val="accent4"/>
        </a:lnRef>
        <a:fillRef idx="0">
          <a:schemeClr val="accent2">
            <a:tint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80000"/>
            </a:lnSpc>
            <a:spcBef>
              <a:spcPts val="0"/>
            </a:spcBef>
            <a:spcAft>
              <a:spcPts val="0"/>
            </a:spcAft>
          </a:pPr>
          <a:endParaRPr lang="zh-CN" altLang="en-US" sz="1600" b="1">
            <a:solidFill>
              <a:schemeClr val="tx1"/>
            </a:solidFill>
            <a:latin typeface="微软雅黑" panose="020B0503020204020204" pitchFamily="34" charset="-122"/>
            <a:ea typeface="微软雅黑" panose="020B0503020204020204" pitchFamily="34" charset="-122"/>
          </a:endParaRPr>
        </a:p>
      </dsp:txBody>
      <dsp:txXfrm>
        <a:off x="2056857" y="1781431"/>
        <a:ext cx="221576" cy="25810"/>
      </dsp:txXfrm>
    </dsp:sp>
    <dsp:sp modelId="{E239F5DF-E3F9-42F3-9ADB-15CF35E6CE45}">
      <dsp:nvSpPr>
        <dsp:cNvPr id="15" name="椭圆 14"/>
        <dsp:cNvSpPr/>
      </dsp:nvSpPr>
      <dsp:spPr bwMode="white">
        <a:xfrm>
          <a:off x="1250613" y="1500497"/>
          <a:ext cx="819292" cy="819292"/>
        </a:xfrm>
        <a:prstGeom prst="ellipse">
          <a:avLst/>
        </a:prstGeom>
      </dsp:spPr>
      <dsp:style>
        <a:lnRef idx="0">
          <a:schemeClr val="lt1"/>
        </a:lnRef>
        <a:fillRef idx="3">
          <a:schemeClr val="accent3">
            <a:hueOff val="9400000"/>
            <a:satOff val="-14051"/>
            <a:lumOff val="-2287"/>
            <a:alpha val="100000"/>
          </a:schemeClr>
        </a:fillRef>
        <a:effectRef idx="2">
          <a:scrgbClr r="0" g="0" b="0"/>
        </a:effectRef>
        <a:fontRef idx="minor">
          <a:schemeClr val="lt1"/>
        </a:fontRef>
      </dsp:style>
      <dsp:txBody>
        <a:bodyPr lIns="8890" tIns="8890" rIns="8890" bIns="88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往返</a:t>
          </a:r>
          <a:endParaRPr lang="en-US" altLang="zh-CN" sz="1400" b="1" dirty="0" smtClean="0">
            <a:latin typeface="微软雅黑" panose="020B0503020204020204" pitchFamily="34" charset="-122"/>
            <a:ea typeface="微软雅黑" panose="020B0503020204020204" pitchFamily="34" charset="-122"/>
          </a:endParaRPr>
        </a:p>
        <a:p>
          <a:pPr lvl="0">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时间</a:t>
          </a:r>
          <a:endParaRPr lang="zh-CN" altLang="en-US" sz="1400" b="1" dirty="0">
            <a:latin typeface="微软雅黑" panose="020B0503020204020204" pitchFamily="34" charset="-122"/>
            <a:ea typeface="微软雅黑" panose="020B0503020204020204" pitchFamily="34" charset="-122"/>
          </a:endParaRPr>
        </a:p>
      </dsp:txBody>
      <dsp:txXfrm>
        <a:off x="1250613" y="1500497"/>
        <a:ext cx="819292" cy="819292"/>
      </dsp:txXfrm>
    </dsp:sp>
    <dsp:sp modelId="{AF33E670-42AA-4676-8C3F-58C9EF27EB34}">
      <dsp:nvSpPr>
        <dsp:cNvPr id="16" name="任意多边形 15"/>
        <dsp:cNvSpPr/>
      </dsp:nvSpPr>
      <dsp:spPr bwMode="white">
        <a:xfrm>
          <a:off x="2193365" y="1183348"/>
          <a:ext cx="221577" cy="25810"/>
        </a:xfrm>
        <a:custGeom>
          <a:avLst/>
          <a:gdLst/>
          <a:ahLst/>
          <a:cxnLst/>
          <a:pathLst>
            <a:path w="349" h="41">
              <a:moveTo>
                <a:pt x="311" y="129"/>
              </a:moveTo>
              <a:lnTo>
                <a:pt x="38" y="-88"/>
              </a:lnTo>
            </a:path>
          </a:pathLst>
        </a:custGeom>
        <a:ln w="19050"/>
      </dsp:spPr>
      <dsp:style>
        <a:lnRef idx="1">
          <a:schemeClr val="accent4"/>
        </a:lnRef>
        <a:fillRef idx="0">
          <a:schemeClr val="accent2">
            <a:tint val="90000"/>
          </a:schemeClr>
        </a:fillRef>
        <a:effectRef idx="0">
          <a:scrgbClr r="0" g="0" b="0"/>
        </a:effectRef>
        <a:fontRef idx="minor"/>
      </dsp:style>
      <dsp:txBody>
        <a:bodyPr anchor="ctr"/>
        <a:lstStyle>
          <a:lvl1pPr algn="ctr"/>
          <a:lvl2pPr algn="ctr"/>
          <a:lvl3pPr algn="ctr"/>
          <a:lvl4pPr algn="ctr"/>
          <a:lvl5pPr algn="ctr"/>
          <a:lvl6pPr algn="ctr"/>
          <a:lvl7pPr algn="ctr"/>
          <a:lvl8pPr algn="ctr"/>
          <a:lvl9pPr algn="ctr"/>
        </a:lstStyle>
        <a:p>
          <a:pPr lvl="0">
            <a:lnSpc>
              <a:spcPct val="80000"/>
            </a:lnSpc>
            <a:spcBef>
              <a:spcPts val="0"/>
            </a:spcBef>
            <a:spcAft>
              <a:spcPts val="0"/>
            </a:spcAft>
          </a:pPr>
          <a:endParaRPr lang="zh-CN" altLang="en-US" sz="1600" b="1">
            <a:solidFill>
              <a:schemeClr val="tx1"/>
            </a:solidFill>
            <a:latin typeface="微软雅黑" panose="020B0503020204020204" pitchFamily="34" charset="-122"/>
            <a:ea typeface="微软雅黑" panose="020B0503020204020204" pitchFamily="34" charset="-122"/>
          </a:endParaRPr>
        </a:p>
      </dsp:txBody>
      <dsp:txXfrm>
        <a:off x="2193365" y="1183348"/>
        <a:ext cx="221577" cy="25810"/>
      </dsp:txXfrm>
    </dsp:sp>
    <dsp:sp modelId="{26B2A20A-D83E-4FB4-8289-8E75F18D9F17}">
      <dsp:nvSpPr>
        <dsp:cNvPr id="17" name="椭圆 16"/>
        <dsp:cNvSpPr/>
      </dsp:nvSpPr>
      <dsp:spPr bwMode="white">
        <a:xfrm>
          <a:off x="1487615" y="462121"/>
          <a:ext cx="819292" cy="819292"/>
        </a:xfrm>
        <a:prstGeom prst="ellipse">
          <a:avLst/>
        </a:prstGeom>
      </dsp:spPr>
      <dsp:style>
        <a:lnRef idx="0">
          <a:schemeClr val="lt1"/>
        </a:lnRef>
        <a:fillRef idx="3">
          <a:schemeClr val="accent3">
            <a:hueOff val="11280000"/>
            <a:satOff val="-16862"/>
            <a:lumOff val="-2744"/>
            <a:alpha val="100000"/>
          </a:schemeClr>
        </a:fillRef>
        <a:effectRef idx="2">
          <a:scrgbClr r="0" g="0" b="0"/>
        </a:effectRef>
        <a:fontRef idx="minor">
          <a:schemeClr val="lt1"/>
        </a:fontRef>
      </dsp:style>
      <dsp:txBody>
        <a:bodyPr lIns="8890" tIns="8890" rIns="8890" bIns="88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80000"/>
            </a:lnSpc>
            <a:spcBef>
              <a:spcPts val="0"/>
            </a:spcBef>
            <a:spcAft>
              <a:spcPts val="0"/>
            </a:spcAft>
          </a:pPr>
          <a:r>
            <a:rPr lang="zh-CN" altLang="en-US" sz="1400" b="1" dirty="0" smtClean="0">
              <a:latin typeface="微软雅黑" panose="020B0503020204020204" pitchFamily="34" charset="-122"/>
              <a:ea typeface="微软雅黑" panose="020B0503020204020204" pitchFamily="34" charset="-122"/>
            </a:rPr>
            <a:t>利用率</a:t>
          </a:r>
          <a:endParaRPr lang="zh-CN" altLang="en-US" sz="1400" b="1" dirty="0">
            <a:latin typeface="微软雅黑" panose="020B0503020204020204" pitchFamily="34" charset="-122"/>
            <a:ea typeface="微软雅黑" panose="020B0503020204020204" pitchFamily="34" charset="-122"/>
          </a:endParaRPr>
        </a:p>
      </dsp:txBody>
      <dsp:txXfrm>
        <a:off x="1487615" y="462121"/>
        <a:ext cx="819292" cy="819292"/>
      </dsp:txXfrm>
    </dsp:sp>
  </dsp:spTree>
</dsp:drawing>
</file>

<file path=ppt/diagrams/drawing8.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898674" cy="2394856"/>
        <a:chOff x="0" y="0"/>
        <a:chExt cx="7898674" cy="2394856"/>
      </a:xfrm>
    </dsp:grpSpPr>
    <dsp:sp modelId="{D8322834-D555-4278-B09F-615875E565CE}">
      <dsp:nvSpPr>
        <dsp:cNvPr id="4" name="同侧圆角矩形 3"/>
        <dsp:cNvSpPr/>
      </dsp:nvSpPr>
      <dsp:spPr bwMode="white">
        <a:xfrm rot="5400000">
          <a:off x="4078903" y="-2631016"/>
          <a:ext cx="934578" cy="6430254"/>
        </a:xfrm>
        <a:prstGeom prst="round2SameRect">
          <a:avLst/>
        </a:prstGeom>
      </dsp:spPr>
      <dsp:style>
        <a:lnRef idx="2">
          <a:schemeClr val="accent2">
            <a:tint val="40000"/>
            <a:alpha val="90000"/>
          </a:schemeClr>
        </a:lnRef>
        <a:fillRef idx="1">
          <a:schemeClr val="accent2">
            <a:tint val="40000"/>
            <a:alpha val="90000"/>
          </a:schemeClr>
        </a:fillRef>
        <a:effectRef idx="0">
          <a:scrgbClr r="0" g="0" b="0"/>
        </a:effectRef>
        <a:fontRef idx="minor"/>
      </dsp:style>
      <dsp:txBody>
        <a:bodyPr rot="-5400000" vert="horz" wrap="square" lIns="60960" tIns="30480" rIns="60960" bIns="304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ts val="2400"/>
            </a:lnSpc>
            <a:spcBef>
              <a:spcPts val="0"/>
            </a:spcBef>
            <a:spcAft>
              <a:spcPts val="0"/>
            </a:spcAft>
            <a:buChar char="•"/>
          </a:pPr>
          <a:r>
            <a:rPr lang="zh-CN" altLang="en-US" sz="1600" b="1" dirty="0" smtClean="0">
              <a:solidFill>
                <a:schemeClr val="dk1"/>
              </a:solidFill>
              <a:latin typeface="微软雅黑" panose="020B0503020204020204" pitchFamily="34" charset="-122"/>
              <a:ea typeface="微软雅黑" panose="020B0503020204020204" pitchFamily="34" charset="-122"/>
            </a:rPr>
            <a:t>某个信道具有的</a:t>
          </a:r>
          <a:r>
            <a:rPr lang="zh-CN" altLang="en-US" sz="1600" b="1" dirty="0" smtClean="0">
              <a:solidFill>
                <a:srgbClr val="0000FF"/>
              </a:solidFill>
              <a:latin typeface="微软雅黑" panose="020B0503020204020204" pitchFamily="34" charset="-122"/>
              <a:ea typeface="微软雅黑" panose="020B0503020204020204" pitchFamily="34" charset="-122"/>
            </a:rPr>
            <a:t>频带宽度。</a:t>
          </a:r>
          <a:endParaRPr lang="zh-CN" altLang="en-US" sz="1600" b="1" dirty="0">
            <a:solidFill>
              <a:srgbClr val="0000FF"/>
            </a:solidFill>
            <a:latin typeface="微软雅黑" panose="020B0503020204020204" pitchFamily="34" charset="-122"/>
            <a:ea typeface="微软雅黑" panose="020B0503020204020204" pitchFamily="34" charset="-122"/>
          </a:endParaRPr>
        </a:p>
        <a:p>
          <a:pPr marL="171450" lvl="1" indent="-171450">
            <a:lnSpc>
              <a:spcPts val="2400"/>
            </a:lnSpc>
            <a:spcBef>
              <a:spcPts val="0"/>
            </a:spcBef>
            <a:spcAft>
              <a:spcPts val="0"/>
            </a:spcAft>
            <a:buChar char="•"/>
          </a:pPr>
          <a:r>
            <a:rPr lang="zh-CN" altLang="en-US" sz="1600" b="1" dirty="0" smtClean="0">
              <a:solidFill>
                <a:schemeClr val="dk1"/>
              </a:solidFill>
              <a:latin typeface="微软雅黑" panose="020B0503020204020204" pitchFamily="34" charset="-122"/>
              <a:ea typeface="微软雅黑" panose="020B0503020204020204" pitchFamily="34" charset="-122"/>
            </a:rPr>
            <a:t>单位是</a:t>
          </a:r>
          <a:r>
            <a:rPr lang="zh-CN" altLang="en-US" sz="1600" b="1" dirty="0" smtClean="0">
              <a:solidFill>
                <a:srgbClr val="0000FF"/>
              </a:solidFill>
              <a:latin typeface="微软雅黑" panose="020B0503020204020204" pitchFamily="34" charset="-122"/>
              <a:ea typeface="微软雅黑" panose="020B0503020204020204" pitchFamily="34" charset="-122"/>
            </a:rPr>
            <a:t>赫</a:t>
          </a:r>
          <a:r>
            <a:rPr lang="zh-CN" altLang="en-US" sz="1600" b="1" dirty="0" smtClean="0">
              <a:solidFill>
                <a:schemeClr val="dk1"/>
              </a:solidFill>
              <a:latin typeface="微软雅黑" panose="020B0503020204020204" pitchFamily="34" charset="-122"/>
              <a:ea typeface="微软雅黑" panose="020B0503020204020204" pitchFamily="34" charset="-122"/>
            </a:rPr>
            <a:t>（或千赫、兆赫、吉赫等）。</a:t>
          </a:r>
          <a:endParaRPr lang="zh-CN" altLang="en-US" sz="1600" b="1" dirty="0">
            <a:solidFill>
              <a:schemeClr val="dk1"/>
            </a:solidFill>
            <a:latin typeface="微软雅黑" panose="020B0503020204020204" pitchFamily="34" charset="-122"/>
            <a:ea typeface="微软雅黑" panose="020B0503020204020204" pitchFamily="34" charset="-122"/>
          </a:endParaRPr>
        </a:p>
        <a:p>
          <a:pPr marL="171450" lvl="1" indent="-171450">
            <a:lnSpc>
              <a:spcPts val="2400"/>
            </a:lnSpc>
            <a:spcBef>
              <a:spcPts val="0"/>
            </a:spcBef>
            <a:spcAft>
              <a:spcPts val="0"/>
            </a:spcAft>
            <a:buChar char="•"/>
          </a:pPr>
          <a:r>
            <a:rPr lang="zh-CN" altLang="en-US" sz="1600" b="1" dirty="0" smtClean="0">
              <a:solidFill>
                <a:schemeClr val="dk1"/>
              </a:solidFill>
              <a:latin typeface="微软雅黑" panose="020B0503020204020204" pitchFamily="34" charset="-122"/>
              <a:ea typeface="微软雅黑" panose="020B0503020204020204" pitchFamily="34" charset="-122"/>
            </a:rPr>
            <a:t>某信道允许通过的信号频带范围称为该</a:t>
          </a:r>
          <a:r>
            <a:rPr lang="zh-CN" altLang="en-US" sz="1600" b="1" dirty="0" smtClean="0">
              <a:solidFill>
                <a:srgbClr val="0000FF"/>
              </a:solidFill>
              <a:latin typeface="微软雅黑" panose="020B0503020204020204" pitchFamily="34" charset="-122"/>
              <a:ea typeface="微软雅黑" panose="020B0503020204020204" pitchFamily="34" charset="-122"/>
            </a:rPr>
            <a:t>信道的带宽</a:t>
          </a:r>
          <a:r>
            <a:rPr lang="zh-CN" altLang="en-US" sz="1600" b="1" dirty="0" smtClean="0">
              <a:solidFill>
                <a:schemeClr val="dk1"/>
              </a:solidFill>
              <a:latin typeface="微软雅黑" panose="020B0503020204020204" pitchFamily="34" charset="-122"/>
              <a:ea typeface="微软雅黑" panose="020B0503020204020204" pitchFamily="34" charset="-122"/>
            </a:rPr>
            <a:t>（或通频带）。</a:t>
          </a:r>
          <a:endParaRPr lang="zh-CN" altLang="en-US" sz="1600" b="1" dirty="0">
            <a:solidFill>
              <a:schemeClr val="dk1"/>
            </a:solidFill>
            <a:latin typeface="微软雅黑" panose="020B0503020204020204" pitchFamily="34" charset="-122"/>
            <a:ea typeface="微软雅黑" panose="020B0503020204020204" pitchFamily="34" charset="-122"/>
          </a:endParaRPr>
        </a:p>
      </dsp:txBody>
      <dsp:txXfrm rot="5400000">
        <a:off x="4078903" y="-2631016"/>
        <a:ext cx="934578" cy="6430254"/>
      </dsp:txXfrm>
    </dsp:sp>
    <dsp:sp modelId="{12490A3D-6938-465D-B09D-05FD246C6E9E}">
      <dsp:nvSpPr>
        <dsp:cNvPr id="3" name="圆角矩形 2"/>
        <dsp:cNvSpPr/>
      </dsp:nvSpPr>
      <dsp:spPr bwMode="white">
        <a:xfrm>
          <a:off x="137355" y="0"/>
          <a:ext cx="1193711" cy="1168222"/>
        </a:xfrm>
        <a:prstGeom prst="roundRect">
          <a:avLst/>
        </a:prstGeom>
      </dsp:spPr>
      <dsp:style>
        <a:lnRef idx="2">
          <a:schemeClr val="lt1"/>
        </a:lnRef>
        <a:fillRef idx="1">
          <a:schemeClr val="accent2"/>
        </a:fillRef>
        <a:effectRef idx="0">
          <a:scrgbClr r="0" g="0" b="0"/>
        </a:effectRef>
        <a:fontRef idx="minor">
          <a:schemeClr val="lt1"/>
        </a:fontRef>
      </dsp:style>
      <dsp:txBody>
        <a:bodyPr lIns="68580" tIns="34290" rIns="68580" bIns="342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ts val="2400"/>
            </a:lnSpc>
            <a:spcBef>
              <a:spcPts val="0"/>
            </a:spcBef>
            <a:spcAft>
              <a:spcPts val="0"/>
            </a:spcAft>
          </a:pPr>
          <a:r>
            <a:rPr lang="zh-CN" altLang="en-US" sz="1800" b="1" dirty="0" smtClean="0">
              <a:solidFill>
                <a:schemeClr val="bg1"/>
              </a:solidFill>
              <a:latin typeface="微软雅黑" panose="020B0503020204020204" pitchFamily="34" charset="-122"/>
              <a:ea typeface="微软雅黑" panose="020B0503020204020204" pitchFamily="34" charset="-122"/>
            </a:rPr>
            <a:t>频域</a:t>
          </a:r>
          <a:endParaRPr lang="zh-CN" altLang="en-US" sz="1800" b="1" dirty="0">
            <a:solidFill>
              <a:schemeClr val="bg1"/>
            </a:solidFill>
            <a:latin typeface="微软雅黑" panose="020B0503020204020204" pitchFamily="34" charset="-122"/>
            <a:ea typeface="微软雅黑" panose="020B0503020204020204" pitchFamily="34" charset="-122"/>
          </a:endParaRPr>
        </a:p>
      </dsp:txBody>
      <dsp:txXfrm>
        <a:off x="137355" y="0"/>
        <a:ext cx="1193711" cy="1168222"/>
      </dsp:txXfrm>
    </dsp:sp>
    <dsp:sp modelId="{4EADB46F-8684-4B72-97FE-D18AEB647819}">
      <dsp:nvSpPr>
        <dsp:cNvPr id="6" name="同侧圆角矩形 5"/>
        <dsp:cNvSpPr/>
      </dsp:nvSpPr>
      <dsp:spPr bwMode="white">
        <a:xfrm rot="5400000">
          <a:off x="4078903" y="-1438232"/>
          <a:ext cx="934578" cy="6430254"/>
        </a:xfrm>
        <a:prstGeom prst="round2SameRect">
          <a:avLst/>
        </a:prstGeom>
      </dsp:spPr>
      <dsp:style>
        <a:lnRef idx="2">
          <a:schemeClr val="accent3">
            <a:tint val="40000"/>
            <a:alpha val="90000"/>
          </a:schemeClr>
        </a:lnRef>
        <a:fillRef idx="1">
          <a:schemeClr val="accent3">
            <a:tint val="40000"/>
            <a:alpha val="90000"/>
          </a:schemeClr>
        </a:fillRef>
        <a:effectRef idx="0">
          <a:scrgbClr r="0" g="0" b="0"/>
        </a:effectRef>
        <a:fontRef idx="minor"/>
      </dsp:style>
      <dsp:txBody>
        <a:bodyPr rot="-5400000" lIns="60960" tIns="30480" rIns="60960" bIns="3048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ts val="2400"/>
            </a:lnSpc>
            <a:spcBef>
              <a:spcPts val="0"/>
            </a:spcBef>
            <a:spcAft>
              <a:spcPts val="0"/>
            </a:spcAft>
            <a:buChar char="•"/>
          </a:pPr>
          <a:r>
            <a:rPr lang="zh-CN" altLang="en-US" sz="1600" b="1" dirty="0" smtClean="0">
              <a:solidFill>
                <a:schemeClr val="dk1"/>
              </a:solidFill>
              <a:latin typeface="微软雅黑" panose="020B0503020204020204" pitchFamily="34" charset="-122"/>
              <a:ea typeface="微软雅黑" panose="020B0503020204020204" pitchFamily="34" charset="-122"/>
            </a:rPr>
            <a:t>网络中某通道传送数据的能力，表示在单位时间内网络中的某信道所能通过的</a:t>
          </a:r>
          <a:r>
            <a:rPr lang="zh-CN" altLang="en-US" sz="1600" b="1" dirty="0" smtClean="0">
              <a:solidFill>
                <a:srgbClr val="0000FF"/>
              </a:solidFill>
              <a:latin typeface="微软雅黑" panose="020B0503020204020204" pitchFamily="34" charset="-122"/>
              <a:ea typeface="微软雅黑" panose="020B0503020204020204" pitchFamily="34" charset="-122"/>
            </a:rPr>
            <a:t>“最高数据率”。</a:t>
          </a:r>
          <a:endParaRPr lang="zh-CN" altLang="en-US" sz="1600" b="1" dirty="0">
            <a:solidFill>
              <a:srgbClr val="0000FF"/>
            </a:solidFill>
            <a:latin typeface="微软雅黑" panose="020B0503020204020204" pitchFamily="34" charset="-122"/>
            <a:ea typeface="微软雅黑" panose="020B0503020204020204" pitchFamily="34" charset="-122"/>
          </a:endParaRPr>
        </a:p>
        <a:p>
          <a:pPr marL="171450" lvl="1" indent="-171450">
            <a:lnSpc>
              <a:spcPts val="2400"/>
            </a:lnSpc>
            <a:spcBef>
              <a:spcPts val="0"/>
            </a:spcBef>
            <a:spcAft>
              <a:spcPts val="0"/>
            </a:spcAft>
            <a:buChar char="•"/>
          </a:pPr>
          <a:r>
            <a:rPr lang="zh-CN" altLang="en-US" sz="1600" b="1" dirty="0" smtClean="0">
              <a:solidFill>
                <a:schemeClr val="dk1"/>
              </a:solidFill>
              <a:latin typeface="微软雅黑" panose="020B0503020204020204" pitchFamily="34" charset="-122"/>
              <a:ea typeface="微软雅黑" panose="020B0503020204020204" pitchFamily="34" charset="-122"/>
            </a:rPr>
            <a:t>单位就是数据率的单位 </a:t>
          </a:r>
          <a:r>
            <a:rPr lang="en-US" altLang="en-US" sz="1600" b="1" dirty="0" smtClean="0">
              <a:solidFill>
                <a:schemeClr val="dk1"/>
              </a:solidFill>
              <a:latin typeface="微软雅黑" panose="020B0503020204020204" pitchFamily="34" charset="-122"/>
              <a:ea typeface="微软雅黑" panose="020B0503020204020204" pitchFamily="34" charset="-122"/>
            </a:rPr>
            <a:t>bit/s</a:t>
          </a:r>
          <a:r>
            <a:rPr lang="zh-CN" altLang="en-US" sz="1600" b="1" dirty="0" smtClean="0">
              <a:solidFill>
                <a:schemeClr val="dk1"/>
              </a:solidFill>
              <a:latin typeface="微软雅黑" panose="020B0503020204020204" pitchFamily="34" charset="-122"/>
              <a:ea typeface="微软雅黑" panose="020B0503020204020204" pitchFamily="34" charset="-122"/>
            </a:rPr>
            <a:t>。</a:t>
          </a:r>
          <a:endParaRPr lang="zh-CN" altLang="en-US" sz="1600" b="1" dirty="0">
            <a:solidFill>
              <a:schemeClr val="dk1"/>
            </a:solidFill>
            <a:latin typeface="微软雅黑" panose="020B0503020204020204" pitchFamily="34" charset="-122"/>
            <a:ea typeface="微软雅黑" panose="020B0503020204020204" pitchFamily="34" charset="-122"/>
          </a:endParaRPr>
        </a:p>
      </dsp:txBody>
      <dsp:txXfrm rot="5400000">
        <a:off x="4078903" y="-1438232"/>
        <a:ext cx="934578" cy="6430254"/>
      </dsp:txXfrm>
    </dsp:sp>
    <dsp:sp modelId="{90C011AE-3F91-416D-B2FD-433B35EC17A6}">
      <dsp:nvSpPr>
        <dsp:cNvPr id="5" name="圆角矩形 4"/>
        <dsp:cNvSpPr/>
      </dsp:nvSpPr>
      <dsp:spPr bwMode="white">
        <a:xfrm>
          <a:off x="137355" y="1192767"/>
          <a:ext cx="1193711" cy="1168222"/>
        </a:xfrm>
        <a:prstGeom prst="roundRect">
          <a:avLst/>
        </a:prstGeom>
      </dsp:spPr>
      <dsp:style>
        <a:lnRef idx="2">
          <a:schemeClr val="lt1"/>
        </a:lnRef>
        <a:fillRef idx="1">
          <a:schemeClr val="accent3"/>
        </a:fillRef>
        <a:effectRef idx="0">
          <a:scrgbClr r="0" g="0" b="0"/>
        </a:effectRef>
        <a:fontRef idx="minor">
          <a:schemeClr val="lt1"/>
        </a:fontRef>
      </dsp:style>
      <dsp:txBody>
        <a:bodyPr lIns="68580" tIns="34290" rIns="68580" bIns="3429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ts val="2400"/>
            </a:lnSpc>
            <a:spcBef>
              <a:spcPts val="0"/>
            </a:spcBef>
            <a:spcAft>
              <a:spcPts val="0"/>
            </a:spcAft>
          </a:pPr>
          <a:r>
            <a:rPr lang="zh-CN" altLang="en-US" sz="1800" b="1" dirty="0" smtClean="0">
              <a:solidFill>
                <a:schemeClr val="tx1"/>
              </a:solidFill>
              <a:latin typeface="微软雅黑" panose="020B0503020204020204" pitchFamily="34" charset="-122"/>
              <a:ea typeface="微软雅黑" panose="020B0503020204020204" pitchFamily="34" charset="-122"/>
            </a:rPr>
            <a:t>时域</a:t>
          </a:r>
          <a:endParaRPr lang="zh-CN" altLang="en-US" sz="1800" b="1" dirty="0">
            <a:solidFill>
              <a:schemeClr val="tx1"/>
            </a:solidFill>
            <a:latin typeface="微软雅黑" panose="020B0503020204020204" pitchFamily="34" charset="-122"/>
            <a:ea typeface="微软雅黑" panose="020B0503020204020204" pitchFamily="34" charset="-122"/>
          </a:endParaRPr>
        </a:p>
      </dsp:txBody>
      <dsp:txXfrm>
        <a:off x="137355" y="1192767"/>
        <a:ext cx="1193711" cy="1168222"/>
      </dsp:txXfrm>
    </dsp:sp>
  </dsp:spTree>
</dsp:drawing>
</file>

<file path=ppt/diagrams/drawing9.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6096000" cy="2621281"/>
        <a:chOff x="0" y="0"/>
        <a:chExt cx="6096000" cy="2621281"/>
      </a:xfrm>
    </dsp:grpSpPr>
    <dsp:sp modelId="{6E98D618-F8FC-4C90-851C-0B5A61F1FAD0}">
      <dsp:nvSpPr>
        <dsp:cNvPr id="3" name="矩形 2"/>
        <dsp:cNvSpPr/>
      </dsp:nvSpPr>
      <dsp:spPr bwMode="white">
        <a:xfrm>
          <a:off x="0" y="0"/>
          <a:ext cx="2848598" cy="747775"/>
        </a:xfrm>
        <a:prstGeom prst="rect">
          <a:avLst/>
        </a:prstGeom>
      </dsp:spPr>
      <dsp:style>
        <a:lnRef idx="1">
          <a:schemeClr val="accent2"/>
        </a:lnRef>
        <a:fillRef idx="3">
          <a:schemeClr val="accent2"/>
        </a:fillRef>
        <a:effectRef idx="3">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信道利用率</a:t>
          </a:r>
          <a:endParaRPr lang="zh-CN" altLang="en-US" sz="1800" b="1" dirty="0">
            <a:latin typeface="微软雅黑" panose="020B0503020204020204" pitchFamily="34" charset="-122"/>
            <a:ea typeface="微软雅黑" panose="020B0503020204020204" pitchFamily="34" charset="-122"/>
          </a:endParaRPr>
        </a:p>
      </dsp:txBody>
      <dsp:txXfrm>
        <a:off x="0" y="0"/>
        <a:ext cx="2848598" cy="747775"/>
      </dsp:txXfrm>
    </dsp:sp>
    <dsp:sp modelId="{DD1A8C17-AB8B-4CDA-9C06-E3F6B80DFAB1}">
      <dsp:nvSpPr>
        <dsp:cNvPr id="4" name="矩形 3"/>
        <dsp:cNvSpPr/>
      </dsp:nvSpPr>
      <dsp:spPr bwMode="white">
        <a:xfrm>
          <a:off x="0" y="747775"/>
          <a:ext cx="2848598" cy="1873506"/>
        </a:xfrm>
        <a:prstGeom prst="rect">
          <a:avLst/>
        </a:prstGeom>
      </dsp:spPr>
      <dsp:style>
        <a:lnRef idx="1">
          <a:schemeClr val="accent2">
            <a:tint val="40000"/>
            <a:alpha val="90000"/>
          </a:schemeClr>
        </a:lnRef>
        <a:fillRef idx="1">
          <a:schemeClr val="accent2">
            <a:tint val="40000"/>
            <a:alpha val="90000"/>
          </a:schemeClr>
        </a:fillRef>
        <a:effectRef idx="2">
          <a:scrgbClr r="0" g="0" b="0"/>
        </a:effectRef>
        <a:fontRef idx="minor"/>
      </dsp:style>
      <dsp:txBody>
        <a:bodyPr lIns="96012" tIns="96012" rIns="128016" bIns="144018"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某信道有百分之几的时间是被利用的（即有数据通过）。</a:t>
          </a:r>
          <a:endParaRPr lang="zh-CN" altLang="en-US" sz="1800" b="1" dirty="0">
            <a:solidFill>
              <a:schemeClr val="dk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完全空闲的信道的利用率是零。</a:t>
          </a:r>
          <a:endParaRPr lang="zh-CN" altLang="en-US" sz="1800" b="1" dirty="0">
            <a:solidFill>
              <a:schemeClr val="dk1"/>
            </a:solidFill>
            <a:latin typeface="微软雅黑" panose="020B0503020204020204" pitchFamily="34" charset="-122"/>
            <a:ea typeface="微软雅黑" panose="020B0503020204020204" pitchFamily="34" charset="-122"/>
          </a:endParaRPr>
        </a:p>
      </dsp:txBody>
      <dsp:txXfrm>
        <a:off x="0" y="747775"/>
        <a:ext cx="2848598" cy="1873506"/>
      </dsp:txXfrm>
    </dsp:sp>
    <dsp:sp modelId="{95E674E6-30C0-4846-A33C-8435093FF952}">
      <dsp:nvSpPr>
        <dsp:cNvPr id="5" name="矩形 4"/>
        <dsp:cNvSpPr/>
      </dsp:nvSpPr>
      <dsp:spPr bwMode="white">
        <a:xfrm>
          <a:off x="3247402" y="0"/>
          <a:ext cx="2848598" cy="747775"/>
        </a:xfrm>
        <a:prstGeom prst="rect">
          <a:avLst/>
        </a:prstGeom>
      </dsp:spPr>
      <dsp:style>
        <a:lnRef idx="1">
          <a:schemeClr val="accent3"/>
        </a:lnRef>
        <a:fillRef idx="3">
          <a:schemeClr val="accent3"/>
        </a:fillRef>
        <a:effectRef idx="3">
          <a:scrgbClr r="0" g="0" b="0"/>
        </a:effectRef>
        <a:fontRef idx="minor">
          <a:schemeClr val="lt1"/>
        </a:fontRef>
      </dsp:style>
      <dsp:txBody>
        <a:bodyPr lIns="128016" tIns="73152" rIns="128016" bIns="73152"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网络利用率</a:t>
          </a:r>
          <a:endParaRPr lang="zh-CN" altLang="en-US" sz="1800" b="1" dirty="0">
            <a:latin typeface="微软雅黑" panose="020B0503020204020204" pitchFamily="34" charset="-122"/>
            <a:ea typeface="微软雅黑" panose="020B0503020204020204" pitchFamily="34" charset="-122"/>
          </a:endParaRPr>
        </a:p>
      </dsp:txBody>
      <dsp:txXfrm>
        <a:off x="3247402" y="0"/>
        <a:ext cx="2848598" cy="747775"/>
      </dsp:txXfrm>
    </dsp:sp>
    <dsp:sp modelId="{D5B1C811-7FFB-4E90-B609-AF3320FECF06}">
      <dsp:nvSpPr>
        <dsp:cNvPr id="6" name="矩形 5"/>
        <dsp:cNvSpPr/>
      </dsp:nvSpPr>
      <dsp:spPr bwMode="white">
        <a:xfrm>
          <a:off x="3247402" y="747775"/>
          <a:ext cx="2848598" cy="1873506"/>
        </a:xfrm>
        <a:prstGeom prst="rect">
          <a:avLst/>
        </a:prstGeom>
      </dsp:spPr>
      <dsp:style>
        <a:lnRef idx="1">
          <a:schemeClr val="accent3">
            <a:tint val="40000"/>
            <a:alpha val="90000"/>
          </a:schemeClr>
        </a:lnRef>
        <a:fillRef idx="1">
          <a:schemeClr val="accent3">
            <a:tint val="40000"/>
            <a:alpha val="90000"/>
          </a:schemeClr>
        </a:fillRef>
        <a:effectRef idx="2">
          <a:scrgbClr r="0" g="0" b="0"/>
        </a:effectRef>
        <a:fontRef idx="minor"/>
      </dsp:style>
      <dsp:txBody>
        <a:bodyPr lIns="96012" tIns="96012" rIns="128016" bIns="144018" anchor="t"/>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171450" lvl="1" indent="-171450">
            <a:lnSpc>
              <a:spcPct val="100000"/>
            </a:lnSpc>
            <a:spcBef>
              <a:spcPct val="0"/>
            </a:spcBef>
            <a:spcAft>
              <a:spcPct val="15000"/>
            </a:spcAft>
            <a:buChar char="•"/>
          </a:pPr>
          <a:r>
            <a:rPr lang="zh-CN" altLang="en-US" sz="1800" b="1" dirty="0" smtClean="0">
              <a:solidFill>
                <a:schemeClr val="dk1"/>
              </a:solidFill>
              <a:latin typeface="微软雅黑" panose="020B0503020204020204" pitchFamily="34" charset="-122"/>
              <a:ea typeface="微软雅黑" panose="020B0503020204020204" pitchFamily="34" charset="-122"/>
            </a:rPr>
            <a:t>全网络的信道利用率的加权平均值。</a:t>
          </a:r>
          <a:endParaRPr lang="zh-CN" altLang="en-US" sz="1800" b="1" dirty="0">
            <a:solidFill>
              <a:schemeClr val="dk1"/>
            </a:solidFill>
            <a:latin typeface="微软雅黑" panose="020B0503020204020204" pitchFamily="34" charset="-122"/>
            <a:ea typeface="微软雅黑" panose="020B0503020204020204" pitchFamily="34" charset="-122"/>
          </a:endParaRPr>
        </a:p>
      </dsp:txBody>
      <dsp:txXfrm>
        <a:off x="3247402" y="747775"/>
        <a:ext cx="2848598" cy="1873506"/>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type="hexagon" r:blip="" rot="90">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type="hexagon" r:blip="" rot="90">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2#1">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list1#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nodeHorzAlign" val="l"/>
          <dgm:param type="horzAlign" val="l"/>
        </dgm:alg>
      </dgm:if>
      <dgm:else name="Name2">
        <dgm:alg type="lin">
          <dgm:param type="linDir" val="fromT"/>
          <dgm:param type="vertAlign" val="mid"/>
          <dgm:param type="nodeHorzAlign" val="r"/>
          <dgm:param typ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nodeHorzAlign" val="l"/>
              <dgm:param type="horzAlign" val="l"/>
            </dgm:alg>
          </dgm:if>
          <dgm:else name="Name6">
            <dgm:alg type="lin">
              <dgm:param type="linDir" val="fromR"/>
              <dgm:param type="nodeHorzAlign" val="r"/>
              <dgm:param typ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hierarchy3#1">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rSet qsTypeId="urn:microsoft.com/office/officeart/2005/8/quickstyle/simple5"/>
        </dgm:pt>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3">
  <dgm:title val=""/>
  <dgm:desc val=""/>
  <dgm:catLst>
    <dgm:cat type="relationship" pri="31000"/>
    <dgm:cat type="cycle" pri="1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omposite">
    <dgm:varLst>
      <dgm:chMax val="1"/>
      <dgm:dir/>
      <dgm:resizeHandles val="exact"/>
    </dgm:varLst>
    <dgm:alg type="composite">
      <dgm:param type="ar" val="1"/>
    </dgm:alg>
    <dgm:shape xmlns:r="http://schemas.openxmlformats.org/officeDocument/2006/relationships" r:blip="">
      <dgm:adjLst/>
    </dgm:shape>
    <dgm:presOf/>
    <dgm:constrLst/>
    <dgm:ruleLst/>
    <dgm:layoutNode name="radial">
      <dgm:varLst>
        <dgm:animLvl val="ctr"/>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h" for="ch" forName="centerShape" refType="h"/>
        <dgm:constr type="w" for="ch" forName="node" refType="w" fact="0.5"/>
        <dgm:constr type="h" for="ch" forName="node" refType="h" fact="0.5"/>
        <dgm:constr type="sp" refType="w" refFor="ch" refForName="node" fact="-0.2"/>
        <dgm:constr type="sibSp" refType="w" refFor="ch" refForName="node" fact="-0.2"/>
        <dgm:constr type="primFontSz" for="ch" forName="centerShape" val="65"/>
        <dgm:constr type="primFontSz" for="des" forName="node" val="65"/>
        <dgm:constr type="primFontSz" for="ch" forName="node" refType="primFontSz" refFor="ch" refForName="centerShape" op="lte"/>
      </dgm:constrLst>
      <dgm:ruleLst/>
      <dgm:forEach name="Name6" axis="ch" ptType="node" cnt="1">
        <dgm:layoutNode name="centerShape" styleLbl="vennNode1">
          <dgm:alg type="tx"/>
          <dgm:shape xmlns:r="http://schemas.openxmlformats.org/officeDocument/2006/relationships" type="ellipse"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7" axis="ch" ptType="node">
          <dgm:layoutNode name="node" styleLbl="vennNode1">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type="homePlate" r:blip="" rot="180"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type="corner" r:blip="" rot="90">
                <dgm:adjLst>
                  <dgm:adj idx="1" val="0.1612"/>
                  <dgm:adj idx="2" val="0.1611"/>
                </dgm:adjLst>
              </dgm:shape>
            </dgm:if>
            <dgm:else name="Name8">
              <dgm:shape xmlns:r="http://schemas.openxmlformats.org/officeDocument/2006/relationships" type="corner" r:blip="" rot="180">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type="triangle" r:blip="" rot="90">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radial1#1">
  <dgm:title val=""/>
  <dgm:desc val=""/>
  <dgm:catLst>
    <dgm:cat type="relationship" pri="22000"/>
    <dgm:cat type="cycle" pri="10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90"/>
              <dgm:param type="spanAng" val="360"/>
              <dgm:param type="ctrShpMap" val="fNode"/>
            </dgm:alg>
          </dgm:if>
          <dgm:else name="Name4">
            <dgm:alg type="cycle">
              <dgm:param type="stAng" val="0"/>
              <dgm:param type="spanAng" val="360"/>
              <dgm:param type="ctrShpMap" val="fNode"/>
            </dgm:alg>
          </dgm:else>
        </dgm:choose>
      </dgm:if>
      <dgm:else name="Name5">
        <dgm:alg type="cycle">
          <dgm:param type="stAng" val="0"/>
          <dgm:param type="spanAng" val="-360"/>
          <dgm:param type="ctrShpMap" val="fNode"/>
        </dgm:alg>
      </dgm:else>
    </dgm:choose>
    <dgm:shape xmlns:r="http://schemas.openxmlformats.org/officeDocument/2006/relationships" r:blip="">
      <dgm:adjLst/>
    </dgm:shape>
    <dgm:presOf/>
    <dgm:constrLst>
      <dgm:constr type="w" for="ch" forName="centerShape" refType="w"/>
      <dgm:constr type="w" for="ch" forName="node" refType="w" refFor="ch" refForName="centerShape" op="equ"/>
      <dgm:constr type="sp" refType="w" refFor="ch" refForName="node" fact="0.3"/>
      <dgm:constr type="sibSp" refType="w" refFor="ch" refForName="node" fact="0.3"/>
      <dgm:constr type="primFontSz" for="ch" forName="centerShape" val="65"/>
      <dgm:constr type="primFontSz" for="des" forName="node" op="equ" val="65"/>
      <dgm:constr type="primFontSz" for="des" forName="connTx" val="55"/>
      <dgm:constr type="primFontSz" for="des" forName="connTx" refType="primFontSz" refFor="ch" refForName="centerShape" op="lte" fact="0.8"/>
    </dgm:constrLst>
    <dgm:ruleLst/>
    <dgm:forEach name="Name6"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name="Name7" axis="ch">
        <dgm:forEach name="Name8" axis="self" ptType="parTrans">
          <dgm:layoutNode name="Name9">
            <dgm:alg type="conn">
              <dgm:param type="dim" val="1D"/>
              <dgm:param type="begSty" val="noArr"/>
              <dgm:param type="endSty" val="noArr"/>
              <dgm:param type="begPts" val="auto"/>
              <dgm:param type="endPts" val="auto"/>
            </dgm:alg>
            <dgm:shape xmlns:r="http://schemas.openxmlformats.org/officeDocument/2006/relationships" type="conn" r:blip="">
              <dgm:adjLst/>
            </dgm:shape>
            <dgm:presOf axis="self"/>
            <dgm:constrLst>
              <dgm:constr type="connDist"/>
              <dgm:constr type="userA" for="ch" refType="connDist"/>
              <dgm:constr type="w" val="1"/>
              <dgm:constr type="h" val="5"/>
              <dgm:constr type="begPad"/>
              <dgm:constr type="endPad"/>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w" val="NaN" fact="0.8" max="NaN"/>
                <dgm:rule type="h" val="NaN" fact="1" max="NaN"/>
                <dgm:rule type="primFontSz" val="5" fact="NaN" max="NaN"/>
              </dgm:ruleLst>
            </dgm:layoutNode>
          </dgm:layoutNode>
        </dgm:forEach>
        <dgm:forEach name="Name10" axis="self" ptType="node">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forEach>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5">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3#2">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3#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2">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1">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2">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3">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5#1">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FA4006E8-8395-4ADA-895B-2208204B7025}"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CD1CD96A-A6EF-4B0B-9885-C22D65D2CD20}"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7.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9.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3" name="Rectangle 7"/>
          <p:cNvSpPr>
            <a:spLocks noGrp="1"/>
          </p:cNvSpPr>
          <p:nvPr>
            <p:ph type="sldNum" sz="quarter"/>
          </p:nvPr>
        </p:nvSpPr>
        <p:spPr>
          <a:xfrm>
            <a:off x="3970338" y="8829675"/>
            <a:ext cx="3038475" cy="465138"/>
          </a:xfrm>
          <a:prstGeom prst="rect">
            <a:avLst/>
          </a:prstGeom>
          <a:noFill/>
          <a:ln w="9525">
            <a:noFill/>
          </a:ln>
        </p:spPr>
        <p:txBody>
          <a:bodyPr vert="horz" wrap="square" lIns="91440" tIns="45720" rIns="91440" bIns="45720" anchor="b" anchorCtr="0"/>
          <a:lstStyle/>
          <a:p>
            <a:pPr lvl="0" algn="r"/>
            <a:fld id="{9A0DB2DC-4C9A-4742-B13C-FB6460FD3503}" type="slidenum">
              <a:rPr lang="zh-CN" altLang="en-US" sz="1200">
                <a:latin typeface="宋体" panose="02010600030101010101" pitchFamily="2" charset="-122"/>
                <a:ea typeface="宋体" panose="02010600030101010101" pitchFamily="2" charset="-122"/>
              </a:rPr>
            </a:fld>
            <a:endParaRPr lang="zh-CN" altLang="en-US" sz="1200">
              <a:latin typeface="宋体" panose="02010600030101010101" pitchFamily="2" charset="-122"/>
              <a:ea typeface="宋体" panose="02010600030101010101" pitchFamily="2" charset="-122"/>
            </a:endParaRPr>
          </a:p>
        </p:txBody>
      </p:sp>
      <p:sp>
        <p:nvSpPr>
          <p:cNvPr id="13314" name="Rectangle 2"/>
          <p:cNvSpPr>
            <a:spLocks noGrp="1" noRot="1" noChangeAspect="1" noTextEdit="1"/>
          </p:cNvSpPr>
          <p:nvPr>
            <p:ph type="sldImg"/>
          </p:nvPr>
        </p:nvSpPr>
        <p:spPr/>
      </p:sp>
      <p:sp>
        <p:nvSpPr>
          <p:cNvPr id="13315" name="Rectangle 3"/>
          <p:cNvSpPr>
            <a:spLocks noGrp="1"/>
          </p:cNvSpPr>
          <p:nvPr>
            <p:ph type="body"/>
          </p:nvPr>
        </p:nvSpPr>
        <p:spPr/>
        <p:txBody>
          <a:bodyPr wrap="square" lIns="91440" tIns="45720" rIns="91440" bIns="45720" anchor="t" anchorCtr="0"/>
          <a:lstStyle/>
          <a:p>
            <a:pPr lvl="0"/>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smtClean="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特南鲍姆</a:t>
            </a:r>
            <a:r>
              <a:rPr lang="en-US" altLang="zh-CN"/>
              <a:t>6</a:t>
            </a:r>
            <a:r>
              <a:rPr lang="zh-CN" altLang="en-US"/>
              <a:t>版</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fld id="{43D57F7D-0BB2-4E6A-B5AF-2BE2E0FD8C1D}" type="slidenum">
              <a:rPr lang="zh-CN" altLang="en-US"/>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A33B0D37-B650-4F36-9AF4-E0C58AC46186}" type="datetimeFigureOut">
              <a:rPr lang="zh-CN" altLang="en-US"/>
            </a:fld>
            <a:endParaRPr lang="zh-CN" altLang="en-US"/>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D030FB5E-FBC5-486C-B226-802E21D21F30}"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2E24AEA-74A9-4099-9A56-447F8443042D}" type="datetimeFigureOut">
              <a:rPr lang="zh-CN" altLang="en-US"/>
            </a:fld>
            <a:endParaRPr lang="zh-CN" altLang="en-US"/>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B76FEC2-9CFF-4436-844D-2D5595FDF35B}"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62F58448-F6D4-4566-AE9E-C49DFCCFFE79}" type="datetimeFigureOut">
              <a:rPr lang="zh-CN" altLang="en-US"/>
            </a:fld>
            <a:endParaRPr lang="zh-CN" altLang="en-US"/>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2485B17-6DCC-4B80-BFD5-13BCBC683071}"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3DA329A4-D27B-47FF-810D-EE065D85E4EC}" type="datetimeFigureOut">
              <a:rPr lang="zh-CN" altLang="en-US"/>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79BF8F64-AEEF-4EA5-B05C-A8B826AB69EE}"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A344629-E8D8-4FC9-B2F5-E1E23C54B76E}" type="datetimeFigureOut">
              <a:rPr lang="zh-CN" altLang="en-US"/>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9B92F815-478E-4E94-8CB1-4FA036D12C22}"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C3271B62-ACE9-45FB-967E-7F3DF287A117}" type="datetimeFigureOut">
              <a:rPr lang="zh-CN" altLang="en-US"/>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EDEBAC4-09E0-4CDA-BEAB-7114EA3C252E}"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50D7647C-2BA5-490B-BA8F-200D31D2A377}" type="datetimeFigureOut">
              <a:rPr lang="zh-CN" altLang="en-US"/>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8A98C907-F5C8-4C51-A988-DD1AA919B615}"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3611205" y="325599"/>
            <a:ext cx="1921589" cy="331829"/>
          </a:xfrm>
        </p:spPr>
        <p:txBody>
          <a:bodyPr lIns="0" tIns="0" rIns="0" bIns="0"/>
          <a:lstStyle>
            <a:lvl1pPr>
              <a:defRPr sz="2090" b="0" i="0">
                <a:solidFill>
                  <a:schemeClr val="bg1"/>
                </a:solidFill>
                <a:latin typeface="Microsoft JhengHei UI" panose="020B0604030504040204" charset="-120"/>
                <a:cs typeface="Microsoft JhengHei UI" panose="020B0604030504040204" charset="-120"/>
              </a:defRPr>
            </a:lvl1pPr>
          </a:lstStyle>
          <a:p/>
        </p:txBody>
      </p:sp>
      <p:sp>
        <p:nvSpPr>
          <p:cNvPr id="3" name="Holder 3"/>
          <p:cNvSpPr>
            <a:spLocks noGrp="1"/>
          </p:cNvSpPr>
          <p:nvPr>
            <p:ph type="body" idx="1"/>
          </p:nvPr>
        </p:nvSpPr>
        <p:spPr>
          <a:xfrm>
            <a:off x="3463731" y="1215869"/>
            <a:ext cx="5012449" cy="1931773"/>
          </a:xfrm>
        </p:spPr>
        <p:txBody>
          <a:bodyPr lIns="0" tIns="0" rIns="0" bIns="0"/>
          <a:lstStyle>
            <a:lvl1pPr>
              <a:defRPr sz="1500" b="0" i="0">
                <a:solidFill>
                  <a:schemeClr val="tx1"/>
                </a:solidFill>
                <a:latin typeface="Microsoft JhengHei UI" panose="020B0604030504040204" charset="-120"/>
                <a:cs typeface="Microsoft JhengHei UI" panose="020B0604030504040204" charset="-120"/>
              </a:defRPr>
            </a:lvl1pPr>
          </a:lstStyle>
          <a:p/>
        </p:txBody>
      </p:sp>
      <p:sp>
        <p:nvSpPr>
          <p:cNvPr id="4" name="Holder 4"/>
          <p:cNvSpPr>
            <a:spLocks noGrp="1"/>
          </p:cNvSpPr>
          <p:nvPr>
            <p:ph type="ftr" sz="quarter" idx="5"/>
          </p:nvPr>
        </p:nvSpPr>
        <p:spPr>
          <a:xfrm>
            <a:off x="3108960" y="4783455"/>
            <a:ext cx="2926080" cy="257175"/>
          </a:xfrm>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a:xfrm>
            <a:off x="457200" y="4783455"/>
            <a:ext cx="2103120" cy="257175"/>
          </a:xfrm>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6583680" y="4783455"/>
            <a:ext cx="2103120" cy="257175"/>
          </a:xfrm>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内容占位符 7"/>
          <p:cNvSpPr>
            <a:spLocks noGrp="1"/>
          </p:cNvSpPr>
          <p:nvPr>
            <p:ph sz="quarter" idx="10" hasCustomPrompt="1"/>
          </p:nvPr>
        </p:nvSpPr>
        <p:spPr>
          <a:xfrm>
            <a:off x="466344" y="969626"/>
            <a:ext cx="8129016" cy="3389873"/>
          </a:xfrm>
          <a:prstGeom prst="rect">
            <a:avLst/>
          </a:prstGeom>
        </p:spPr>
        <p:txBody>
          <a:bodyPr/>
          <a:lstStyle>
            <a:lvl1pPr marL="342900" indent="-342900">
              <a:lnSpc>
                <a:spcPts val="3000"/>
              </a:lnSpc>
              <a:spcBef>
                <a:spcPts val="0"/>
              </a:spcBef>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defRPr sz="1400" b="1">
                <a:latin typeface="微软雅黑" panose="020B0503020204020204" pitchFamily="34" charset="-122"/>
                <a:ea typeface="微软雅黑" panose="020B0503020204020204" pitchFamily="34" charset="-122"/>
              </a:defRPr>
            </a:lvl4pPr>
            <a:lvl5pPr>
              <a:lnSpc>
                <a:spcPts val="3000"/>
              </a:lnSpc>
              <a:spcBef>
                <a:spcPts val="0"/>
              </a:spcBef>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6" name="文本占位符 11"/>
          <p:cNvSpPr>
            <a:spLocks noGrp="1"/>
          </p:cNvSpPr>
          <p:nvPr>
            <p:ph type="body" sz="quarter" idx="11" hasCustomPrompt="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AutoShape 5"/>
          <p:cNvSpPr>
            <a:spLocks noChangeArrowheads="1"/>
          </p:cNvSpPr>
          <p:nvPr userDrawn="1"/>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文本占位符 11"/>
          <p:cNvSpPr>
            <a:spLocks noGrp="1"/>
          </p:cNvSpPr>
          <p:nvPr>
            <p:ph type="body" sz="quarter" idx="11" hasCustomPrompt="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6"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7" name="文本占位符 11"/>
          <p:cNvSpPr>
            <a:spLocks noGrp="1"/>
          </p:cNvSpPr>
          <p:nvPr>
            <p:ph type="body" sz="quarter" idx="10" hasCustomPrompt="1"/>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 name="文本占位符 11"/>
          <p:cNvSpPr>
            <a:spLocks noGrp="1"/>
          </p:cNvSpPr>
          <p:nvPr>
            <p:ph type="body" sz="quarter" idx="10" hasCustomPrompt="1"/>
          </p:nvPr>
        </p:nvSpPr>
        <p:spPr>
          <a:xfrm>
            <a:off x="1249591" y="644074"/>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endParaRPr lang="zh-CN" altLang="en-US" dirty="0" smtClean="0"/>
          </a:p>
        </p:txBody>
      </p:sp>
      <p:sp>
        <p:nvSpPr>
          <p:cNvPr id="5" name="内容占位符 7"/>
          <p:cNvSpPr>
            <a:spLocks noGrp="1"/>
          </p:cNvSpPr>
          <p:nvPr>
            <p:ph sz="quarter" idx="11" hasCustomPrompt="1"/>
          </p:nvPr>
        </p:nvSpPr>
        <p:spPr>
          <a:xfrm>
            <a:off x="466344" y="1040459"/>
            <a:ext cx="8129016" cy="329972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14833"/>
            <a:ext cx="8129016" cy="422275"/>
          </a:xfrm>
          <a:prstGeom prst="roundRect">
            <a:avLst>
              <a:gd name="adj" fmla="val 16667"/>
            </a:avLst>
          </a:prstGeom>
          <a:solidFill>
            <a:srgbClr val="0070C0"/>
          </a:solidFill>
          <a:ln>
            <a:noFill/>
          </a:ln>
          <a:effectLst/>
          <a:scene3d>
            <a:camera prst="orthographicFront">
              <a:rot lat="0" lon="0" rev="0"/>
            </a:camera>
            <a:lightRig rig="glow" dir="t">
              <a:rot lat="0" lon="0" rev="14100000"/>
            </a:lightRig>
          </a:scene3d>
          <a:sp3d prstMaterial="softEdge">
            <a:bevelT h="254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lvl="0" eaLnBrk="0" fontAlgn="auto" hangingPunct="0">
              <a:spcBef>
                <a:spcPts val="0"/>
              </a:spcBef>
              <a:spcAft>
                <a:spcPts val="0"/>
              </a:spcAft>
            </a:pPr>
            <a:endParaRPr lang="zh-CN" altLang="en-US">
              <a:latin typeface="宋体" panose="02010600030101010101" pitchFamily="2" charset="-122"/>
              <a:ea typeface="+mn-ea"/>
            </a:endParaRPr>
          </a:p>
        </p:txBody>
      </p:sp>
      <p:sp>
        <p:nvSpPr>
          <p:cNvPr id="12" name="文本占位符 11"/>
          <p:cNvSpPr>
            <a:spLocks noGrp="1"/>
          </p:cNvSpPr>
          <p:nvPr>
            <p:ph type="body" sz="quarter" idx="10" hasCustomPrompt="1"/>
          </p:nvPr>
        </p:nvSpPr>
        <p:spPr>
          <a:xfrm>
            <a:off x="1249591" y="653861"/>
            <a:ext cx="6632575" cy="334292"/>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endParaRPr lang="zh-CN" altLang="en-US" dirty="0" smtClean="0"/>
          </a:p>
        </p:txBody>
      </p:sp>
      <p:sp>
        <p:nvSpPr>
          <p:cNvPr id="5" name="内容占位符 7"/>
          <p:cNvSpPr>
            <a:spLocks noGrp="1"/>
          </p:cNvSpPr>
          <p:nvPr>
            <p:ph sz="quarter" idx="11" hasCustomPrompt="1"/>
          </p:nvPr>
        </p:nvSpPr>
        <p:spPr>
          <a:xfrm>
            <a:off x="466344" y="1034019"/>
            <a:ext cx="8129016" cy="3312601"/>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0FECE22F-C5C5-4781-A914-564AC8604FFF}" type="datetimeFigureOut">
              <a:rPr lang="zh-CN" altLang="en-US"/>
            </a:fld>
            <a:endParaRPr lang="zh-CN" altLang="en-US"/>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19141D5B-6DFE-4544-AB12-B62DBE9FF1FE}"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423E13FE-D74E-4681-86EE-8605341373C1}" type="datetimeFigureOut">
              <a:rPr lang="zh-CN" altLang="en-US"/>
            </a:fld>
            <a:endParaRPr lang="zh-CN" altLang="en-US"/>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a:defRPr/>
            </a:pPr>
            <a:endParaRPr lang="zh-CN" altLang="en-US"/>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a:defRPr/>
            </a:pPr>
            <a:fld id="{2B4B2D38-9BBB-44EE-A7EC-0C73C7AF765F}" type="slidenum">
              <a:rPr lang="zh-CN" altLang="en-US"/>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1" Type="http://schemas.openxmlformats.org/officeDocument/2006/relationships/theme" Target="../theme/theme1.xml"/><Relationship Id="rId20" Type="http://schemas.openxmlformats.org/officeDocument/2006/relationships/image" Target="../media/image3.GIF"/><Relationship Id="rId2" Type="http://schemas.openxmlformats.org/officeDocument/2006/relationships/slideLayout" Target="../slideLayouts/slideLayout2.xml"/><Relationship Id="rId19" Type="http://schemas.openxmlformats.org/officeDocument/2006/relationships/image" Target="../media/image2.jpeg"/><Relationship Id="rId18" Type="http://schemas.openxmlformats.org/officeDocument/2006/relationships/image" Target="../media/image1.png"/><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5" Type="http://schemas.openxmlformats.org/officeDocument/2006/relationships/theme" Target="../theme/theme2.xml"/><Relationship Id="rId4" Type="http://schemas.openxmlformats.org/officeDocument/2006/relationships/image" Target="../media/image2.jpeg"/><Relationship Id="rId3" Type="http://schemas.openxmlformats.org/officeDocument/2006/relationships/image" Target="../media/image1.png"/><Relationship Id="rId2" Type="http://schemas.openxmlformats.org/officeDocument/2006/relationships/image" Target="../media/image4.GIF"/><Relationship Id="rId1"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0" name="Rectangle 4"/>
          <p:cNvSpPr>
            <a:spLocks noChangeArrowheads="1"/>
          </p:cNvSpPr>
          <p:nvPr userDrawn="1"/>
        </p:nvSpPr>
        <p:spPr bwMode="auto">
          <a:xfrm>
            <a:off x="4919588" y="163513"/>
            <a:ext cx="1065213"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100" b="1" dirty="0">
                <a:solidFill>
                  <a:srgbClr val="0070C0"/>
                </a:solidFill>
                <a:latin typeface="微软雅黑" panose="020B0503020204020204" pitchFamily="34" charset="-122"/>
                <a:ea typeface="微软雅黑" panose="020B0503020204020204" pitchFamily="34" charset="-122"/>
              </a:rPr>
              <a:t>谢希仁 编著</a:t>
            </a:r>
            <a:endParaRPr lang="fr-FR" sz="1100" b="1" dirty="0">
              <a:solidFill>
                <a:srgbClr val="0070C0"/>
              </a:solidFill>
              <a:latin typeface="微软雅黑" panose="020B0503020204020204" pitchFamily="34" charset="-122"/>
              <a:ea typeface="微软雅黑" panose="020B0503020204020204" pitchFamily="34" charset="-122"/>
            </a:endParaRPr>
          </a:p>
        </p:txBody>
      </p:sp>
      <p:sp>
        <p:nvSpPr>
          <p:cNvPr id="1031" name="Rectangle 5"/>
          <p:cNvSpPr>
            <a:spLocks noChangeArrowheads="1"/>
          </p:cNvSpPr>
          <p:nvPr userDrawn="1"/>
        </p:nvSpPr>
        <p:spPr bwMode="auto">
          <a:xfrm>
            <a:off x="2944272" y="165100"/>
            <a:ext cx="1492716"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dirty="0" smtClean="0">
                <a:solidFill>
                  <a:srgbClr val="0070C0"/>
                </a:solidFill>
                <a:latin typeface="微软雅黑" panose="020B0503020204020204" pitchFamily="34" charset="-122"/>
                <a:ea typeface="微软雅黑" panose="020B0503020204020204" pitchFamily="34" charset="-122"/>
              </a:rPr>
              <a:t>计算机网络 </a:t>
            </a:r>
            <a:r>
              <a:rPr lang="en-US" altLang="zh-CN" sz="1100" b="1" dirty="0" smtClean="0">
                <a:solidFill>
                  <a:srgbClr val="0070C0"/>
                </a:solidFill>
                <a:latin typeface="微软雅黑" panose="020B0503020204020204" pitchFamily="34" charset="-122"/>
                <a:ea typeface="微软雅黑" panose="020B0503020204020204" pitchFamily="34" charset="-122"/>
              </a:rPr>
              <a:t>(</a:t>
            </a:r>
            <a:r>
              <a:rPr lang="zh-CN" altLang="en-US" sz="1100" b="1" dirty="0" smtClean="0">
                <a:solidFill>
                  <a:srgbClr val="0070C0"/>
                </a:solidFill>
                <a:latin typeface="微软雅黑" panose="020B0503020204020204" pitchFamily="34" charset="-122"/>
                <a:ea typeface="微软雅黑" panose="020B0503020204020204" pitchFamily="34" charset="-122"/>
              </a:rPr>
              <a:t>第 </a:t>
            </a:r>
            <a:r>
              <a:rPr lang="en-US" altLang="zh-CN" sz="1100" b="1" dirty="0" smtClean="0">
                <a:solidFill>
                  <a:srgbClr val="0070C0"/>
                </a:solidFill>
                <a:latin typeface="微软雅黑" panose="020B0503020204020204" pitchFamily="34" charset="-122"/>
                <a:ea typeface="微软雅黑" panose="020B0503020204020204" pitchFamily="34" charset="-122"/>
              </a:rPr>
              <a:t>8 </a:t>
            </a:r>
            <a:r>
              <a:rPr lang="zh-CN" altLang="en-US" sz="1100" b="1" dirty="0" smtClean="0">
                <a:solidFill>
                  <a:srgbClr val="0070C0"/>
                </a:solidFill>
                <a:latin typeface="微软雅黑" panose="020B0503020204020204" pitchFamily="34" charset="-122"/>
                <a:ea typeface="微软雅黑" panose="020B0503020204020204" pitchFamily="34" charset="-122"/>
              </a:rPr>
              <a:t>版</a:t>
            </a:r>
            <a:r>
              <a:rPr lang="en-US" altLang="zh-CN" sz="1100" b="1" dirty="0">
                <a:solidFill>
                  <a:srgbClr val="0070C0"/>
                </a:solidFill>
                <a:latin typeface="微软雅黑" panose="020B0503020204020204" pitchFamily="34" charset="-122"/>
                <a:ea typeface="微软雅黑" panose="020B0503020204020204" pitchFamily="34" charset="-122"/>
              </a:rPr>
              <a:t>)</a:t>
            </a:r>
            <a:endParaRPr lang="fr-FR" altLang="zh-CN" sz="1100" b="1" dirty="0">
              <a:solidFill>
                <a:srgbClr val="0070C0"/>
              </a:solidFill>
              <a:latin typeface="微软雅黑" panose="020B0503020204020204" pitchFamily="34" charset="-122"/>
              <a:ea typeface="微软雅黑" panose="020B0503020204020204"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ln>
        </p:spPr>
        <p:txBody>
          <a:bodyPr/>
          <a:lstStyle/>
          <a:p>
            <a:endParaRPr lang="zh-CN" altLang="en-US">
              <a:latin typeface="Arial" panose="020B0604020202020204" pitchFamily="34" charset="0"/>
            </a:endParaRPr>
          </a:p>
        </p:txBody>
      </p:sp>
      <p:sp>
        <p:nvSpPr>
          <p:cNvPr id="1033" name="Line 3"/>
          <p:cNvSpPr>
            <a:spLocks noChangeShapeType="1"/>
          </p:cNvSpPr>
          <p:nvPr userDrawn="1"/>
        </p:nvSpPr>
        <p:spPr bwMode="auto">
          <a:xfrm>
            <a:off x="5780012" y="301625"/>
            <a:ext cx="3363987"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34" name="椭圆 13"/>
          <p:cNvSpPr>
            <a:spLocks noChangeArrowheads="1"/>
          </p:cNvSpPr>
          <p:nvPr userDrawn="1"/>
        </p:nvSpPr>
        <p:spPr bwMode="auto">
          <a:xfrm>
            <a:off x="5780013" y="258763"/>
            <a:ext cx="85725" cy="85725"/>
          </a:xfrm>
          <a:prstGeom prst="ellipse">
            <a:avLst/>
          </a:prstGeom>
          <a:solidFill>
            <a:schemeClr val="bg1"/>
          </a:solidFill>
          <a:ln w="12700" algn="ctr">
            <a:solidFill>
              <a:srgbClr val="00B050"/>
            </a:solidFill>
            <a:round/>
          </a:ln>
        </p:spPr>
        <p:txBody>
          <a:bodyPr/>
          <a:lstStyle/>
          <a:p>
            <a:endParaRPr lang="zh-CN" altLang="en-US">
              <a:latin typeface="Arial" panose="020B0604020202020204" pitchFamily="34" charset="0"/>
            </a:endParaRPr>
          </a:p>
        </p:txBody>
      </p:sp>
      <p:pic>
        <p:nvPicPr>
          <p:cNvPr id="11" name="图片 1"/>
          <p:cNvPicPr>
            <a:picLocks noChangeAspect="1"/>
          </p:cNvPicPr>
          <p:nvPr userDrawn="1"/>
        </p:nvPicPr>
        <p:blipFill>
          <a:blip r:embed="rId18">
            <a:extLst>
              <a:ext uri="{28A0092B-C50C-407E-A947-70E740481C1C}">
                <a14:useLocalDpi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ln>
        </p:spPr>
        <p:txBody>
          <a:bodyPr wrap="none" anchor="ctr"/>
          <a:lstStyle/>
          <a:p>
            <a:pPr algn="ctr" eaLnBrk="0" hangingPunct="0"/>
            <a:endParaRPr lang="fr-FR" altLang="zh-CN">
              <a:cs typeface="Arial" panose="020B0604020202020204" pitchFamily="34" charset="0"/>
            </a:endParaRPr>
          </a:p>
        </p:txBody>
      </p:sp>
      <p:pic>
        <p:nvPicPr>
          <p:cNvPr id="3" name="图片 2"/>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8262049" y="4419021"/>
            <a:ext cx="503429" cy="559959"/>
          </a:xfrm>
          <a:prstGeom prst="rect">
            <a:avLst/>
          </a:prstGeom>
        </p:spPr>
      </p:pic>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8" name="矩形 7"/>
          <p:cNvSpPr/>
          <p:nvPr userDrawn="1"/>
        </p:nvSpPr>
        <p:spPr>
          <a:xfrm>
            <a:off x="4436988" y="123825"/>
            <a:ext cx="474736"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pic>
        <p:nvPicPr>
          <p:cNvPr id="15" name="图片 14"/>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4489412" y="149234"/>
            <a:ext cx="358346" cy="45868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8" name="矩形 7"/>
          <p:cNvSpPr/>
          <p:nvPr userDrawn="1"/>
        </p:nvSpPr>
        <p:spPr>
          <a:xfrm>
            <a:off x="4232275" y="123825"/>
            <a:ext cx="679450"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0" name="Rectangle 4"/>
          <p:cNvSpPr>
            <a:spLocks noChangeArrowheads="1"/>
          </p:cNvSpPr>
          <p:nvPr userDrawn="1"/>
        </p:nvSpPr>
        <p:spPr bwMode="auto">
          <a:xfrm>
            <a:off x="4810125" y="163513"/>
            <a:ext cx="1065213"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100" b="1">
                <a:solidFill>
                  <a:srgbClr val="0070C0"/>
                </a:solidFill>
                <a:latin typeface="微软雅黑" panose="020B0503020204020204" pitchFamily="34" charset="-122"/>
                <a:ea typeface="微软雅黑" panose="020B0503020204020204" pitchFamily="34" charset="-122"/>
              </a:rPr>
              <a:t>谢希仁 编著</a:t>
            </a:r>
            <a:endParaRPr lang="fr-FR" sz="1100" b="1">
              <a:solidFill>
                <a:srgbClr val="0070C0"/>
              </a:solidFill>
              <a:latin typeface="微软雅黑" panose="020B0503020204020204" pitchFamily="34" charset="-122"/>
              <a:ea typeface="微软雅黑" panose="020B0503020204020204" pitchFamily="34" charset="-122"/>
            </a:endParaRPr>
          </a:p>
        </p:txBody>
      </p:sp>
      <p:sp>
        <p:nvSpPr>
          <p:cNvPr id="1031" name="Rectangle 5"/>
          <p:cNvSpPr>
            <a:spLocks noChangeArrowheads="1"/>
          </p:cNvSpPr>
          <p:nvPr userDrawn="1"/>
        </p:nvSpPr>
        <p:spPr bwMode="auto">
          <a:xfrm>
            <a:off x="2960688" y="165100"/>
            <a:ext cx="1366837" cy="2619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a:solidFill>
                  <a:srgbClr val="0070C0"/>
                </a:solidFill>
                <a:latin typeface="微软雅黑" panose="020B0503020204020204" pitchFamily="34" charset="-122"/>
                <a:ea typeface="微软雅黑" panose="020B0503020204020204" pitchFamily="34" charset="-122"/>
              </a:rPr>
              <a:t>计算机网络</a:t>
            </a:r>
            <a:r>
              <a:rPr lang="en-US" altLang="zh-CN" sz="1100" b="1">
                <a:solidFill>
                  <a:srgbClr val="0070C0"/>
                </a:solidFill>
                <a:latin typeface="微软雅黑" panose="020B0503020204020204" pitchFamily="34" charset="-122"/>
                <a:ea typeface="微软雅黑" panose="020B0503020204020204" pitchFamily="34" charset="-122"/>
              </a:rPr>
              <a:t>(</a:t>
            </a:r>
            <a:r>
              <a:rPr lang="zh-CN" altLang="en-US" sz="1100" b="1">
                <a:solidFill>
                  <a:srgbClr val="0070C0"/>
                </a:solidFill>
                <a:latin typeface="微软雅黑" panose="020B0503020204020204" pitchFamily="34" charset="-122"/>
                <a:ea typeface="微软雅黑" panose="020B0503020204020204" pitchFamily="34" charset="-122"/>
              </a:rPr>
              <a:t>第</a:t>
            </a:r>
            <a:r>
              <a:rPr lang="en-US" altLang="zh-CN" sz="1100" b="1">
                <a:solidFill>
                  <a:srgbClr val="0070C0"/>
                </a:solidFill>
                <a:latin typeface="微软雅黑" panose="020B0503020204020204" pitchFamily="34" charset="-122"/>
                <a:ea typeface="微软雅黑" panose="020B0503020204020204" pitchFamily="34" charset="-122"/>
              </a:rPr>
              <a:t>7</a:t>
            </a:r>
            <a:r>
              <a:rPr lang="zh-CN" altLang="en-US" sz="1100" b="1">
                <a:solidFill>
                  <a:srgbClr val="0070C0"/>
                </a:solidFill>
                <a:latin typeface="微软雅黑" panose="020B0503020204020204" pitchFamily="34" charset="-122"/>
                <a:ea typeface="微软雅黑" panose="020B0503020204020204" pitchFamily="34" charset="-122"/>
              </a:rPr>
              <a:t>版</a:t>
            </a:r>
            <a:r>
              <a:rPr lang="en-US" altLang="zh-CN" sz="1100" b="1">
                <a:solidFill>
                  <a:srgbClr val="0070C0"/>
                </a:solidFill>
                <a:latin typeface="微软雅黑" panose="020B0503020204020204" pitchFamily="34" charset="-122"/>
                <a:ea typeface="微软雅黑" panose="020B0503020204020204" pitchFamily="34" charset="-122"/>
              </a:rPr>
              <a:t>)</a:t>
            </a:r>
            <a:endParaRPr lang="fr-FR" altLang="zh-CN" sz="1100" b="1">
              <a:solidFill>
                <a:srgbClr val="0070C0"/>
              </a:solidFill>
              <a:latin typeface="微软雅黑" panose="020B0503020204020204" pitchFamily="34" charset="-122"/>
              <a:ea typeface="微软雅黑" panose="020B0503020204020204" pitchFamily="34" charset="-122"/>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sp>
        <p:nvSpPr>
          <p:cNvPr id="1033" name="Line 3"/>
          <p:cNvSpPr>
            <a:spLocks noChangeShapeType="1"/>
          </p:cNvSpPr>
          <p:nvPr userDrawn="1"/>
        </p:nvSpPr>
        <p:spPr bwMode="auto">
          <a:xfrm>
            <a:off x="5670550" y="301625"/>
            <a:ext cx="3473450"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endParaRPr lang="zh-CN" altLang="en-US">
              <a:solidFill>
                <a:prstClr val="black"/>
              </a:solidFill>
              <a:ea typeface="宋体" panose="02010600030101010101" pitchFamily="2" charset="-122"/>
            </a:endParaRPr>
          </a:p>
        </p:txBody>
      </p:sp>
      <p:sp>
        <p:nvSpPr>
          <p:cNvPr id="1034" name="椭圆 13"/>
          <p:cNvSpPr>
            <a:spLocks noChangeArrowheads="1"/>
          </p:cNvSpPr>
          <p:nvPr userDrawn="1"/>
        </p:nvSpPr>
        <p:spPr bwMode="auto">
          <a:xfrm>
            <a:off x="5670550" y="258763"/>
            <a:ext cx="85725" cy="85725"/>
          </a:xfrm>
          <a:prstGeom prst="ellipse">
            <a:avLst/>
          </a:prstGeom>
          <a:solidFill>
            <a:schemeClr val="bg1"/>
          </a:solidFill>
          <a:ln w="12700" algn="ctr">
            <a:solidFill>
              <a:srgbClr val="00B050"/>
            </a:solidFill>
            <a:round/>
          </a:ln>
        </p:spPr>
        <p:txBody>
          <a:bodyPr/>
          <a:lstStyle/>
          <a:p>
            <a:endParaRPr lang="zh-CN" altLang="en-US">
              <a:solidFill>
                <a:prstClr val="black"/>
              </a:solidFill>
              <a:latin typeface="Arial" panose="020B0604020202020204" pitchFamily="34" charset="0"/>
              <a:ea typeface="宋体" panose="02010600030101010101" pitchFamily="2" charset="-122"/>
            </a:endParaRPr>
          </a:p>
        </p:txBody>
      </p:sp>
      <p:pic>
        <p:nvPicPr>
          <p:cNvPr id="1035" name="图片 14"/>
          <p:cNvPicPr>
            <a:picLocks noChangeAspect="1"/>
          </p:cNvPicPr>
          <p:nvPr userDrawn="1"/>
        </p:nvPicPr>
        <p:blipFill>
          <a:blip r:embed="rId2" cstate="print"/>
          <a:srcRect/>
          <a:stretch>
            <a:fillRect/>
          </a:stretch>
        </p:blipFill>
        <p:spPr bwMode="auto">
          <a:xfrm>
            <a:off x="4392613" y="149225"/>
            <a:ext cx="358775"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图片 1"/>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ln>
        </p:spPr>
        <p:txBody>
          <a:bodyPr wrap="none" anchor="ctr"/>
          <a:lstStyle/>
          <a:p>
            <a:pPr algn="ctr" eaLnBrk="0" hangingPunct="0"/>
            <a:endParaRPr lang="fr-FR" altLang="zh-CN">
              <a:cs typeface="Arial" panose="020B0604020202020204" pitchFamily="34" charset="0"/>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262049" y="4419021"/>
            <a:ext cx="503429" cy="559959"/>
          </a:xfrm>
          <a:prstGeom prst="rect">
            <a:avLst/>
          </a:prstGeom>
        </p:spPr>
      </p:pic>
    </p:spTree>
  </p:cSld>
  <p:clrMap bg1="lt1" tx1="dk1" bg2="lt2" tx2="dk2" accent1="accent1" accent2="accent2" accent3="accent3" accent4="accent4" accent5="accent5" accent6="accent6" hlink="hlink" folHlink="folHlink"/>
  <p:sldLayoutIdLst>
    <p:sldLayoutId id="2147483667" r:id="rId1"/>
  </p:sldLayoutIdLst>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4.jpeg"/><Relationship Id="rId1" Type="http://schemas.openxmlformats.org/officeDocument/2006/relationships/image" Target="../media/image13.jpe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1.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9.xml"/><Relationship Id="rId4" Type="http://schemas.openxmlformats.org/officeDocument/2006/relationships/diagramColors" Target="../diagrams/colors9.xml"/><Relationship Id="rId3" Type="http://schemas.openxmlformats.org/officeDocument/2006/relationships/diagramQuickStyle" Target="../diagrams/quickStyle9.xml"/><Relationship Id="rId2" Type="http://schemas.openxmlformats.org/officeDocument/2006/relationships/diagramLayout" Target="../diagrams/layout9.xml"/><Relationship Id="rId1" Type="http://schemas.openxmlformats.org/officeDocument/2006/relationships/diagramData" Target="../diagrams/data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10.xml"/><Relationship Id="rId4" Type="http://schemas.openxmlformats.org/officeDocument/2006/relationships/diagramColors" Target="../diagrams/colors10.xml"/><Relationship Id="rId3" Type="http://schemas.openxmlformats.org/officeDocument/2006/relationships/diagramQuickStyle" Target="../diagrams/quickStyle10.xml"/><Relationship Id="rId2" Type="http://schemas.openxmlformats.org/officeDocument/2006/relationships/diagramLayout" Target="../diagrams/layout10.xml"/><Relationship Id="rId1" Type="http://schemas.openxmlformats.org/officeDocument/2006/relationships/diagramData" Target="../diagrams/data10.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57.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2.jpe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11.xml"/><Relationship Id="rId4" Type="http://schemas.openxmlformats.org/officeDocument/2006/relationships/diagramColors" Target="../diagrams/colors11.xml"/><Relationship Id="rId3" Type="http://schemas.openxmlformats.org/officeDocument/2006/relationships/diagramQuickStyle" Target="../diagrams/quickStyle11.xml"/><Relationship Id="rId2" Type="http://schemas.openxmlformats.org/officeDocument/2006/relationships/diagramLayout" Target="../diagrams/layout11.xml"/><Relationship Id="rId1" Type="http://schemas.openxmlformats.org/officeDocument/2006/relationships/diagramData" Target="../diagrams/data1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5.xml"/><Relationship Id="rId2" Type="http://schemas.openxmlformats.org/officeDocument/2006/relationships/image" Target="../media/image89.png"/><Relationship Id="rId1" Type="http://schemas.openxmlformats.org/officeDocument/2006/relationships/image" Target="../media/image45.png"/></Relationships>
</file>

<file path=ppt/slides/_rels/slide13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2.xml"/><Relationship Id="rId4" Type="http://schemas.openxmlformats.org/officeDocument/2006/relationships/diagramColors" Target="../diagrams/colors12.xml"/><Relationship Id="rId3" Type="http://schemas.openxmlformats.org/officeDocument/2006/relationships/diagramQuickStyle" Target="../diagrams/quickStyle12.xml"/><Relationship Id="rId2" Type="http://schemas.openxmlformats.org/officeDocument/2006/relationships/diagramLayout" Target="../diagrams/layout12.xml"/><Relationship Id="rId1" Type="http://schemas.openxmlformats.org/officeDocument/2006/relationships/diagramData" Target="../diagrams/data1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wmf"/><Relationship Id="rId1" Type="http://schemas.openxmlformats.org/officeDocument/2006/relationships/image" Target="../media/image56.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wmf"/><Relationship Id="rId1" Type="http://schemas.openxmlformats.org/officeDocument/2006/relationships/image" Target="../media/image56.png"/></Relationships>
</file>

<file path=ppt/slides/_rels/slide1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wmf"/><Relationship Id="rId1" Type="http://schemas.openxmlformats.org/officeDocument/2006/relationships/image" Target="../media/image56.png"/></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wmf"/><Relationship Id="rId1" Type="http://schemas.openxmlformats.org/officeDocument/2006/relationships/image" Target="../media/image56.png"/></Relationships>
</file>

<file path=ppt/slides/_rels/slide1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wmf"/><Relationship Id="rId1" Type="http://schemas.openxmlformats.org/officeDocument/2006/relationships/image" Target="../media/image56.png"/></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wmf"/><Relationship Id="rId1" Type="http://schemas.openxmlformats.org/officeDocument/2006/relationships/image" Target="../media/image56.pn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wmf"/><Relationship Id="rId1" Type="http://schemas.openxmlformats.org/officeDocument/2006/relationships/image" Target="../media/image56.png"/></Relationships>
</file>

<file path=ppt/slides/_rels/slide15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wmf"/><Relationship Id="rId1" Type="http://schemas.openxmlformats.org/officeDocument/2006/relationships/image" Target="../media/image56.png"/></Relationships>
</file>

<file path=ppt/slides/_rels/slide15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wmf"/><Relationship Id="rId1" Type="http://schemas.openxmlformats.org/officeDocument/2006/relationships/image" Target="../media/image56.png"/></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wmf"/><Relationship Id="rId1" Type="http://schemas.openxmlformats.org/officeDocument/2006/relationships/image" Target="../media/image56.png"/></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wmf"/><Relationship Id="rId1" Type="http://schemas.openxmlformats.org/officeDocument/2006/relationships/image" Target="../media/image5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wmf"/><Relationship Id="rId1" Type="http://schemas.openxmlformats.org/officeDocument/2006/relationships/image" Target="../media/image56.png"/></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wmf"/><Relationship Id="rId1" Type="http://schemas.openxmlformats.org/officeDocument/2006/relationships/image" Target="../media/image56.png"/></Relationships>
</file>

<file path=ppt/slides/_rels/slide162.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3.xml"/><Relationship Id="rId2" Type="http://schemas.openxmlformats.org/officeDocument/2006/relationships/image" Target="../media/image19.wmf"/><Relationship Id="rId1" Type="http://schemas.openxmlformats.org/officeDocument/2006/relationships/image" Target="../media/image56.png"/></Relationships>
</file>

<file path=ppt/slides/_rels/slide163.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3.xml"/><Relationship Id="rId2" Type="http://schemas.openxmlformats.org/officeDocument/2006/relationships/image" Target="../media/image19.wmf"/><Relationship Id="rId1" Type="http://schemas.openxmlformats.org/officeDocument/2006/relationships/image" Target="../media/image56.png"/></Relationships>
</file>

<file path=ppt/slides/_rels/slide164.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3.xml"/><Relationship Id="rId2" Type="http://schemas.openxmlformats.org/officeDocument/2006/relationships/image" Target="../media/image19.wmf"/><Relationship Id="rId1" Type="http://schemas.openxmlformats.org/officeDocument/2006/relationships/image" Target="../media/image56.png"/></Relationships>
</file>

<file path=ppt/slides/_rels/slide165.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3.xml"/><Relationship Id="rId2" Type="http://schemas.openxmlformats.org/officeDocument/2006/relationships/image" Target="../media/image19.wmf"/><Relationship Id="rId1" Type="http://schemas.openxmlformats.org/officeDocument/2006/relationships/image" Target="../media/image56.png"/></Relationships>
</file>

<file path=ppt/slides/_rels/slide166.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3.xml"/><Relationship Id="rId2" Type="http://schemas.openxmlformats.org/officeDocument/2006/relationships/image" Target="../media/image19.wmf"/><Relationship Id="rId1" Type="http://schemas.openxmlformats.org/officeDocument/2006/relationships/image" Target="../media/image56.png"/></Relationships>
</file>

<file path=ppt/slides/_rels/slide167.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3.xml"/><Relationship Id="rId2" Type="http://schemas.openxmlformats.org/officeDocument/2006/relationships/image" Target="../media/image19.wmf"/><Relationship Id="rId1" Type="http://schemas.openxmlformats.org/officeDocument/2006/relationships/image" Target="../media/image56.png"/></Relationships>
</file>

<file path=ppt/slides/_rels/slide168.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3.xml"/><Relationship Id="rId2" Type="http://schemas.openxmlformats.org/officeDocument/2006/relationships/image" Target="../media/image19.wmf"/><Relationship Id="rId1" Type="http://schemas.openxmlformats.org/officeDocument/2006/relationships/image" Target="../media/image56.png"/></Relationships>
</file>

<file path=ppt/slides/_rels/slide169.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3.xml"/><Relationship Id="rId2" Type="http://schemas.openxmlformats.org/officeDocument/2006/relationships/image" Target="../media/image19.wmf"/><Relationship Id="rId1" Type="http://schemas.openxmlformats.org/officeDocument/2006/relationships/image" Target="../media/image56.png"/></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3.xml"/><Relationship Id="rId4" Type="http://schemas.openxmlformats.org/officeDocument/2006/relationships/diagramColors" Target="../diagrams/colors13.xml"/><Relationship Id="rId3" Type="http://schemas.openxmlformats.org/officeDocument/2006/relationships/diagramQuickStyle" Target="../diagrams/quickStyle13.xml"/><Relationship Id="rId2" Type="http://schemas.openxmlformats.org/officeDocument/2006/relationships/diagramLayout" Target="../diagrams/layout13.xml"/><Relationship Id="rId1" Type="http://schemas.openxmlformats.org/officeDocument/2006/relationships/diagramData" Target="../diagrams/data1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slideLayout" Target="../slideLayouts/slideLayout4.xml"/><Relationship Id="rId5" Type="http://schemas.openxmlformats.org/officeDocument/2006/relationships/image" Target="../media/image19.wmf"/><Relationship Id="rId4" Type="http://schemas.openxmlformats.org/officeDocument/2006/relationships/image" Target="../media/image56.png"/><Relationship Id="rId3" Type="http://schemas.openxmlformats.org/officeDocument/2006/relationships/oleObject" Target="../embeddings/oleObject2.bin"/><Relationship Id="rId2" Type="http://schemas.openxmlformats.org/officeDocument/2006/relationships/image" Target="../media/image93.wmf"/><Relationship Id="rId1" Type="http://schemas.openxmlformats.org/officeDocument/2006/relationships/oleObject" Target="../embeddings/oleObject1.bin"/></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3.xml"/><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3.xml"/><Relationship Id="rId2" Type="http://schemas.openxmlformats.org/officeDocument/2006/relationships/image" Target="../media/image93.wmf"/><Relationship Id="rId1" Type="http://schemas.openxmlformats.org/officeDocument/2006/relationships/oleObject" Target="../embeddings/oleObject3.bin"/></Relationships>
</file>

<file path=ppt/slides/_rels/slide182.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3.xml"/><Relationship Id="rId2" Type="http://schemas.openxmlformats.org/officeDocument/2006/relationships/image" Target="../media/image93.wmf"/><Relationship Id="rId1" Type="http://schemas.openxmlformats.org/officeDocument/2006/relationships/oleObject" Target="../embeddings/oleObject4.bin"/></Relationships>
</file>

<file path=ppt/slides/_rels/slide18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4.png"/></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9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wmf"/></Relationships>
</file>

<file path=ppt/slides/_rels/slide21.xml.rels><?xml version="1.0" encoding="UTF-8" standalone="yes"?>
<Relationships xmlns="http://schemas.openxmlformats.org/package/2006/relationships"><Relationship Id="rId5" Type="http://schemas.openxmlformats.org/officeDocument/2006/relationships/slideLayout" Target="../slideLayouts/slideLayout5.xml"/><Relationship Id="rId4" Type="http://schemas.openxmlformats.org/officeDocument/2006/relationships/image" Target="../media/image18.png"/><Relationship Id="rId3" Type="http://schemas.openxmlformats.org/officeDocument/2006/relationships/image" Target="../media/image16.wmf"/><Relationship Id="rId2" Type="http://schemas.openxmlformats.org/officeDocument/2006/relationships/image" Target="../media/image20.png"/><Relationship Id="rId1" Type="http://schemas.openxmlformats.org/officeDocument/2006/relationships/image" Target="../media/image19.wmf"/></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20.png"/><Relationship Id="rId3" Type="http://schemas.openxmlformats.org/officeDocument/2006/relationships/image" Target="../media/image19.wmf"/><Relationship Id="rId2" Type="http://schemas.openxmlformats.org/officeDocument/2006/relationships/image" Target="../media/image17.png"/><Relationship Id="rId1" Type="http://schemas.openxmlformats.org/officeDocument/2006/relationships/image" Target="../media/image16.wmf"/></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4.png"/><Relationship Id="rId1" Type="http://schemas.openxmlformats.org/officeDocument/2006/relationships/image" Target="../media/image19.w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5.png"/></Relationships>
</file>

<file path=ppt/slides/_rels/slide28.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wmf"/></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8" Type="http://schemas.openxmlformats.org/officeDocument/2006/relationships/slideLayout" Target="../slideLayouts/slideLayout17.xml"/><Relationship Id="rId7" Type="http://schemas.openxmlformats.org/officeDocument/2006/relationships/image" Target="../media/image35.jpeg"/><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png"/><Relationship Id="rId3" Type="http://schemas.openxmlformats.org/officeDocument/2006/relationships/hyperlink" Target="http://info.cern.ch/" TargetMode="External"/><Relationship Id="rId2" Type="http://schemas.openxmlformats.org/officeDocument/2006/relationships/image" Target="../media/image31.png"/><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5" Type="http://schemas.openxmlformats.org/officeDocument/2006/relationships/slideLayout" Target="../slideLayouts/slideLayout17.xml"/><Relationship Id="rId4" Type="http://schemas.openxmlformats.org/officeDocument/2006/relationships/image" Target="../media/image37.png"/><Relationship Id="rId3" Type="http://schemas.openxmlformats.org/officeDocument/2006/relationships/tags" Target="../tags/tag2.xml"/><Relationship Id="rId2" Type="http://schemas.openxmlformats.org/officeDocument/2006/relationships/image" Target="../media/image36.png"/><Relationship Id="rId1" Type="http://schemas.openxmlformats.org/officeDocument/2006/relationships/tags" Target="../tags/tag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www.ietf.org/rfc/rfc-index" TargetMode="External"/><Relationship Id="rId1" Type="http://schemas.openxmlformats.org/officeDocument/2006/relationships/hyperlink" Target="http://www.ietf.org/rfc/" TargetMode="Externa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8.png"/><Relationship Id="rId1" Type="http://schemas.openxmlformats.org/officeDocument/2006/relationships/image" Target="../media/image19.w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41.png"/><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microsoft.com/office/2007/relationships/diagramDrawing" Target="../diagrams/drawing6.xml"/><Relationship Id="rId4" Type="http://schemas.openxmlformats.org/officeDocument/2006/relationships/diagramColors" Target="../diagrams/colors6.xml"/><Relationship Id="rId3" Type="http://schemas.openxmlformats.org/officeDocument/2006/relationships/diagramQuickStyle" Target="../diagrams/quickStyle6.xml"/><Relationship Id="rId2" Type="http://schemas.openxmlformats.org/officeDocument/2006/relationships/diagramLayout" Target="../diagrams/layout6.xml"/><Relationship Id="rId1" Type="http://schemas.openxmlformats.org/officeDocument/2006/relationships/diagramData" Target="../diagrams/data6.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7.xml"/><Relationship Id="rId2" Type="http://schemas.openxmlformats.org/officeDocument/2006/relationships/image" Target="../media/image8.png"/><Relationship Id="rId1" Type="http://schemas.openxmlformats.org/officeDocument/2006/relationships/image" Target="../media/image7.jpe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9.w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2.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5.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52.jpeg"/><Relationship Id="rId1" Type="http://schemas.openxmlformats.org/officeDocument/2006/relationships/image" Target="../media/image51.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5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3.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4.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55.wmf"/><Relationship Id="rId1" Type="http://schemas.openxmlformats.org/officeDocument/2006/relationships/image" Target="../media/image45.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56.png"/><Relationship Id="rId1" Type="http://schemas.openxmlformats.org/officeDocument/2006/relationships/image" Target="../media/image19.w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7.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58.png"/></Relationships>
</file>

<file path=ppt/slides/_rels/slide72.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image" Target="../media/image59.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2.pn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image" Target="../media/image9.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4.png"/><Relationship Id="rId1" Type="http://schemas.openxmlformats.org/officeDocument/2006/relationships/image" Target="../media/image63.png"/></Relationships>
</file>

<file path=ppt/slides/_rels/slide83.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71.jpeg"/><Relationship Id="rId6" Type="http://schemas.microsoft.com/office/2007/relationships/hdphoto" Target="../media/image70.wdp"/><Relationship Id="rId5" Type="http://schemas.openxmlformats.org/officeDocument/2006/relationships/image" Target="../media/image69.png"/><Relationship Id="rId4" Type="http://schemas.microsoft.com/office/2007/relationships/hdphoto" Target="../media/image68.wdp"/><Relationship Id="rId3" Type="http://schemas.openxmlformats.org/officeDocument/2006/relationships/image" Target="../media/image67.png"/><Relationship Id="rId2" Type="http://schemas.microsoft.com/office/2007/relationships/hdphoto" Target="../media/image66.wdp"/><Relationship Id="rId1" Type="http://schemas.openxmlformats.org/officeDocument/2006/relationships/image" Target="../media/image65.png"/></Relationships>
</file>

<file path=ppt/slides/_rels/slide84.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79.png"/><Relationship Id="rId7" Type="http://schemas.openxmlformats.org/officeDocument/2006/relationships/image" Target="../media/image78.png"/><Relationship Id="rId6" Type="http://schemas.openxmlformats.org/officeDocument/2006/relationships/image" Target="../media/image77.png"/><Relationship Id="rId5" Type="http://schemas.microsoft.com/office/2007/relationships/hdphoto" Target="../media/image76.wdp"/><Relationship Id="rId4" Type="http://schemas.openxmlformats.org/officeDocument/2006/relationships/image" Target="../media/image75.png"/><Relationship Id="rId3" Type="http://schemas.openxmlformats.org/officeDocument/2006/relationships/image" Target="../media/image74.png"/><Relationship Id="rId2" Type="http://schemas.openxmlformats.org/officeDocument/2006/relationships/image" Target="../media/image73.png"/><Relationship Id="rId10" Type="http://schemas.openxmlformats.org/officeDocument/2006/relationships/notesSlide" Target="../notesSlides/notesSlide19.xml"/><Relationship Id="rId1" Type="http://schemas.openxmlformats.org/officeDocument/2006/relationships/image" Target="../media/image72.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0.png"/></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2.png"/><Relationship Id="rId1" Type="http://schemas.openxmlformats.org/officeDocument/2006/relationships/image" Target="../media/image8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9" Type="http://schemas.openxmlformats.org/officeDocument/2006/relationships/image" Target="../media/image89.png"/><Relationship Id="rId8" Type="http://schemas.openxmlformats.org/officeDocument/2006/relationships/image" Target="../media/image88.png"/><Relationship Id="rId7" Type="http://schemas.openxmlformats.org/officeDocument/2006/relationships/image" Target="../media/image45.png"/><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 Id="rId3" Type="http://schemas.openxmlformats.org/officeDocument/2006/relationships/image" Target="../media/image84.png"/><Relationship Id="rId2" Type="http://schemas.openxmlformats.org/officeDocument/2006/relationships/image" Target="../media/image83.png"/><Relationship Id="rId11" Type="http://schemas.openxmlformats.org/officeDocument/2006/relationships/notesSlide" Target="../notesSlides/notesSlide20.xml"/><Relationship Id="rId10" Type="http://schemas.openxmlformats.org/officeDocument/2006/relationships/slideLayout" Target="../slideLayouts/slideLayout2.xml"/><Relationship Id="rId1" Type="http://schemas.openxmlformats.org/officeDocument/2006/relationships/image" Target="../media/image55.wmf"/></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6.xml.rels><?xml version="1.0" encoding="UTF-8" standalone="yes"?>
<Relationships xmlns="http://schemas.openxmlformats.org/package/2006/relationships"><Relationship Id="rId6" Type="http://schemas.openxmlformats.org/officeDocument/2006/relationships/slideLayout" Target="../slideLayouts/slideLayout5.xml"/><Relationship Id="rId5" Type="http://schemas.microsoft.com/office/2007/relationships/diagramDrawing" Target="../diagrams/drawing7.xml"/><Relationship Id="rId4" Type="http://schemas.openxmlformats.org/officeDocument/2006/relationships/diagramColors" Target="../diagrams/colors7.xml"/><Relationship Id="rId3" Type="http://schemas.openxmlformats.org/officeDocument/2006/relationships/diagramQuickStyle" Target="../diagrams/quickStyle7.xml"/><Relationship Id="rId2" Type="http://schemas.openxmlformats.org/officeDocument/2006/relationships/diagramLayout" Target="../diagrams/layout7.xml"/><Relationship Id="rId1" Type="http://schemas.openxmlformats.org/officeDocument/2006/relationships/diagramData" Target="../diagrams/data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7" Type="http://schemas.openxmlformats.org/officeDocument/2006/relationships/notesSlide" Target="../notesSlides/notesSlide21.xml"/><Relationship Id="rId6" Type="http://schemas.openxmlformats.org/officeDocument/2006/relationships/slideLayout" Target="../slideLayouts/slideLayout3.xml"/><Relationship Id="rId5" Type="http://schemas.microsoft.com/office/2007/relationships/diagramDrawing" Target="../diagrams/drawing8.xml"/><Relationship Id="rId4" Type="http://schemas.openxmlformats.org/officeDocument/2006/relationships/diagramColors" Target="../diagrams/colors8.xml"/><Relationship Id="rId3" Type="http://schemas.openxmlformats.org/officeDocument/2006/relationships/diagramQuickStyle" Target="../diagrams/quickStyle8.xml"/><Relationship Id="rId2" Type="http://schemas.openxmlformats.org/officeDocument/2006/relationships/diagramLayout" Target="../diagrams/layout8.xml"/><Relationship Id="rId1" Type="http://schemas.openxmlformats.org/officeDocument/2006/relationships/diagramData" Target="../diagrams/data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2"/>
          <p:cNvSpPr>
            <a:spLocks noGrp="1"/>
          </p:cNvSpPr>
          <p:nvPr>
            <p:ph type="ctrTitle"/>
          </p:nvPr>
        </p:nvSpPr>
        <p:spPr>
          <a:xfrm>
            <a:off x="1414463" y="514350"/>
            <a:ext cx="6315075" cy="1595438"/>
          </a:xfrm>
        </p:spPr>
        <p:txBody>
          <a:bodyPr wrap="square" lIns="68580" tIns="34290" rIns="68580" bIns="34290" anchor="b" anchorCtr="0"/>
          <a:lstStyle/>
          <a:p>
            <a:pPr>
              <a:buClrTx/>
              <a:buSzTx/>
              <a:buFontTx/>
            </a:pPr>
            <a:r>
              <a:rPr lang="zh-CN" altLang="en-US" sz="5400" b="1" dirty="0">
                <a:latin typeface="宋体" panose="02010600030101010101" pitchFamily="2" charset="-122"/>
                <a:ea typeface="宋体" panose="02010600030101010101" pitchFamily="2" charset="-122"/>
                <a:cs typeface="宋体" panose="02010600030101010101" pitchFamily="2" charset="-122"/>
              </a:rPr>
              <a:t>计 算 机 网 络</a:t>
            </a:r>
            <a:endParaRPr lang="zh-CN" altLang="en-US" sz="5400" b="1" dirty="0">
              <a:latin typeface="宋体" panose="02010600030101010101" pitchFamily="2" charset="-122"/>
              <a:ea typeface="宋体" panose="02010600030101010101" pitchFamily="2" charset="-122"/>
              <a:cs typeface="宋体" panose="02010600030101010101" pitchFamily="2" charset="-122"/>
            </a:endParaRPr>
          </a:p>
        </p:txBody>
      </p:sp>
      <p:sp>
        <p:nvSpPr>
          <p:cNvPr id="12290" name="Rectangle 3"/>
          <p:cNvSpPr>
            <a:spLocks noGrp="1"/>
          </p:cNvSpPr>
          <p:nvPr>
            <p:ph type="subTitle" idx="1"/>
          </p:nvPr>
        </p:nvSpPr>
        <p:spPr>
          <a:xfrm>
            <a:off x="4132054" y="3217652"/>
            <a:ext cx="4019910" cy="660977"/>
          </a:xfrm>
        </p:spPr>
        <p:txBody>
          <a:bodyPr wrap="square" lIns="68580" tIns="34290" rIns="68580" bIns="34290" anchor="t" anchorCtr="0"/>
          <a:lstStyle/>
          <a:p>
            <a:pPr marL="0" marR="0" indent="0" algn="ctr" defTabSz="914400" rtl="0" eaLnBrk="1" fontAlgn="base" latinLnBrk="0" hangingPunct="1">
              <a:lnSpc>
                <a:spcPct val="100000"/>
              </a:lnSpc>
              <a:spcBef>
                <a:spcPct val="20000"/>
              </a:spcBef>
              <a:spcAft>
                <a:spcPct val="0"/>
              </a:spcAft>
              <a:buClr>
                <a:srgbClr val="333399"/>
              </a:buClr>
              <a:buSzPct val="75000"/>
              <a:buFont typeface="Wingdings" panose="05000000000000000000" pitchFamily="2" charset="2"/>
              <a:buNone/>
            </a:pPr>
            <a:endParaRPr kumimoji="0" lang="en-US" altLang="zh-CN" sz="2700" b="1" i="0" u="none" strike="noStrike" kern="0" cap="none" spc="0" normalizeH="0" baseline="0" noProof="1" smtClean="0">
              <a:solidFill>
                <a:schemeClr val="tx1"/>
              </a:solidFill>
              <a:latin typeface="+mn-lt"/>
              <a:ea typeface="宋体" panose="02010600030101010101" pitchFamily="2" charset="-122"/>
              <a:cs typeface="+mn-cs"/>
            </a:endParaRPr>
          </a:p>
          <a:p>
            <a:pPr marL="0" marR="0" indent="0" algn="ctr" defTabSz="914400" rtl="0" eaLnBrk="1" fontAlgn="base" latinLnBrk="0" hangingPunct="1">
              <a:lnSpc>
                <a:spcPct val="100000"/>
              </a:lnSpc>
              <a:spcBef>
                <a:spcPct val="20000"/>
              </a:spcBef>
              <a:spcAft>
                <a:spcPct val="0"/>
              </a:spcAft>
              <a:buClr>
                <a:srgbClr val="333399"/>
              </a:buClr>
              <a:buSzPct val="75000"/>
              <a:buFont typeface="Wingdings" panose="05000000000000000000" pitchFamily="2" charset="2"/>
              <a:buNone/>
            </a:pPr>
            <a:r>
              <a:rPr kumimoji="0" lang="zh-CN" altLang="en-US" sz="2700" b="1" i="0" u="none" strike="noStrike" kern="0" cap="none" spc="0" normalizeH="0" baseline="0" noProof="1" smtClean="0">
                <a:solidFill>
                  <a:schemeClr val="tx1"/>
                </a:solidFill>
                <a:latin typeface="+mn-lt"/>
                <a:ea typeface="宋体" panose="02010600030101010101" pitchFamily="2" charset="-122"/>
                <a:cs typeface="+mn-cs"/>
              </a:rPr>
              <a:t>孟</a:t>
            </a:r>
            <a:r>
              <a:rPr kumimoji="0" lang="zh-CN" altLang="en-US" sz="2700" b="1" i="0" u="none" strike="noStrike" kern="0" cap="none" spc="0" normalizeH="0" baseline="0" noProof="1">
                <a:solidFill>
                  <a:schemeClr val="tx1"/>
                </a:solidFill>
                <a:latin typeface="+mn-lt"/>
                <a:ea typeface="宋体" panose="02010600030101010101" pitchFamily="2" charset="-122"/>
                <a:cs typeface="+mn-cs"/>
              </a:rPr>
              <a:t>学尧 </a:t>
            </a:r>
            <a:endParaRPr kumimoji="0" lang="zh-CN" altLang="en-US" sz="2700" b="1" i="0" u="none" strike="noStrike" kern="0" cap="none" spc="0" normalizeH="0" baseline="0" noProof="1">
              <a:solidFill>
                <a:schemeClr val="tx1"/>
              </a:solidFill>
              <a:latin typeface="+mn-lt"/>
              <a:ea typeface="宋体" panose="02010600030101010101" pitchFamily="2" charset="-122"/>
              <a:cs typeface="+mn-cs"/>
            </a:endParaRPr>
          </a:p>
          <a:p>
            <a:pPr marL="0" marR="0" indent="0" algn="ctr" defTabSz="914400" rtl="0" eaLnBrk="1" fontAlgn="base" latinLnBrk="0" hangingPunct="1">
              <a:lnSpc>
                <a:spcPct val="100000"/>
              </a:lnSpc>
              <a:spcBef>
                <a:spcPct val="20000"/>
              </a:spcBef>
              <a:spcAft>
                <a:spcPct val="0"/>
              </a:spcAft>
              <a:buClr>
                <a:srgbClr val="333399"/>
              </a:buClr>
              <a:buSzPct val="75000"/>
              <a:buFont typeface="Wingdings" panose="05000000000000000000" pitchFamily="2" charset="2"/>
              <a:buNone/>
            </a:pPr>
            <a:r>
              <a:rPr kumimoji="0" lang="zh-CN" altLang="en-US" sz="2700" b="1" i="0" u="none" strike="noStrike" kern="0" cap="none" spc="0" normalizeH="0" baseline="0" noProof="1" smtClean="0">
                <a:solidFill>
                  <a:schemeClr val="tx1"/>
                </a:solidFill>
                <a:latin typeface="Times New Roman" panose="02020603050405020304" pitchFamily="18" charset="0"/>
                <a:ea typeface="宋体" panose="02010600030101010101" pitchFamily="2" charset="-122"/>
                <a:cs typeface="Times New Roman" panose="02020603050405020304" pitchFamily="18" charset="0"/>
              </a:rPr>
              <a:t>办公室</a:t>
            </a:r>
            <a:r>
              <a:rPr kumimoji="0" lang="zh-CN" altLang="en-US" sz="2700" b="1" i="0" u="none" strike="noStrike" kern="0" cap="none" spc="0" normalizeH="0" baseline="0"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rPr>
              <a:t>：博学楼四楼</a:t>
            </a:r>
            <a:r>
              <a:rPr kumimoji="0" lang="en-US" altLang="zh-CN" sz="2700" b="1" i="0" u="none" strike="noStrike" kern="0" cap="none" spc="0" normalizeH="0" baseline="0"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rPr>
              <a:t>B411</a:t>
            </a:r>
            <a:endParaRPr kumimoji="0" lang="en-US" altLang="zh-CN" sz="2700" b="1" i="0" u="none" strike="noStrike" kern="0" cap="none" spc="0" normalizeH="0" baseline="0" noProof="1">
              <a:solidFill>
                <a:schemeClr val="tx1"/>
              </a:solidFill>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组合 15"/>
          <p:cNvGrpSpPr/>
          <p:nvPr/>
        </p:nvGrpSpPr>
        <p:grpSpPr>
          <a:xfrm>
            <a:off x="3809354" y="1109843"/>
            <a:ext cx="1261884" cy="1198413"/>
            <a:chOff x="3809354" y="1151665"/>
            <a:chExt cx="1261884" cy="1198413"/>
          </a:xfrm>
        </p:grpSpPr>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l="36426" t="20817" r="35548" b="30525"/>
            <a:stretch>
              <a:fillRect/>
            </a:stretch>
          </p:blipFill>
          <p:spPr>
            <a:xfrm>
              <a:off x="3950913" y="1394200"/>
              <a:ext cx="978767" cy="955878"/>
            </a:xfrm>
            <a:prstGeom prst="rect">
              <a:avLst/>
            </a:prstGeom>
          </p:spPr>
        </p:pic>
        <p:sp>
          <p:nvSpPr>
            <p:cNvPr id="5" name="矩形 4"/>
            <p:cNvSpPr/>
            <p:nvPr/>
          </p:nvSpPr>
          <p:spPr>
            <a:xfrm>
              <a:off x="3809354" y="1151665"/>
              <a:ext cx="1261884" cy="307777"/>
            </a:xfrm>
            <a:prstGeom prst="rect">
              <a:avLst/>
            </a:prstGeom>
          </p:spPr>
          <p:txBody>
            <a:bodyPr wrap="none">
              <a:spAutoFit/>
            </a:bodyPr>
            <a:lstStyle/>
            <a:p>
              <a:pPr algn="ctr"/>
              <a:r>
                <a:rPr lang="fr-FR" altLang="zh-CN" sz="1400" b="1" dirty="0">
                  <a:latin typeface="微软雅黑" panose="020B0503020204020204" pitchFamily="34" charset="-122"/>
                  <a:ea typeface="微软雅黑" panose="020B0503020204020204" pitchFamily="34" charset="-122"/>
                </a:rPr>
                <a:t>有线电视网络</a:t>
              </a:r>
              <a:endParaRPr lang="zh-CN" altLang="en-US" sz="1400" dirty="0"/>
            </a:p>
          </p:txBody>
        </p:sp>
      </p:grpSp>
      <p:grpSp>
        <p:nvGrpSpPr>
          <p:cNvPr id="18" name="组合 17"/>
          <p:cNvGrpSpPr/>
          <p:nvPr/>
        </p:nvGrpSpPr>
        <p:grpSpPr>
          <a:xfrm>
            <a:off x="1200583" y="1109843"/>
            <a:ext cx="1013414" cy="1214992"/>
            <a:chOff x="1200583" y="1151665"/>
            <a:chExt cx="1013414" cy="1214992"/>
          </a:xfrm>
        </p:grpSpPr>
        <p:pic>
          <p:nvPicPr>
            <p:cNvPr id="3" name="图片 2"/>
            <p:cNvPicPr>
              <a:picLocks noChangeAspect="1"/>
            </p:cNvPicPr>
            <p:nvPr/>
          </p:nvPicPr>
          <p:blipFill rotWithShape="1">
            <a:blip r:embed="rId1" cstate="print">
              <a:extLst>
                <a:ext uri="{28A0092B-C50C-407E-A947-70E740481C1C}">
                  <a14:useLocalDpi xmlns:a14="http://schemas.microsoft.com/office/drawing/2010/main" val="0"/>
                </a:ext>
              </a:extLst>
            </a:blip>
            <a:srcRect l="4184" t="20817" r="66798" b="29681"/>
            <a:stretch>
              <a:fillRect/>
            </a:stretch>
          </p:blipFill>
          <p:spPr>
            <a:xfrm>
              <a:off x="1200583" y="1394200"/>
              <a:ext cx="1013414" cy="972457"/>
            </a:xfrm>
            <a:prstGeom prst="rect">
              <a:avLst/>
            </a:prstGeom>
          </p:spPr>
        </p:pic>
        <p:sp>
          <p:nvSpPr>
            <p:cNvPr id="11" name="矩形 10"/>
            <p:cNvSpPr/>
            <p:nvPr/>
          </p:nvSpPr>
          <p:spPr>
            <a:xfrm>
              <a:off x="1262220" y="1151665"/>
              <a:ext cx="902811" cy="307777"/>
            </a:xfrm>
            <a:prstGeom prst="rect">
              <a:avLst/>
            </a:prstGeom>
          </p:spPr>
          <p:txBody>
            <a:bodyPr wrap="none">
              <a:spAutoFit/>
            </a:bodyPr>
            <a:lstStyle/>
            <a:p>
              <a:pPr algn="ctr"/>
              <a:r>
                <a:rPr lang="zh-CN" altLang="en-US" sz="1400" b="1" dirty="0">
                  <a:latin typeface="微软雅黑" panose="020B0503020204020204" pitchFamily="34" charset="-122"/>
                  <a:ea typeface="微软雅黑" panose="020B0503020204020204" pitchFamily="34" charset="-122"/>
                </a:rPr>
                <a:t>电信</a:t>
              </a:r>
              <a:r>
                <a:rPr lang="fr-FR" altLang="zh-CN" sz="1400" b="1" dirty="0" smtClean="0">
                  <a:latin typeface="微软雅黑" panose="020B0503020204020204" pitchFamily="34" charset="-122"/>
                  <a:ea typeface="微软雅黑" panose="020B0503020204020204" pitchFamily="34" charset="-122"/>
                </a:rPr>
                <a:t>网络</a:t>
              </a:r>
              <a:endParaRPr lang="zh-CN" altLang="en-US" sz="1400" dirty="0"/>
            </a:p>
          </p:txBody>
        </p:sp>
      </p:grpSp>
      <p:grpSp>
        <p:nvGrpSpPr>
          <p:cNvPr id="17" name="组合 16"/>
          <p:cNvGrpSpPr/>
          <p:nvPr/>
        </p:nvGrpSpPr>
        <p:grpSpPr>
          <a:xfrm>
            <a:off x="6704357" y="1109843"/>
            <a:ext cx="1082348" cy="1191148"/>
            <a:chOff x="6704357" y="1151665"/>
            <a:chExt cx="1082348" cy="1191148"/>
          </a:xfrm>
        </p:grpSpPr>
        <p:pic>
          <p:nvPicPr>
            <p:cNvPr id="8" name="图片 7"/>
            <p:cNvPicPr>
              <a:picLocks noChangeAspect="1"/>
            </p:cNvPicPr>
            <p:nvPr/>
          </p:nvPicPr>
          <p:blipFill rotWithShape="1">
            <a:blip r:embed="rId2" cstate="print">
              <a:extLst>
                <a:ext uri="{28A0092B-C50C-407E-A947-70E740481C1C}">
                  <a14:useLocalDpi xmlns:a14="http://schemas.microsoft.com/office/drawing/2010/main" val="0"/>
                </a:ext>
              </a:extLst>
            </a:blip>
            <a:srcRect l="67179" t="20817" r="4051" b="30894"/>
            <a:stretch>
              <a:fillRect/>
            </a:stretch>
          </p:blipFill>
          <p:spPr>
            <a:xfrm>
              <a:off x="6741634" y="1394200"/>
              <a:ext cx="1004753" cy="948613"/>
            </a:xfrm>
            <a:prstGeom prst="rect">
              <a:avLst/>
            </a:prstGeom>
          </p:spPr>
        </p:pic>
        <p:sp>
          <p:nvSpPr>
            <p:cNvPr id="12" name="矩形 11"/>
            <p:cNvSpPr/>
            <p:nvPr/>
          </p:nvSpPr>
          <p:spPr>
            <a:xfrm>
              <a:off x="6704357" y="1151665"/>
              <a:ext cx="1082348" cy="307777"/>
            </a:xfrm>
            <a:prstGeom prst="rect">
              <a:avLst/>
            </a:prstGeom>
          </p:spPr>
          <p:txBody>
            <a:bodyPr wrap="none">
              <a:spAutoFit/>
            </a:bodyPr>
            <a:lstStyle/>
            <a:p>
              <a:pPr algn="ctr"/>
              <a:r>
                <a:rPr lang="zh-CN" altLang="en-US" sz="1400" b="1" dirty="0">
                  <a:latin typeface="微软雅黑" panose="020B0503020204020204" pitchFamily="34" charset="-122"/>
                  <a:ea typeface="微软雅黑" panose="020B0503020204020204" pitchFamily="34" charset="-122"/>
                </a:rPr>
                <a:t>计算机</a:t>
              </a:r>
              <a:r>
                <a:rPr lang="fr-FR" altLang="zh-CN" sz="1400" b="1" dirty="0" smtClean="0">
                  <a:latin typeface="微软雅黑" panose="020B0503020204020204" pitchFamily="34" charset="-122"/>
                  <a:ea typeface="微软雅黑" panose="020B0503020204020204" pitchFamily="34" charset="-122"/>
                </a:rPr>
                <a:t>网络</a:t>
              </a:r>
              <a:endParaRPr lang="zh-CN" altLang="en-US" sz="1400" dirty="0"/>
            </a:p>
          </p:txBody>
        </p:sp>
      </p:grpSp>
      <p:sp>
        <p:nvSpPr>
          <p:cNvPr id="13" name="矩形 12"/>
          <p:cNvSpPr/>
          <p:nvPr/>
        </p:nvSpPr>
        <p:spPr>
          <a:xfrm>
            <a:off x="835424" y="2267079"/>
            <a:ext cx="2023890" cy="810478"/>
          </a:xfrm>
          <a:prstGeom prst="rect">
            <a:avLst/>
          </a:prstGeom>
        </p:spPr>
        <p:txBody>
          <a:bodyPr wrap="square">
            <a:spAutoFit/>
          </a:bodyPr>
          <a:lstStyle/>
          <a:p>
            <a:pPr>
              <a:lnSpc>
                <a:spcPts val="2800"/>
              </a:lnSpc>
            </a:pPr>
            <a:r>
              <a:rPr lang="fr-FR" altLang="zh-CN" sz="2000" b="1" dirty="0">
                <a:latin typeface="微软雅黑" panose="020B0503020204020204" pitchFamily="34" charset="-122"/>
                <a:ea typeface="微软雅黑" panose="020B0503020204020204" pitchFamily="34" charset="-122"/>
              </a:rPr>
              <a:t>提供电话、</a:t>
            </a:r>
            <a:r>
              <a:rPr lang="fr-FR" altLang="zh-CN" sz="2000" b="1" dirty="0" smtClean="0">
                <a:latin typeface="微软雅黑" panose="020B0503020204020204" pitchFamily="34" charset="-122"/>
                <a:ea typeface="微软雅黑" panose="020B0503020204020204" pitchFamily="34" charset="-122"/>
              </a:rPr>
              <a:t>电报及传真等服务</a:t>
            </a:r>
            <a:r>
              <a:rPr lang="zh-CN" altLang="en-US" sz="2000" b="1" dirty="0" smtClean="0">
                <a:latin typeface="微软雅黑" panose="020B0503020204020204" pitchFamily="34" charset="-122"/>
                <a:ea typeface="微软雅黑" panose="020B0503020204020204" pitchFamily="34" charset="-122"/>
              </a:rPr>
              <a:t>。</a:t>
            </a:r>
            <a:endParaRPr lang="fr-FR" altLang="zh-CN" sz="2000" b="1" dirty="0">
              <a:latin typeface="微软雅黑" panose="020B0503020204020204" pitchFamily="34" charset="-122"/>
              <a:ea typeface="微软雅黑" panose="020B0503020204020204" pitchFamily="34" charset="-122"/>
            </a:endParaRPr>
          </a:p>
        </p:txBody>
      </p:sp>
      <p:sp>
        <p:nvSpPr>
          <p:cNvPr id="14" name="矩形 13"/>
          <p:cNvSpPr/>
          <p:nvPr/>
        </p:nvSpPr>
        <p:spPr>
          <a:xfrm>
            <a:off x="3470291" y="2267079"/>
            <a:ext cx="1940009" cy="810478"/>
          </a:xfrm>
          <a:prstGeom prst="rect">
            <a:avLst/>
          </a:prstGeom>
        </p:spPr>
        <p:txBody>
          <a:bodyPr wrap="square">
            <a:spAutoFit/>
          </a:bodyPr>
          <a:lstStyle/>
          <a:p>
            <a:pPr algn="ctr">
              <a:lnSpc>
                <a:spcPts val="2800"/>
              </a:lnSpc>
            </a:pPr>
            <a:r>
              <a:rPr lang="fr-FR" altLang="zh-CN" sz="2000" b="1" dirty="0" smtClean="0">
                <a:latin typeface="微软雅黑" panose="020B0503020204020204" pitchFamily="34" charset="-122"/>
                <a:ea typeface="微软雅黑" panose="020B0503020204020204" pitchFamily="34" charset="-122"/>
              </a:rPr>
              <a:t>向用户传送各种电视节目</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15" name="矩形 14"/>
          <p:cNvSpPr/>
          <p:nvPr/>
        </p:nvSpPr>
        <p:spPr>
          <a:xfrm>
            <a:off x="6097828" y="2267079"/>
            <a:ext cx="2465598" cy="810478"/>
          </a:xfrm>
          <a:prstGeom prst="rect">
            <a:avLst/>
          </a:prstGeom>
        </p:spPr>
        <p:txBody>
          <a:bodyPr wrap="square">
            <a:spAutoFit/>
          </a:bodyPr>
          <a:lstStyle/>
          <a:p>
            <a:pPr>
              <a:lnSpc>
                <a:spcPts val="2800"/>
              </a:lnSpc>
            </a:pPr>
            <a:r>
              <a:rPr lang="fr-FR" altLang="zh-CN" sz="2000" b="1" dirty="0" smtClean="0">
                <a:latin typeface="微软雅黑" panose="020B0503020204020204" pitchFamily="34" charset="-122"/>
                <a:ea typeface="微软雅黑" panose="020B0503020204020204" pitchFamily="34" charset="-122"/>
              </a:rPr>
              <a:t>使用户能在计算机之间传送数据文件</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grpSp>
        <p:nvGrpSpPr>
          <p:cNvPr id="25" name="组合 24"/>
          <p:cNvGrpSpPr/>
          <p:nvPr/>
        </p:nvGrpSpPr>
        <p:grpSpPr bwMode="auto">
          <a:xfrm>
            <a:off x="938463" y="3267883"/>
            <a:ext cx="7355306" cy="685800"/>
            <a:chOff x="944499" y="4852174"/>
            <a:chExt cx="7009644" cy="809625"/>
          </a:xfrm>
        </p:grpSpPr>
        <p:sp>
          <p:nvSpPr>
            <p:cNvPr id="26" name="Rectangle 118"/>
            <p:cNvSpPr>
              <a:spLocks noChangeArrowheads="1"/>
            </p:cNvSpPr>
            <p:nvPr/>
          </p:nvSpPr>
          <p:spPr bwMode="auto">
            <a:xfrm>
              <a:off x="944499" y="4852174"/>
              <a:ext cx="7009644" cy="809625"/>
            </a:xfrm>
            <a:prstGeom prst="rect">
              <a:avLst/>
            </a:prstGeom>
            <a:solidFill>
              <a:srgbClr val="0098F6"/>
            </a:solidFill>
            <a:ln w="9525" algn="ctr">
              <a:noFill/>
              <a:miter lim="1000000"/>
            </a:ln>
            <a:effectLst/>
            <a:scene3d>
              <a:camera prst="orthographicFront">
                <a:rot lat="0" lon="0" rev="0"/>
              </a:camera>
              <a:lightRig rig="glow" dir="t">
                <a:rot lat="0" lon="0" rev="14100000"/>
              </a:lightRig>
            </a:scene3d>
            <a:sp3d prstMaterial="softEdge">
              <a:bevelT w="127000" prst="artDeco"/>
            </a:sp3d>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27" name="矩形 6"/>
            <p:cNvSpPr>
              <a:spLocks noChangeArrowheads="1"/>
            </p:cNvSpPr>
            <p:nvPr/>
          </p:nvSpPr>
          <p:spPr bwMode="auto">
            <a:xfrm>
              <a:off x="1874707" y="5054045"/>
              <a:ext cx="5064530" cy="436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lnSpc>
                  <a:spcPct val="90000"/>
                </a:lnSpc>
              </a:pPr>
              <a:r>
                <a:rPr lang="zh-CN" altLang="en-US" sz="2000" b="1" dirty="0">
                  <a:solidFill>
                    <a:schemeClr val="bg1"/>
                  </a:solidFill>
                  <a:latin typeface="微软雅黑" panose="020B0503020204020204" pitchFamily="34" charset="-122"/>
                  <a:ea typeface="微软雅黑" panose="020B0503020204020204" pitchFamily="34" charset="-122"/>
                </a:rPr>
                <a:t>发展最快的并起到核心作用的是</a:t>
              </a:r>
              <a:r>
                <a:rPr lang="zh-CN" altLang="en-US" sz="2000" b="1" dirty="0">
                  <a:solidFill>
                    <a:srgbClr val="FFFF00"/>
                  </a:solidFill>
                  <a:latin typeface="微软雅黑" panose="020B0503020204020204" pitchFamily="34" charset="-122"/>
                  <a:ea typeface="微软雅黑" panose="020B0503020204020204" pitchFamily="34" charset="-122"/>
                </a:rPr>
                <a:t>计算机网络。</a:t>
              </a:r>
              <a:endParaRPr lang="en-US" altLang="zh-CN" sz="2000" b="1" dirty="0">
                <a:solidFill>
                  <a:srgbClr val="FFFF00"/>
                </a:solidFill>
                <a:latin typeface="微软雅黑" panose="020B0503020204020204" pitchFamily="34" charset="-122"/>
                <a:ea typeface="微软雅黑" panose="020B0503020204020204" pitchFamily="34" charset="-122"/>
              </a:endParaRPr>
            </a:p>
          </p:txBody>
        </p:sp>
      </p:grpSp>
      <p:sp>
        <p:nvSpPr>
          <p:cNvPr id="20" name="矩形 19"/>
          <p:cNvSpPr/>
          <p:nvPr/>
        </p:nvSpPr>
        <p:spPr>
          <a:xfrm>
            <a:off x="1670150" y="599523"/>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5908327" y="599523"/>
            <a:ext cx="1415772" cy="461665"/>
          </a:xfrm>
          <a:prstGeom prst="rect">
            <a:avLst/>
          </a:prstGeom>
        </p:spPr>
        <p:txBody>
          <a:bodyPr wrap="non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22" name="组合 21"/>
          <p:cNvGrpSpPr/>
          <p:nvPr/>
        </p:nvGrpSpPr>
        <p:grpSpPr>
          <a:xfrm>
            <a:off x="466344" y="585760"/>
            <a:ext cx="8129016" cy="400110"/>
            <a:chOff x="466344" y="1151890"/>
            <a:chExt cx="8129016" cy="400110"/>
          </a:xfrm>
        </p:grpSpPr>
        <p:sp>
          <p:nvSpPr>
            <p:cNvPr id="23"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Rectangle 6"/>
            <p:cNvSpPr>
              <a:spLocks noChangeArrowheads="1"/>
            </p:cNvSpPr>
            <p:nvPr/>
          </p:nvSpPr>
          <p:spPr bwMode="auto">
            <a:xfrm>
              <a:off x="3156118" y="1151890"/>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大众熟悉的三大类网络</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单位</a:t>
            </a:r>
            <a:r>
              <a:rPr lang="zh-CN" altLang="en-US" dirty="0" smtClean="0"/>
              <a:t>时间内</a:t>
            </a:r>
            <a:r>
              <a:rPr lang="zh-CN" altLang="en-US" dirty="0"/>
              <a:t>通过某个网络（或信道、接口）的</a:t>
            </a:r>
            <a:r>
              <a:rPr lang="zh-CN" altLang="en-US" dirty="0" smtClean="0">
                <a:solidFill>
                  <a:srgbClr val="C00000"/>
                </a:solidFill>
              </a:rPr>
              <a:t>实际数据</a:t>
            </a:r>
            <a:r>
              <a:rPr lang="zh-CN" altLang="en-US" dirty="0">
                <a:solidFill>
                  <a:srgbClr val="C00000"/>
                </a:solidFill>
              </a:rPr>
              <a:t>量</a:t>
            </a:r>
            <a:r>
              <a:rPr lang="zh-CN" altLang="en-US" dirty="0">
                <a:solidFill>
                  <a:schemeClr val="tx1"/>
                </a:solidFill>
              </a:rPr>
              <a:t>，也可以认为是在单位时间内通过网络从你的计算机到</a:t>
            </a:r>
            <a:r>
              <a:rPr lang="en-US" altLang="zh-CN" dirty="0">
                <a:solidFill>
                  <a:schemeClr val="tx1"/>
                </a:solidFill>
              </a:rPr>
              <a:t>WEB</a:t>
            </a:r>
            <a:r>
              <a:rPr dirty="0">
                <a:solidFill>
                  <a:schemeClr val="tx1"/>
                </a:solidFill>
              </a:rPr>
              <a:t>服务器来回传输的真实数据量。</a:t>
            </a:r>
            <a:endParaRPr lang="en-US" altLang="zh-CN" dirty="0" smtClean="0">
              <a:solidFill>
                <a:srgbClr val="C00000"/>
              </a:solidFill>
            </a:endParaRPr>
          </a:p>
          <a:p>
            <a:r>
              <a:rPr lang="zh-CN" altLang="en-US" dirty="0" smtClean="0"/>
              <a:t>受</a:t>
            </a:r>
            <a:r>
              <a:rPr lang="zh-CN" altLang="en-US" dirty="0"/>
              <a:t>网络的带宽或网络的额定速率的限制</a:t>
            </a:r>
            <a:r>
              <a:rPr lang="zh-CN" altLang="en-US" dirty="0" smtClean="0"/>
              <a:t>。</a:t>
            </a:r>
            <a:endParaRPr lang="en-US" altLang="zh-CN" dirty="0" smtClean="0"/>
          </a:p>
          <a:p>
            <a:pPr lvl="1"/>
            <a:r>
              <a:rPr lang="zh-CN" altLang="en-US" dirty="0"/>
              <a:t>额定速率是绝对上限值</a:t>
            </a:r>
            <a:r>
              <a:rPr lang="zh-CN" altLang="en-US" dirty="0" smtClean="0"/>
              <a:t>。</a:t>
            </a:r>
            <a:endParaRPr lang="en-US" altLang="zh-CN" dirty="0" smtClean="0"/>
          </a:p>
          <a:p>
            <a:pPr lvl="1"/>
            <a:r>
              <a:rPr lang="zh-CN" altLang="en-US" dirty="0" smtClean="0"/>
              <a:t>可能会远小于</a:t>
            </a:r>
            <a:r>
              <a:rPr lang="zh-CN" altLang="en-US" dirty="0"/>
              <a:t>额定速率</a:t>
            </a:r>
            <a:r>
              <a:rPr lang="zh-CN" altLang="en-US" dirty="0" smtClean="0"/>
              <a:t>，甚至下降</a:t>
            </a:r>
            <a:r>
              <a:rPr lang="zh-CN" altLang="en-US" dirty="0"/>
              <a:t>到零！</a:t>
            </a:r>
            <a:endParaRPr lang="en-US" altLang="zh-CN" dirty="0" smtClean="0"/>
          </a:p>
          <a:p>
            <a:r>
              <a:rPr lang="zh-CN" altLang="en-US" dirty="0" smtClean="0"/>
              <a:t>有时可用</a:t>
            </a:r>
            <a:r>
              <a:rPr lang="zh-CN" altLang="en-US" dirty="0">
                <a:solidFill>
                  <a:srgbClr val="0000FF"/>
                </a:solidFill>
              </a:rPr>
              <a:t>每秒传送的字节数</a:t>
            </a:r>
            <a:r>
              <a:rPr lang="zh-CN" altLang="en-US" dirty="0"/>
              <a:t>或</a:t>
            </a:r>
            <a:r>
              <a:rPr lang="zh-CN" altLang="en-US" dirty="0">
                <a:solidFill>
                  <a:srgbClr val="0000FF"/>
                </a:solidFill>
              </a:rPr>
              <a:t>帧数</a:t>
            </a:r>
            <a:r>
              <a:rPr lang="zh-CN" altLang="en-US" dirty="0"/>
              <a:t>来表示。</a:t>
            </a:r>
            <a:endParaRPr lang="zh-CN" altLang="en-US" dirty="0"/>
          </a:p>
        </p:txBody>
      </p:sp>
      <p:sp>
        <p:nvSpPr>
          <p:cNvPr id="3" name="文本占位符 2"/>
          <p:cNvSpPr>
            <a:spLocks noGrp="1"/>
          </p:cNvSpPr>
          <p:nvPr>
            <p:ph type="body" sz="quarter" idx="11"/>
          </p:nvPr>
        </p:nvSpPr>
        <p:spPr/>
        <p:txBody>
          <a:bodyPr/>
          <a:lstStyle/>
          <a:p>
            <a:r>
              <a:rPr lang="en-US" altLang="zh-CN" dirty="0"/>
              <a:t>3. </a:t>
            </a:r>
            <a:r>
              <a:rPr lang="zh-CN" altLang="en-US" dirty="0" smtClean="0"/>
              <a:t>吞吐量 </a:t>
            </a:r>
            <a:r>
              <a:rPr lang="en-US" altLang="zh-CN" dirty="0" smtClean="0"/>
              <a:t>(</a:t>
            </a:r>
            <a:r>
              <a:rPr lang="en-US" altLang="zh-CN" dirty="0"/>
              <a:t>throughput)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smtClean="0"/>
              <a:t>带宽与吞吐量的联系 </a:t>
            </a:r>
            <a:endParaRPr lang="zh-CN" altLang="en-US" dirty="0"/>
          </a:p>
        </p:txBody>
      </p:sp>
      <p:pic>
        <p:nvPicPr>
          <p:cNvPr id="4" name="内容占位符 3"/>
          <p:cNvPicPr>
            <a:picLocks noGrp="1" noChangeAspect="1"/>
          </p:cNvPicPr>
          <p:nvPr>
            <p:ph sz="quarter" idx="10"/>
          </p:nvPr>
        </p:nvPicPr>
        <p:blipFill>
          <a:blip r:embed="rId1"/>
          <a:stretch>
            <a:fillRect/>
          </a:stretch>
        </p:blipFill>
        <p:spPr>
          <a:xfrm>
            <a:off x="1786255" y="1062990"/>
            <a:ext cx="5233035" cy="1906270"/>
          </a:xfrm>
          <a:prstGeom prst="rect">
            <a:avLst/>
          </a:prstGeom>
        </p:spPr>
      </p:pic>
      <p:sp>
        <p:nvSpPr>
          <p:cNvPr id="5" name="文本框 4"/>
          <p:cNvSpPr txBox="1"/>
          <p:nvPr/>
        </p:nvSpPr>
        <p:spPr>
          <a:xfrm>
            <a:off x="926465" y="3378835"/>
            <a:ext cx="6870700" cy="829945"/>
          </a:xfrm>
          <a:prstGeom prst="rect">
            <a:avLst/>
          </a:prstGeom>
          <a:noFill/>
        </p:spPr>
        <p:txBody>
          <a:bodyPr wrap="square" rtlCol="0">
            <a:spAutoFit/>
          </a:bodyPr>
          <a:lstStyle/>
          <a:p>
            <a:r>
              <a:rPr lang="zh-CN" altLang="en-US" sz="2400"/>
              <a:t>带宽是理想状态下的传输速率，而吞吐量是实际状态下的传输速率</a:t>
            </a:r>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指数据（一个报文或分组，甚至比特）从网络（或链路）的</a:t>
            </a:r>
            <a:r>
              <a:rPr lang="zh-CN" altLang="en-US" dirty="0">
                <a:solidFill>
                  <a:srgbClr val="C00000"/>
                </a:solidFill>
              </a:rPr>
              <a:t>一端传送到另一端所需的</a:t>
            </a:r>
            <a:r>
              <a:rPr lang="zh-CN" altLang="en-US" dirty="0">
                <a:solidFill>
                  <a:srgbClr val="0000CC"/>
                </a:solidFill>
              </a:rPr>
              <a:t>时间。</a:t>
            </a:r>
            <a:endParaRPr lang="zh-CN" altLang="en-US" dirty="0">
              <a:solidFill>
                <a:srgbClr val="0000CC"/>
              </a:solidFill>
            </a:endParaRPr>
          </a:p>
          <a:p>
            <a:r>
              <a:rPr lang="zh-CN" altLang="en-US" dirty="0"/>
              <a:t>有时也称为</a:t>
            </a:r>
            <a:r>
              <a:rPr lang="zh-CN" altLang="en-US" dirty="0">
                <a:solidFill>
                  <a:srgbClr val="0000CC"/>
                </a:solidFill>
              </a:rPr>
              <a:t>延迟</a:t>
            </a:r>
            <a:r>
              <a:rPr lang="zh-CN" altLang="en-US" dirty="0"/>
              <a:t>或</a:t>
            </a:r>
            <a:r>
              <a:rPr lang="zh-CN" altLang="en-US" dirty="0">
                <a:solidFill>
                  <a:srgbClr val="0000CC"/>
                </a:solidFill>
              </a:rPr>
              <a:t>迟延。</a:t>
            </a:r>
            <a:endParaRPr lang="en-US" altLang="zh-CN" dirty="0">
              <a:solidFill>
                <a:srgbClr val="0000CC"/>
              </a:solidFill>
            </a:endParaRPr>
          </a:p>
          <a:p>
            <a:r>
              <a:rPr lang="zh-CN" altLang="en-US" dirty="0" smtClean="0"/>
              <a:t>组成：</a:t>
            </a:r>
            <a:endParaRPr lang="zh-CN" altLang="en-US" dirty="0"/>
          </a:p>
          <a:p>
            <a:pPr lvl="1"/>
            <a:r>
              <a:rPr lang="zh-CN" altLang="en-US" dirty="0"/>
              <a:t>（</a:t>
            </a:r>
            <a:r>
              <a:rPr lang="en-US" altLang="zh-CN" dirty="0" smtClean="0"/>
              <a:t>1</a:t>
            </a:r>
            <a:r>
              <a:rPr lang="zh-CN" altLang="en-US" dirty="0" smtClean="0"/>
              <a:t>）发送时延</a:t>
            </a:r>
            <a:endParaRPr lang="en-US" altLang="zh-CN" dirty="0" smtClean="0"/>
          </a:p>
          <a:p>
            <a:pPr lvl="1"/>
            <a:r>
              <a:rPr lang="zh-CN" altLang="en-US" dirty="0" smtClean="0"/>
              <a:t>（</a:t>
            </a:r>
            <a:r>
              <a:rPr lang="en-US" altLang="zh-CN" dirty="0" smtClean="0"/>
              <a:t>2</a:t>
            </a:r>
            <a:r>
              <a:rPr lang="zh-CN" altLang="en-US" dirty="0" smtClean="0"/>
              <a:t>）传播</a:t>
            </a:r>
            <a:r>
              <a:rPr lang="zh-CN" altLang="en-US" dirty="0"/>
              <a:t>时延</a:t>
            </a:r>
            <a:endParaRPr lang="zh-CN" altLang="en-US" dirty="0"/>
          </a:p>
          <a:p>
            <a:pPr lvl="1"/>
            <a:r>
              <a:rPr lang="zh-CN" altLang="en-US" dirty="0" smtClean="0"/>
              <a:t>（</a:t>
            </a:r>
            <a:r>
              <a:rPr lang="en-US" altLang="zh-CN" dirty="0" smtClean="0"/>
              <a:t>3</a:t>
            </a:r>
            <a:r>
              <a:rPr lang="zh-CN" altLang="en-US" dirty="0" smtClean="0"/>
              <a:t>）处理</a:t>
            </a:r>
            <a:r>
              <a:rPr lang="zh-CN" altLang="en-US" dirty="0"/>
              <a:t>时延</a:t>
            </a:r>
            <a:endParaRPr lang="zh-CN" altLang="en-US" dirty="0"/>
          </a:p>
          <a:p>
            <a:pPr lvl="1"/>
            <a:r>
              <a:rPr lang="zh-CN" altLang="en-US" dirty="0" smtClean="0"/>
              <a:t>（</a:t>
            </a:r>
            <a:r>
              <a:rPr lang="en-US" altLang="zh-CN" dirty="0" smtClean="0"/>
              <a:t>4</a:t>
            </a:r>
            <a:r>
              <a:rPr lang="zh-CN" altLang="en-US" dirty="0" smtClean="0"/>
              <a:t>）排队</a:t>
            </a:r>
            <a:r>
              <a:rPr lang="zh-CN" altLang="en-US" dirty="0"/>
              <a:t>时延</a:t>
            </a:r>
            <a:endParaRPr lang="en-US" altLang="zh-CN" dirty="0" smtClean="0"/>
          </a:p>
          <a:p>
            <a:endParaRPr lang="zh-CN" altLang="en-US" dirty="0"/>
          </a:p>
        </p:txBody>
      </p:sp>
      <p:sp>
        <p:nvSpPr>
          <p:cNvPr id="3" name="文本占位符 2"/>
          <p:cNvSpPr>
            <a:spLocks noGrp="1"/>
          </p:cNvSpPr>
          <p:nvPr>
            <p:ph type="body" sz="quarter" idx="11"/>
          </p:nvPr>
        </p:nvSpPr>
        <p:spPr/>
        <p:txBody>
          <a:bodyPr/>
          <a:lstStyle/>
          <a:p>
            <a:r>
              <a:rPr lang="en-US" altLang="zh-CN" dirty="0"/>
              <a:t>4. </a:t>
            </a:r>
            <a:r>
              <a:rPr lang="zh-CN" altLang="en-US" dirty="0" smtClean="0"/>
              <a:t>时延 </a:t>
            </a:r>
            <a:r>
              <a:rPr lang="en-US" altLang="zh-CN" dirty="0" smtClean="0"/>
              <a:t>(delay </a:t>
            </a:r>
            <a:r>
              <a:rPr lang="zh-CN" altLang="en-US" dirty="0" smtClean="0"/>
              <a:t>或 </a:t>
            </a:r>
            <a:r>
              <a:rPr lang="en-US" altLang="zh-CN" dirty="0" smtClean="0"/>
              <a:t>latency</a:t>
            </a:r>
            <a:r>
              <a:rPr lang="en-US" altLang="zh-CN" dirty="0"/>
              <a: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也称为</a:t>
            </a:r>
            <a:r>
              <a:rPr lang="zh-CN" altLang="en-US" dirty="0">
                <a:solidFill>
                  <a:srgbClr val="0000FF"/>
                </a:solidFill>
              </a:rPr>
              <a:t>传输时延。</a:t>
            </a:r>
            <a:endParaRPr lang="zh-CN" altLang="en-US" dirty="0">
              <a:solidFill>
                <a:srgbClr val="0000FF"/>
              </a:solidFill>
            </a:endParaRPr>
          </a:p>
          <a:p>
            <a:r>
              <a:rPr lang="zh-CN" altLang="en-US" dirty="0"/>
              <a:t>是主机或路由器发送数据帧所需要的</a:t>
            </a:r>
            <a:r>
              <a:rPr lang="zh-CN" altLang="en-US" dirty="0" smtClean="0"/>
              <a:t>时间，也就是</a:t>
            </a:r>
            <a:r>
              <a:rPr lang="zh-CN" altLang="en-US" dirty="0"/>
              <a:t>从发送数据帧的</a:t>
            </a:r>
            <a:r>
              <a:rPr lang="zh-CN" altLang="en-US" dirty="0">
                <a:solidFill>
                  <a:srgbClr val="C00000"/>
                </a:solidFill>
              </a:rPr>
              <a:t>第一个比特</a:t>
            </a:r>
            <a:r>
              <a:rPr lang="zh-CN" altLang="en-US" dirty="0"/>
              <a:t>算起，到该帧的</a:t>
            </a:r>
            <a:r>
              <a:rPr lang="zh-CN" altLang="en-US" dirty="0">
                <a:solidFill>
                  <a:srgbClr val="C00000"/>
                </a:solidFill>
              </a:rPr>
              <a:t>最后一个比特</a:t>
            </a:r>
            <a:r>
              <a:rPr lang="zh-CN" altLang="en-US" dirty="0"/>
              <a:t>发送完毕所需的时间。</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1</a:t>
            </a:r>
            <a:r>
              <a:rPr lang="zh-CN" altLang="en-US" dirty="0">
                <a:solidFill>
                  <a:srgbClr val="FFFF00"/>
                </a:solidFill>
              </a:rPr>
              <a:t>）发送时延</a:t>
            </a:r>
            <a:endParaRPr lang="zh-CN" altLang="en-US" dirty="0">
              <a:solidFill>
                <a:srgbClr val="FFFF00"/>
              </a:solidFill>
            </a:endParaRPr>
          </a:p>
        </p:txBody>
      </p:sp>
      <p:sp>
        <p:nvSpPr>
          <p:cNvPr id="5" name="Rectangle 14"/>
          <p:cNvSpPr>
            <a:spLocks noChangeArrowheads="1"/>
          </p:cNvSpPr>
          <p:nvPr/>
        </p:nvSpPr>
        <p:spPr bwMode="auto">
          <a:xfrm>
            <a:off x="934391" y="2254901"/>
            <a:ext cx="6729074" cy="1225550"/>
          </a:xfrm>
          <a:prstGeom prst="rect">
            <a:avLst/>
          </a:prstGeom>
          <a:solidFill>
            <a:srgbClr val="FFFF99"/>
          </a:solidFill>
          <a:ln w="12700">
            <a:solidFill>
              <a:srgbClr val="000066"/>
            </a:solidFill>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latin typeface="+mn-lt"/>
              <a:ea typeface="黑体" panose="02010609060101010101" pitchFamily="49" charset="-122"/>
            </a:endParaRPr>
          </a:p>
        </p:txBody>
      </p:sp>
      <p:grpSp>
        <p:nvGrpSpPr>
          <p:cNvPr id="6" name="组合 6"/>
          <p:cNvGrpSpPr/>
          <p:nvPr/>
        </p:nvGrpSpPr>
        <p:grpSpPr bwMode="auto">
          <a:xfrm>
            <a:off x="1591895" y="2453050"/>
            <a:ext cx="5319251" cy="847785"/>
            <a:chOff x="2539747" y="4370700"/>
            <a:chExt cx="4467381" cy="847785"/>
          </a:xfrm>
        </p:grpSpPr>
        <p:sp>
          <p:nvSpPr>
            <p:cNvPr id="7" name="Text Box 9"/>
            <p:cNvSpPr txBox="1">
              <a:spLocks noChangeArrowheads="1"/>
            </p:cNvSpPr>
            <p:nvPr/>
          </p:nvSpPr>
          <p:spPr bwMode="auto">
            <a:xfrm>
              <a:off x="2539747" y="4602475"/>
              <a:ext cx="131020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00066"/>
                  </a:solidFill>
                  <a:latin typeface="微软雅黑" panose="020B0503020204020204" pitchFamily="34" charset="-122"/>
                  <a:ea typeface="微软雅黑" panose="020B0503020204020204" pitchFamily="34" charset="-122"/>
                </a:rPr>
                <a:t>发送时延 </a:t>
              </a:r>
              <a:r>
                <a:rPr lang="en-US" altLang="zh-CN" sz="2000" b="1" dirty="0">
                  <a:solidFill>
                    <a:srgbClr val="000066"/>
                  </a:solidFill>
                  <a:latin typeface="微软雅黑" panose="020B0503020204020204" pitchFamily="34" charset="-122"/>
                  <a:ea typeface="微软雅黑" panose="020B0503020204020204" pitchFamily="34" charset="-122"/>
                </a:rPr>
                <a:t>= </a:t>
              </a:r>
              <a:endParaRPr lang="en-US" altLang="zh-CN" sz="2000" b="1" dirty="0">
                <a:solidFill>
                  <a:srgbClr val="000066"/>
                </a:solidFill>
                <a:latin typeface="微软雅黑" panose="020B0503020204020204" pitchFamily="34" charset="-122"/>
                <a:ea typeface="微软雅黑" panose="020B0503020204020204" pitchFamily="34" charset="-122"/>
              </a:endParaRPr>
            </a:p>
          </p:txBody>
        </p:sp>
        <p:sp>
          <p:nvSpPr>
            <p:cNvPr id="8" name="Text Box 10"/>
            <p:cNvSpPr txBox="1">
              <a:spLocks noChangeArrowheads="1"/>
            </p:cNvSpPr>
            <p:nvPr/>
          </p:nvSpPr>
          <p:spPr bwMode="auto">
            <a:xfrm>
              <a:off x="4333881" y="4370700"/>
              <a:ext cx="1959111"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00066"/>
                  </a:solidFill>
                  <a:latin typeface="微软雅黑" panose="020B0503020204020204" pitchFamily="34" charset="-122"/>
                  <a:ea typeface="微软雅黑" panose="020B0503020204020204" pitchFamily="34" charset="-122"/>
                </a:rPr>
                <a:t>数据帧长度（</a:t>
              </a:r>
              <a:r>
                <a:rPr lang="en-US" altLang="zh-CN" sz="2000" b="1" dirty="0">
                  <a:solidFill>
                    <a:srgbClr val="000066"/>
                  </a:solidFill>
                  <a:latin typeface="微软雅黑" panose="020B0503020204020204" pitchFamily="34" charset="-122"/>
                  <a:ea typeface="微软雅黑" panose="020B0503020204020204" pitchFamily="34" charset="-122"/>
                </a:rPr>
                <a:t>bit</a:t>
              </a:r>
              <a:r>
                <a:rPr lang="zh-CN" altLang="en-US" sz="2000" b="1" dirty="0">
                  <a:solidFill>
                    <a:srgbClr val="000066"/>
                  </a:solidFill>
                  <a:latin typeface="微软雅黑" panose="020B0503020204020204" pitchFamily="34" charset="-122"/>
                  <a:ea typeface="微软雅黑" panose="020B0503020204020204" pitchFamily="34" charset="-122"/>
                </a:rPr>
                <a:t>）</a:t>
              </a:r>
              <a:endParaRPr lang="zh-CN" altLang="en-US" sz="2000" b="1" dirty="0">
                <a:solidFill>
                  <a:srgbClr val="000066"/>
                </a:solidFill>
                <a:latin typeface="微软雅黑" panose="020B0503020204020204" pitchFamily="34" charset="-122"/>
                <a:ea typeface="微软雅黑" panose="020B0503020204020204" pitchFamily="34" charset="-122"/>
              </a:endParaRPr>
            </a:p>
          </p:txBody>
        </p:sp>
        <p:sp>
          <p:nvSpPr>
            <p:cNvPr id="9" name="Text Box 11"/>
            <p:cNvSpPr txBox="1">
              <a:spLocks noChangeArrowheads="1"/>
            </p:cNvSpPr>
            <p:nvPr/>
          </p:nvSpPr>
          <p:spPr bwMode="auto">
            <a:xfrm>
              <a:off x="4337429" y="4818375"/>
              <a:ext cx="1952379"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00066"/>
                  </a:solidFill>
                  <a:latin typeface="微软雅黑" panose="020B0503020204020204" pitchFamily="34" charset="-122"/>
                  <a:ea typeface="微软雅黑" panose="020B0503020204020204" pitchFamily="34" charset="-122"/>
                </a:rPr>
                <a:t>发送速率（</a:t>
              </a:r>
              <a:r>
                <a:rPr lang="en-US" altLang="zh-CN" sz="2000" b="1" dirty="0">
                  <a:solidFill>
                    <a:srgbClr val="000066"/>
                  </a:solidFill>
                  <a:latin typeface="微软雅黑" panose="020B0503020204020204" pitchFamily="34" charset="-122"/>
                  <a:ea typeface="微软雅黑" panose="020B0503020204020204" pitchFamily="34" charset="-122"/>
                </a:rPr>
                <a:t>bit/s</a:t>
              </a:r>
              <a:r>
                <a:rPr lang="zh-CN" altLang="en-US" sz="2000" b="1" dirty="0">
                  <a:solidFill>
                    <a:srgbClr val="000066"/>
                  </a:solidFill>
                  <a:latin typeface="微软雅黑" panose="020B0503020204020204" pitchFamily="34" charset="-122"/>
                  <a:ea typeface="微软雅黑" panose="020B0503020204020204" pitchFamily="34" charset="-122"/>
                </a:rPr>
                <a:t>）</a:t>
              </a:r>
              <a:endParaRPr lang="zh-CN" altLang="en-US" sz="2000" b="1" dirty="0">
                <a:solidFill>
                  <a:srgbClr val="000066"/>
                </a:solidFill>
                <a:latin typeface="微软雅黑" panose="020B0503020204020204" pitchFamily="34" charset="-122"/>
                <a:ea typeface="微软雅黑" panose="020B0503020204020204" pitchFamily="34" charset="-122"/>
              </a:endParaRPr>
            </a:p>
          </p:txBody>
        </p:sp>
        <p:sp>
          <p:nvSpPr>
            <p:cNvPr id="10" name="Line 12"/>
            <p:cNvSpPr>
              <a:spLocks noChangeShapeType="1"/>
            </p:cNvSpPr>
            <p:nvPr/>
          </p:nvSpPr>
          <p:spPr bwMode="auto">
            <a:xfrm>
              <a:off x="3780428" y="4805675"/>
              <a:ext cx="3226700" cy="0"/>
            </a:xfrm>
            <a:prstGeom prst="line">
              <a:avLst/>
            </a:prstGeom>
            <a:noFill/>
            <a:ln w="28575">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
        <p:nvSpPr>
          <p:cNvPr id="21" name="object 21"/>
          <p:cNvSpPr txBox="1"/>
          <p:nvPr/>
        </p:nvSpPr>
        <p:spPr>
          <a:xfrm>
            <a:off x="995680" y="3579495"/>
            <a:ext cx="6396990" cy="948055"/>
          </a:xfrm>
          <a:prstGeom prst="rect">
            <a:avLst/>
          </a:prstGeom>
        </p:spPr>
        <p:txBody>
          <a:bodyPr vert="horz" wrap="square" lIns="0" tIns="11430" rIns="0" bIns="0" rtlCol="0">
            <a:spAutoFit/>
          </a:bodyPr>
          <a:lstStyle/>
          <a:p>
            <a:pPr marL="12700" marR="5080">
              <a:lnSpc>
                <a:spcPct val="145000"/>
              </a:lnSpc>
              <a:spcBef>
                <a:spcPts val="90"/>
              </a:spcBef>
            </a:pPr>
            <a:r>
              <a:rPr sz="1400" b="1" spc="80" dirty="0">
                <a:latin typeface="微软雅黑" panose="020B0503020204020204" pitchFamily="34" charset="-122"/>
                <a:ea typeface="微软雅黑" panose="020B0503020204020204" pitchFamily="34" charset="-122"/>
                <a:cs typeface="微软雅黑" panose="020B0503020204020204" pitchFamily="34" charset="-122"/>
              </a:rPr>
              <a:t>例</a:t>
            </a:r>
            <a:r>
              <a:rPr sz="1400" b="1" spc="65" dirty="0">
                <a:latin typeface="微软雅黑" panose="020B0503020204020204" pitchFamily="34" charset="-122"/>
                <a:ea typeface="微软雅黑" panose="020B0503020204020204" pitchFamily="34" charset="-122"/>
                <a:cs typeface="微软雅黑" panose="020B0503020204020204" pitchFamily="34" charset="-122"/>
              </a:rPr>
              <a:t>1：100</a:t>
            </a:r>
            <a:r>
              <a:rPr sz="1400" b="1" spc="80" dirty="0">
                <a:latin typeface="微软雅黑" panose="020B0503020204020204" pitchFamily="34" charset="-122"/>
                <a:ea typeface="微软雅黑" panose="020B0503020204020204" pitchFamily="34" charset="-122"/>
                <a:cs typeface="微软雅黑" panose="020B0503020204020204" pitchFamily="34" charset="-122"/>
              </a:rPr>
              <a:t>个</a:t>
            </a:r>
            <a:r>
              <a:rPr lang="zh-CN" sz="1400" b="1" spc="80" dirty="0">
                <a:latin typeface="微软雅黑" panose="020B0503020204020204" pitchFamily="34" charset="-122"/>
                <a:ea typeface="微软雅黑" panose="020B0503020204020204" pitchFamily="34" charset="-122"/>
                <a:cs typeface="微软雅黑" panose="020B0503020204020204" pitchFamily="34" charset="-122"/>
              </a:rPr>
              <a:t>小</a:t>
            </a:r>
            <a:r>
              <a:rPr sz="1400" b="1" spc="80" dirty="0">
                <a:latin typeface="微软雅黑" panose="020B0503020204020204" pitchFamily="34" charset="-122"/>
                <a:ea typeface="微软雅黑" panose="020B0503020204020204" pitchFamily="34" charset="-122"/>
                <a:cs typeface="微软雅黑" panose="020B0503020204020204" pitchFamily="34" charset="-122"/>
              </a:rPr>
              <a:t>学</a:t>
            </a:r>
            <a:r>
              <a:rPr lang="zh-CN" sz="1400" b="1" spc="80" dirty="0">
                <a:latin typeface="微软雅黑" panose="020B0503020204020204" pitchFamily="34" charset="-122"/>
                <a:ea typeface="微软雅黑" panose="020B0503020204020204" pitchFamily="34" charset="-122"/>
                <a:cs typeface="微软雅黑" panose="020B0503020204020204" pitchFamily="34" charset="-122"/>
              </a:rPr>
              <a:t>生</a:t>
            </a:r>
            <a:r>
              <a:rPr sz="1400" b="1" spc="80" dirty="0">
                <a:latin typeface="微软雅黑" panose="020B0503020204020204" pitchFamily="34" charset="-122"/>
                <a:ea typeface="微软雅黑" panose="020B0503020204020204" pitchFamily="34" charset="-122"/>
                <a:cs typeface="微软雅黑" panose="020B0503020204020204" pitchFamily="34" charset="-122"/>
              </a:rPr>
              <a:t>放学排队离开学校，每个学</a:t>
            </a:r>
            <a:r>
              <a:rPr lang="zh-CN" sz="1400" b="1" spc="80" dirty="0">
                <a:latin typeface="微软雅黑" panose="020B0503020204020204" pitchFamily="34" charset="-122"/>
                <a:ea typeface="微软雅黑" panose="020B0503020204020204" pitchFamily="34" charset="-122"/>
                <a:cs typeface="微软雅黑" panose="020B0503020204020204" pitchFamily="34" charset="-122"/>
              </a:rPr>
              <a:t>生</a:t>
            </a:r>
            <a:r>
              <a:rPr sz="1400" b="1" spc="80" dirty="0">
                <a:latin typeface="微软雅黑" panose="020B0503020204020204" pitchFamily="34" charset="-122"/>
                <a:ea typeface="微软雅黑" panose="020B0503020204020204" pitchFamily="34" charset="-122"/>
                <a:cs typeface="微软雅黑" panose="020B0503020204020204" pitchFamily="34" charset="-122"/>
              </a:rPr>
              <a:t>离开校</a:t>
            </a:r>
            <a:r>
              <a:rPr lang="zh-CN" sz="1400" b="1" spc="80" dirty="0">
                <a:latin typeface="微软雅黑" panose="020B0503020204020204" pitchFamily="34" charset="-122"/>
                <a:ea typeface="微软雅黑" panose="020B0503020204020204" pitchFamily="34" charset="-122"/>
                <a:cs typeface="微软雅黑" panose="020B0503020204020204" pitchFamily="34" charset="-122"/>
              </a:rPr>
              <a:t>门</a:t>
            </a:r>
            <a:r>
              <a:rPr sz="1400" b="1" spc="80" dirty="0">
                <a:latin typeface="微软雅黑" panose="020B0503020204020204" pitchFamily="34" charset="-122"/>
                <a:ea typeface="微软雅黑" panose="020B0503020204020204" pitchFamily="34" charset="-122"/>
                <a:cs typeface="微软雅黑" panose="020B0503020204020204" pitchFamily="34" charset="-122"/>
              </a:rPr>
              <a:t>需要</a:t>
            </a:r>
            <a:r>
              <a:rPr sz="1400" b="1" spc="60" dirty="0">
                <a:latin typeface="微软雅黑" panose="020B0503020204020204" pitchFamily="34" charset="-122"/>
                <a:ea typeface="微软雅黑" panose="020B0503020204020204" pitchFamily="34" charset="-122"/>
                <a:cs typeface="微软雅黑" panose="020B0503020204020204" pitchFamily="34" charset="-122"/>
              </a:rPr>
              <a:t>1</a:t>
            </a:r>
            <a:r>
              <a:rPr sz="1400" b="1" spc="80" dirty="0">
                <a:latin typeface="微软雅黑" panose="020B0503020204020204" pitchFamily="34" charset="-122"/>
                <a:ea typeface="微软雅黑" panose="020B0503020204020204" pitchFamily="34" charset="-122"/>
                <a:cs typeface="微软雅黑" panose="020B0503020204020204" pitchFamily="34" charset="-122"/>
              </a:rPr>
              <a:t>秒的时间。</a:t>
            </a:r>
            <a:r>
              <a:rPr sz="1400" b="1" spc="60" dirty="0">
                <a:latin typeface="微软雅黑" panose="020B0503020204020204" pitchFamily="34" charset="-122"/>
                <a:ea typeface="微软雅黑" panose="020B0503020204020204" pitchFamily="34" charset="-122"/>
                <a:cs typeface="微软雅黑" panose="020B0503020204020204" pitchFamily="34" charset="-122"/>
              </a:rPr>
              <a:t>100</a:t>
            </a:r>
            <a:r>
              <a:rPr sz="1400" b="1" spc="80" dirty="0">
                <a:latin typeface="微软雅黑" panose="020B0503020204020204" pitchFamily="34" charset="-122"/>
                <a:ea typeface="微软雅黑" panose="020B0503020204020204" pitchFamily="34" charset="-122"/>
                <a:cs typeface="微软雅黑" panose="020B0503020204020204" pitchFamily="34" charset="-122"/>
              </a:rPr>
              <a:t>名学</a:t>
            </a:r>
            <a:r>
              <a:rPr lang="zh-CN" sz="1400" b="1" spc="80" dirty="0">
                <a:latin typeface="微软雅黑" panose="020B0503020204020204" pitchFamily="34" charset="-122"/>
                <a:ea typeface="微软雅黑" panose="020B0503020204020204" pitchFamily="34" charset="-122"/>
                <a:cs typeface="微软雅黑" panose="020B0503020204020204" pitchFamily="34" charset="-122"/>
              </a:rPr>
              <a:t>生</a:t>
            </a:r>
            <a:r>
              <a:rPr sz="1400" b="1" spc="80" dirty="0">
                <a:latin typeface="微软雅黑" panose="020B0503020204020204" pitchFamily="34" charset="-122"/>
                <a:ea typeface="微软雅黑" panose="020B0503020204020204" pitchFamily="34" charset="-122"/>
                <a:cs typeface="微软雅黑" panose="020B0503020204020204" pitchFamily="34" charset="-122"/>
              </a:rPr>
              <a:t>离开校</a:t>
            </a:r>
            <a:r>
              <a:rPr lang="zh-CN" sz="1400" b="1" spc="80" dirty="0">
                <a:latin typeface="微软雅黑" panose="020B0503020204020204" pitchFamily="34" charset="-122"/>
                <a:ea typeface="微软雅黑" panose="020B0503020204020204" pitchFamily="34" charset="-122"/>
                <a:cs typeface="微软雅黑" panose="020B0503020204020204" pitchFamily="34" charset="-122"/>
              </a:rPr>
              <a:t>门</a:t>
            </a:r>
            <a:r>
              <a:rPr sz="1400" b="1" spc="80" dirty="0">
                <a:latin typeface="微软雅黑" panose="020B0503020204020204" pitchFamily="34" charset="-122"/>
                <a:ea typeface="微软雅黑" panose="020B0503020204020204" pitchFamily="34" charset="-122"/>
                <a:cs typeface="微软雅黑" panose="020B0503020204020204" pitchFamily="34" charset="-122"/>
              </a:rPr>
              <a:t>所需要时间为</a:t>
            </a:r>
            <a:r>
              <a:rPr sz="1400" b="1" spc="55" dirty="0">
                <a:latin typeface="微软雅黑" panose="020B0503020204020204" pitchFamily="34" charset="-122"/>
                <a:ea typeface="微软雅黑" panose="020B0503020204020204" pitchFamily="34" charset="-122"/>
                <a:cs typeface="微软雅黑" panose="020B0503020204020204" pitchFamily="34" charset="-122"/>
              </a:rPr>
              <a:t>：100</a:t>
            </a:r>
            <a:r>
              <a:rPr sz="1400" b="1" spc="125" dirty="0">
                <a:latin typeface="微软雅黑" panose="020B0503020204020204" pitchFamily="34" charset="-122"/>
                <a:ea typeface="微软雅黑" panose="020B0503020204020204" pitchFamily="34" charset="-122"/>
                <a:cs typeface="微软雅黑" panose="020B0503020204020204" pitchFamily="34" charset="-122"/>
              </a:rPr>
              <a:t> </a:t>
            </a:r>
            <a:r>
              <a:rPr sz="1400" b="1" spc="60" dirty="0">
                <a:latin typeface="微软雅黑" panose="020B0503020204020204" pitchFamily="34" charset="-122"/>
                <a:ea typeface="微软雅黑" panose="020B0503020204020204" pitchFamily="34" charset="-122"/>
                <a:cs typeface="微软雅黑" panose="020B0503020204020204" pitchFamily="34" charset="-122"/>
              </a:rPr>
              <a:t>/1=100</a:t>
            </a:r>
            <a:r>
              <a:rPr sz="1400" b="1" spc="80" dirty="0">
                <a:latin typeface="微软雅黑" panose="020B0503020204020204" pitchFamily="34" charset="-122"/>
                <a:ea typeface="微软雅黑" panose="020B0503020204020204" pitchFamily="34" charset="-122"/>
                <a:cs typeface="微软雅黑" panose="020B0503020204020204" pitchFamily="34" charset="-122"/>
              </a:rPr>
              <a:t>秒。</a:t>
            </a:r>
            <a:endParaRPr sz="1400" b="1">
              <a:latin typeface="微软雅黑" panose="020B0503020204020204" pitchFamily="34" charset="-122"/>
              <a:ea typeface="微软雅黑" panose="020B0503020204020204" pitchFamily="34" charset="-122"/>
              <a:cs typeface="微软雅黑" panose="020B0503020204020204" pitchFamily="34" charset="-122"/>
            </a:endParaRPr>
          </a:p>
          <a:p>
            <a:pPr marL="12700" marR="475615">
              <a:lnSpc>
                <a:spcPct val="145000"/>
              </a:lnSpc>
            </a:pPr>
            <a:r>
              <a:rPr sz="1400" b="1" spc="80" dirty="0">
                <a:latin typeface="微软雅黑" panose="020B0503020204020204" pitchFamily="34" charset="-122"/>
                <a:ea typeface="微软雅黑" panose="020B0503020204020204" pitchFamily="34" charset="-122"/>
                <a:cs typeface="微软雅黑" panose="020B0503020204020204" pitchFamily="34" charset="-122"/>
              </a:rPr>
              <a:t>例</a:t>
            </a:r>
            <a:r>
              <a:rPr sz="1400" b="1" spc="75" dirty="0">
                <a:latin typeface="微软雅黑" panose="020B0503020204020204" pitchFamily="34" charset="-122"/>
                <a:ea typeface="微软雅黑" panose="020B0503020204020204" pitchFamily="34" charset="-122"/>
                <a:cs typeface="微软雅黑" panose="020B0503020204020204" pitchFamily="34" charset="-122"/>
              </a:rPr>
              <a:t>2：</a:t>
            </a:r>
            <a:r>
              <a:rPr sz="1400" b="1" spc="80" dirty="0">
                <a:latin typeface="微软雅黑" panose="020B0503020204020204" pitchFamily="34" charset="-122"/>
                <a:ea typeface="微软雅黑" panose="020B0503020204020204" pitchFamily="34" charset="-122"/>
                <a:cs typeface="微软雅黑" panose="020B0503020204020204" pitchFamily="34" charset="-122"/>
              </a:rPr>
              <a:t>整列</a:t>
            </a:r>
            <a:r>
              <a:rPr lang="zh-CN" sz="1400" b="1" spc="80" dirty="0">
                <a:latin typeface="微软雅黑" panose="020B0503020204020204" pitchFamily="34" charset="-122"/>
                <a:ea typeface="微软雅黑" panose="020B0503020204020204" pitchFamily="34" charset="-122"/>
                <a:cs typeface="微软雅黑" panose="020B0503020204020204" pitchFamily="34" charset="-122"/>
              </a:rPr>
              <a:t>火车</a:t>
            </a:r>
            <a:r>
              <a:rPr sz="1400" b="1" spc="80" dirty="0">
                <a:latin typeface="微软雅黑" panose="020B0503020204020204" pitchFamily="34" charset="-122"/>
                <a:ea typeface="微软雅黑" panose="020B0503020204020204" pitchFamily="34" charset="-122"/>
                <a:cs typeface="微软雅黑" panose="020B0503020204020204" pitchFamily="34" charset="-122"/>
              </a:rPr>
              <a:t>离开站台所需要的时间等等；同学们离开教室的时间。</a:t>
            </a:r>
            <a:endParaRPr sz="14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99999" y="963276"/>
            <a:ext cx="8129016" cy="3389873"/>
          </a:xfrm>
        </p:spPr>
        <p:txBody>
          <a:bodyPr/>
          <a:lstStyle/>
          <a:p>
            <a:r>
              <a:rPr lang="zh-CN" altLang="en-US" dirty="0"/>
              <a:t>是</a:t>
            </a:r>
            <a:r>
              <a:rPr lang="zh-CN" altLang="en-US" dirty="0">
                <a:solidFill>
                  <a:srgbClr val="C00000"/>
                </a:solidFill>
              </a:rPr>
              <a:t>电磁波</a:t>
            </a:r>
            <a:r>
              <a:rPr lang="zh-CN" altLang="en-US" dirty="0"/>
              <a:t>在信道中传播一定的距离需要花费的时间</a:t>
            </a:r>
            <a:r>
              <a:rPr lang="zh-CN" altLang="en-US" dirty="0" smtClean="0"/>
              <a:t>。</a:t>
            </a:r>
            <a:endParaRPr lang="en-US" altLang="zh-CN" dirty="0" smtClean="0"/>
          </a:p>
          <a:p>
            <a:endParaRPr lang="en-US" altLang="zh-CN" dirty="0" smtClean="0"/>
          </a:p>
          <a:p>
            <a:endParaRPr lang="en-US" altLang="zh-CN" dirty="0"/>
          </a:p>
          <a:p>
            <a:endParaRPr lang="en-US" altLang="zh-CN" dirty="0" smtClean="0"/>
          </a:p>
          <a:p>
            <a:endParaRPr lang="en-US" altLang="zh-CN" dirty="0" smtClean="0"/>
          </a:p>
          <a:p>
            <a:r>
              <a:rPr lang="zh-CN" altLang="en-US" sz="1600" dirty="0"/>
              <a:t>电磁</a:t>
            </a:r>
            <a:r>
              <a:rPr lang="zh-CN" altLang="en-US" sz="1600" dirty="0" smtClean="0"/>
              <a:t>波</a:t>
            </a:r>
            <a:r>
              <a:rPr lang="zh-CN" altLang="en-US" sz="1600" dirty="0"/>
              <a:t>传播</a:t>
            </a:r>
            <a:r>
              <a:rPr lang="zh-CN" altLang="en-US" sz="1600" dirty="0" smtClean="0"/>
              <a:t>速率：</a:t>
            </a:r>
            <a:endParaRPr lang="en-US" altLang="zh-CN" sz="1600" dirty="0" smtClean="0"/>
          </a:p>
          <a:p>
            <a:pPr lvl="1"/>
            <a:r>
              <a:rPr lang="zh-CN" altLang="en-US" sz="1600" dirty="0" smtClean="0"/>
              <a:t>自由空间</a:t>
            </a:r>
            <a:r>
              <a:rPr lang="zh-CN" altLang="en-US" sz="1600" dirty="0"/>
              <a:t>的传播速率是</a:t>
            </a:r>
            <a:r>
              <a:rPr lang="zh-CN" altLang="en-US" sz="1600" dirty="0" smtClean="0"/>
              <a:t>光速 </a:t>
            </a:r>
            <a:r>
              <a:rPr lang="en-US" altLang="zh-CN" sz="1600" dirty="0" smtClean="0"/>
              <a:t>= 3.0 </a:t>
            </a:r>
            <a:r>
              <a:rPr lang="zh-CN" altLang="en-US" sz="1600" dirty="0" smtClean="0"/>
              <a:t>ⅹ</a:t>
            </a:r>
            <a:r>
              <a:rPr lang="en-US" altLang="zh-CN" sz="1600" dirty="0" smtClean="0"/>
              <a:t> </a:t>
            </a:r>
            <a:r>
              <a:rPr lang="en-US" altLang="zh-CN" sz="1600" dirty="0"/>
              <a:t>10</a:t>
            </a:r>
            <a:r>
              <a:rPr lang="en-US" altLang="zh-CN" sz="1600" baseline="30000" dirty="0"/>
              <a:t>5</a:t>
            </a:r>
            <a:r>
              <a:rPr lang="en-US" altLang="zh-CN" sz="1600" dirty="0"/>
              <a:t> </a:t>
            </a:r>
            <a:r>
              <a:rPr lang="en-US" altLang="zh-CN" sz="1600" dirty="0" smtClean="0"/>
              <a:t>km/s</a:t>
            </a:r>
            <a:endParaRPr lang="en-US" altLang="zh-CN" sz="1600" dirty="0" smtClean="0"/>
          </a:p>
          <a:p>
            <a:pPr lvl="1"/>
            <a:r>
              <a:rPr lang="zh-CN" altLang="en-US" sz="1600" dirty="0" smtClean="0"/>
              <a:t>在</a:t>
            </a:r>
            <a:r>
              <a:rPr lang="zh-CN" altLang="en-US" sz="1600" dirty="0"/>
              <a:t>铜线电缆中的传播速率</a:t>
            </a:r>
            <a:r>
              <a:rPr lang="zh-CN" altLang="en-US" sz="1600" dirty="0" smtClean="0"/>
              <a:t>约 </a:t>
            </a:r>
            <a:r>
              <a:rPr lang="en-US" altLang="zh-CN" sz="1600" dirty="0" smtClean="0"/>
              <a:t>= 2.3 </a:t>
            </a:r>
            <a:r>
              <a:rPr lang="zh-CN" altLang="en-US" sz="1600" dirty="0"/>
              <a:t>ⅹ</a:t>
            </a:r>
            <a:r>
              <a:rPr lang="en-US" altLang="zh-CN" sz="1600" dirty="0" smtClean="0"/>
              <a:t> </a:t>
            </a:r>
            <a:r>
              <a:rPr lang="en-US" altLang="zh-CN" sz="1600" dirty="0"/>
              <a:t>10</a:t>
            </a:r>
            <a:r>
              <a:rPr lang="en-US" altLang="zh-CN" sz="1600" baseline="30000" dirty="0"/>
              <a:t>5</a:t>
            </a:r>
            <a:r>
              <a:rPr lang="en-US" altLang="zh-CN" sz="1600" dirty="0"/>
              <a:t> </a:t>
            </a:r>
            <a:r>
              <a:rPr lang="en-US" altLang="zh-CN" sz="1600" dirty="0" smtClean="0"/>
              <a:t>km/s</a:t>
            </a:r>
            <a:endParaRPr lang="en-US" altLang="zh-CN" sz="1600" dirty="0" smtClean="0"/>
          </a:p>
          <a:p>
            <a:pPr lvl="1"/>
            <a:r>
              <a:rPr lang="zh-CN" altLang="en-US" sz="1600" dirty="0" smtClean="0"/>
              <a:t>在</a:t>
            </a:r>
            <a:r>
              <a:rPr lang="zh-CN" altLang="en-US" sz="1600" dirty="0"/>
              <a:t>光纤中的传播速率</a:t>
            </a:r>
            <a:r>
              <a:rPr lang="zh-CN" altLang="en-US" sz="1600" dirty="0" smtClean="0"/>
              <a:t>约 </a:t>
            </a:r>
            <a:r>
              <a:rPr lang="en-US" altLang="zh-CN" sz="1600" dirty="0" smtClean="0"/>
              <a:t>=</a:t>
            </a:r>
            <a:r>
              <a:rPr lang="zh-CN" altLang="en-US" sz="1600" dirty="0" smtClean="0"/>
              <a:t> </a:t>
            </a:r>
            <a:r>
              <a:rPr lang="en-US" altLang="zh-CN" sz="1600" dirty="0" smtClean="0"/>
              <a:t>2.0 </a:t>
            </a:r>
            <a:r>
              <a:rPr lang="zh-CN" altLang="en-US" sz="1600" dirty="0" smtClean="0"/>
              <a:t>ⅹ </a:t>
            </a:r>
            <a:r>
              <a:rPr lang="en-US" altLang="zh-CN" sz="1600" dirty="0" smtClean="0"/>
              <a:t>10</a:t>
            </a:r>
            <a:r>
              <a:rPr lang="en-US" altLang="zh-CN" sz="1600" baseline="30000" dirty="0" smtClean="0"/>
              <a:t>5</a:t>
            </a:r>
            <a:r>
              <a:rPr lang="en-US" altLang="zh-CN" sz="1600" dirty="0" smtClean="0"/>
              <a:t> km/s</a:t>
            </a:r>
            <a:endParaRPr lang="en-US" altLang="zh-CN" sz="1600"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endParaRPr lang="zh-CN" altLang="en-US" dirty="0">
              <a:solidFill>
                <a:srgbClr val="FFFF00"/>
              </a:solidFill>
            </a:endParaRPr>
          </a:p>
        </p:txBody>
      </p:sp>
      <p:sp>
        <p:nvSpPr>
          <p:cNvPr id="12" name="Rectangle 14"/>
          <p:cNvSpPr>
            <a:spLocks noChangeArrowheads="1"/>
          </p:cNvSpPr>
          <p:nvPr/>
        </p:nvSpPr>
        <p:spPr bwMode="auto">
          <a:xfrm>
            <a:off x="1012844" y="1515743"/>
            <a:ext cx="7103543" cy="1225550"/>
          </a:xfrm>
          <a:prstGeom prst="rect">
            <a:avLst/>
          </a:prstGeom>
          <a:solidFill>
            <a:srgbClr val="FFFF99"/>
          </a:solidFill>
          <a:ln w="12700">
            <a:solidFill>
              <a:srgbClr val="000066"/>
            </a:solidFill>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latin typeface="+mn-lt"/>
              <a:ea typeface="黑体" panose="02010609060101010101" pitchFamily="49" charset="-122"/>
            </a:endParaRPr>
          </a:p>
        </p:txBody>
      </p:sp>
      <p:grpSp>
        <p:nvGrpSpPr>
          <p:cNvPr id="13" name="组合 13"/>
          <p:cNvGrpSpPr/>
          <p:nvPr/>
        </p:nvGrpSpPr>
        <p:grpSpPr bwMode="auto">
          <a:xfrm>
            <a:off x="1443748" y="1677408"/>
            <a:ext cx="6399421" cy="857019"/>
            <a:chOff x="2196085" y="4343452"/>
            <a:chExt cx="5374557" cy="857019"/>
          </a:xfrm>
        </p:grpSpPr>
        <p:sp>
          <p:nvSpPr>
            <p:cNvPr id="14" name="Text Box 9"/>
            <p:cNvSpPr txBox="1">
              <a:spLocks noChangeArrowheads="1"/>
            </p:cNvSpPr>
            <p:nvPr/>
          </p:nvSpPr>
          <p:spPr bwMode="auto">
            <a:xfrm>
              <a:off x="2196085" y="4554685"/>
              <a:ext cx="131020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00066"/>
                  </a:solidFill>
                  <a:latin typeface="微软雅黑" panose="020B0503020204020204" pitchFamily="34" charset="-122"/>
                  <a:ea typeface="微软雅黑" panose="020B0503020204020204" pitchFamily="34" charset="-122"/>
                </a:rPr>
                <a:t>传播时延 </a:t>
              </a:r>
              <a:r>
                <a:rPr lang="en-US" altLang="zh-CN" sz="2000" b="1" dirty="0">
                  <a:solidFill>
                    <a:srgbClr val="000066"/>
                  </a:solidFill>
                  <a:latin typeface="微软雅黑" panose="020B0503020204020204" pitchFamily="34" charset="-122"/>
                  <a:ea typeface="微软雅黑" panose="020B0503020204020204" pitchFamily="34" charset="-122"/>
                </a:rPr>
                <a:t>= </a:t>
              </a:r>
              <a:endParaRPr lang="en-US" altLang="zh-CN" sz="2000" b="1" dirty="0">
                <a:solidFill>
                  <a:srgbClr val="000066"/>
                </a:solidFill>
                <a:latin typeface="微软雅黑" panose="020B0503020204020204" pitchFamily="34" charset="-122"/>
                <a:ea typeface="微软雅黑" panose="020B0503020204020204" pitchFamily="34" charset="-122"/>
              </a:endParaRPr>
            </a:p>
          </p:txBody>
        </p:sp>
        <p:sp>
          <p:nvSpPr>
            <p:cNvPr id="15" name="Text Box 10"/>
            <p:cNvSpPr txBox="1">
              <a:spLocks noChangeArrowheads="1"/>
            </p:cNvSpPr>
            <p:nvPr/>
          </p:nvSpPr>
          <p:spPr bwMode="auto">
            <a:xfrm>
              <a:off x="4527837" y="4343452"/>
              <a:ext cx="1662928"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000066"/>
                  </a:solidFill>
                  <a:latin typeface="微软雅黑" panose="020B0503020204020204" pitchFamily="34" charset="-122"/>
                  <a:ea typeface="微软雅黑" panose="020B0503020204020204" pitchFamily="34" charset="-122"/>
                </a:rPr>
                <a:t>信道长度（米）</a:t>
              </a:r>
              <a:endParaRPr lang="zh-CN" altLang="en-US" sz="2000" b="1">
                <a:solidFill>
                  <a:srgbClr val="000066"/>
                </a:solidFill>
                <a:latin typeface="微软雅黑" panose="020B0503020204020204" pitchFamily="34" charset="-122"/>
                <a:ea typeface="微软雅黑" panose="020B0503020204020204" pitchFamily="34" charset="-122"/>
              </a:endParaRPr>
            </a:p>
          </p:txBody>
        </p:sp>
        <p:sp>
          <p:nvSpPr>
            <p:cNvPr id="16" name="Text Box 11"/>
            <p:cNvSpPr txBox="1">
              <a:spLocks noChangeArrowheads="1"/>
            </p:cNvSpPr>
            <p:nvPr/>
          </p:nvSpPr>
          <p:spPr bwMode="auto">
            <a:xfrm>
              <a:off x="3429460" y="4800361"/>
              <a:ext cx="414118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a:solidFill>
                    <a:srgbClr val="000066"/>
                  </a:solidFill>
                  <a:latin typeface="微软雅黑" panose="020B0503020204020204" pitchFamily="34" charset="-122"/>
                  <a:ea typeface="微软雅黑" panose="020B0503020204020204" pitchFamily="34" charset="-122"/>
                </a:rPr>
                <a:t>信号在信道上的传播速率（米</a:t>
              </a:r>
              <a:r>
                <a:rPr lang="en-US" altLang="zh-CN" sz="2000" b="1">
                  <a:solidFill>
                    <a:srgbClr val="000066"/>
                  </a:solidFill>
                  <a:latin typeface="微软雅黑" panose="020B0503020204020204" pitchFamily="34" charset="-122"/>
                  <a:ea typeface="微软雅黑" panose="020B0503020204020204" pitchFamily="34" charset="-122"/>
                </a:rPr>
                <a:t>/</a:t>
              </a:r>
              <a:r>
                <a:rPr lang="zh-CN" altLang="en-US" sz="2000" b="1">
                  <a:solidFill>
                    <a:srgbClr val="000066"/>
                  </a:solidFill>
                  <a:latin typeface="微软雅黑" panose="020B0503020204020204" pitchFamily="34" charset="-122"/>
                  <a:ea typeface="微软雅黑" panose="020B0503020204020204" pitchFamily="34" charset="-122"/>
                </a:rPr>
                <a:t>秒）</a:t>
              </a:r>
              <a:endParaRPr lang="zh-CN" altLang="en-US" sz="2000" b="1">
                <a:solidFill>
                  <a:srgbClr val="000066"/>
                </a:solidFill>
                <a:latin typeface="微软雅黑" panose="020B0503020204020204" pitchFamily="34" charset="-122"/>
                <a:ea typeface="微软雅黑" panose="020B0503020204020204" pitchFamily="34" charset="-122"/>
              </a:endParaRPr>
            </a:p>
          </p:txBody>
        </p:sp>
        <p:sp>
          <p:nvSpPr>
            <p:cNvPr id="17" name="Line 12"/>
            <p:cNvSpPr>
              <a:spLocks noChangeShapeType="1"/>
            </p:cNvSpPr>
            <p:nvPr/>
          </p:nvSpPr>
          <p:spPr bwMode="auto">
            <a:xfrm>
              <a:off x="3429459" y="4759955"/>
              <a:ext cx="3842413" cy="0"/>
            </a:xfrm>
            <a:prstGeom prst="line">
              <a:avLst/>
            </a:prstGeom>
            <a:noFill/>
            <a:ln w="28575">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99"/>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342900" lvl="1" indent="-342900">
              <a:buClr>
                <a:srgbClr val="0066CC"/>
              </a:buClr>
              <a:buFont typeface="Wingdings" panose="05000000000000000000" pitchFamily="2" charset="2"/>
              <a:buChar char="l"/>
            </a:pPr>
            <a:r>
              <a:rPr lang="zh-CN" altLang="en-US" sz="2000" dirty="0" smtClean="0">
                <a:solidFill>
                  <a:srgbClr val="C00000"/>
                </a:solidFill>
              </a:rPr>
              <a:t>注意：</a:t>
            </a:r>
            <a:r>
              <a:rPr lang="zh-CN" altLang="en-US" sz="2000" dirty="0" smtClean="0">
                <a:solidFill>
                  <a:srgbClr val="0000CC"/>
                </a:solidFill>
              </a:rPr>
              <a:t>发送时延</a:t>
            </a:r>
            <a:r>
              <a:rPr lang="zh-CN" altLang="en-US" sz="2000" dirty="0">
                <a:solidFill>
                  <a:srgbClr val="C00000"/>
                </a:solidFill>
              </a:rPr>
              <a:t>与</a:t>
            </a:r>
            <a:r>
              <a:rPr lang="zh-CN" altLang="en-US" sz="2000" dirty="0">
                <a:solidFill>
                  <a:srgbClr val="0000CC"/>
                </a:solidFill>
              </a:rPr>
              <a:t>传播时延</a:t>
            </a:r>
            <a:r>
              <a:rPr lang="zh-CN" altLang="zh-CN" sz="2000" dirty="0">
                <a:solidFill>
                  <a:srgbClr val="C00000"/>
                </a:solidFill>
              </a:rPr>
              <a:t>有本质上的不同</a:t>
            </a:r>
            <a:r>
              <a:rPr lang="zh-CN" altLang="en-US" sz="2000" dirty="0">
                <a:solidFill>
                  <a:srgbClr val="C00000"/>
                </a:solidFill>
              </a:rPr>
              <a:t>。</a:t>
            </a:r>
            <a:endParaRPr lang="en-US" altLang="zh-CN" sz="2000" dirty="0">
              <a:solidFill>
                <a:srgbClr val="C00000"/>
              </a:solidFill>
            </a:endParaRPr>
          </a:p>
          <a:p>
            <a:pPr lvl="1"/>
            <a:r>
              <a:rPr lang="zh-CN" altLang="en-US" dirty="0">
                <a:solidFill>
                  <a:srgbClr val="0000CC"/>
                </a:solidFill>
              </a:rPr>
              <a:t>发送时延</a:t>
            </a:r>
            <a:r>
              <a:rPr lang="zh-CN" altLang="en-US" dirty="0"/>
              <a:t>发生在机器内部的发送器</a:t>
            </a:r>
            <a:r>
              <a:rPr lang="zh-CN" altLang="en-US" dirty="0" smtClean="0"/>
              <a:t>中，</a:t>
            </a:r>
            <a:r>
              <a:rPr lang="zh-CN" altLang="en-US" dirty="0"/>
              <a:t>与传输信道的长度（或信号传送的距离）没有任何关系</a:t>
            </a:r>
            <a:r>
              <a:rPr lang="zh-CN" altLang="en-US" dirty="0" smtClean="0"/>
              <a:t>。</a:t>
            </a:r>
            <a:endParaRPr lang="en-US" altLang="zh-CN" dirty="0" smtClean="0"/>
          </a:p>
          <a:p>
            <a:pPr lvl="1"/>
            <a:r>
              <a:rPr lang="zh-CN" altLang="en-US" dirty="0">
                <a:solidFill>
                  <a:srgbClr val="0000CC"/>
                </a:solidFill>
              </a:rPr>
              <a:t>传播时延</a:t>
            </a:r>
            <a:r>
              <a:rPr lang="zh-CN" altLang="en-US" dirty="0"/>
              <a:t>则发生在机器外部的传输信道媒体上，而与信号的发送速率无关。信号传送的距离越远，传播时延就越大</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）传播时延</a:t>
            </a:r>
            <a:endParaRPr lang="zh-CN" altLang="en-US" dirty="0">
              <a:solidFill>
                <a:srgbClr val="FFFF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zh-CN" altLang="en-US" dirty="0">
                <a:solidFill>
                  <a:srgbClr val="0000FF"/>
                </a:solidFill>
              </a:rPr>
              <a:t>（</a:t>
            </a:r>
            <a:r>
              <a:rPr lang="en-US" altLang="zh-CN" dirty="0">
                <a:solidFill>
                  <a:srgbClr val="0000FF"/>
                </a:solidFill>
              </a:rPr>
              <a:t>3</a:t>
            </a:r>
            <a:r>
              <a:rPr lang="zh-CN" altLang="en-US" dirty="0">
                <a:solidFill>
                  <a:srgbClr val="0000FF"/>
                </a:solidFill>
              </a:rPr>
              <a:t>）处理</a:t>
            </a:r>
            <a:r>
              <a:rPr lang="zh-CN" altLang="en-US" dirty="0" smtClean="0">
                <a:solidFill>
                  <a:srgbClr val="0000FF"/>
                </a:solidFill>
              </a:rPr>
              <a:t>时延</a:t>
            </a:r>
            <a:endParaRPr lang="en-US" altLang="zh-CN" dirty="0" smtClean="0">
              <a:solidFill>
                <a:srgbClr val="0000FF"/>
              </a:solidFill>
            </a:endParaRPr>
          </a:p>
          <a:p>
            <a:pPr lvl="1"/>
            <a:r>
              <a:rPr lang="zh-CN" altLang="en-US" dirty="0"/>
              <a:t>主机或路由器在收到分组时，为</a:t>
            </a:r>
            <a:r>
              <a:rPr lang="zh-CN" altLang="en-US" dirty="0">
                <a:solidFill>
                  <a:srgbClr val="C00000"/>
                </a:solidFill>
              </a:rPr>
              <a:t>处理</a:t>
            </a:r>
            <a:r>
              <a:rPr lang="zh-CN" altLang="en-US" dirty="0"/>
              <a:t>分组（例如分析首部、提取数据、差错检验或查找路由）所花费的时间。 </a:t>
            </a:r>
            <a:endParaRPr lang="zh-CN" altLang="en-US" dirty="0"/>
          </a:p>
          <a:p>
            <a:r>
              <a:rPr lang="zh-CN" altLang="en-US" dirty="0">
                <a:solidFill>
                  <a:srgbClr val="0000FF"/>
                </a:solidFill>
              </a:rPr>
              <a:t>（</a:t>
            </a:r>
            <a:r>
              <a:rPr lang="en-US" altLang="zh-CN" dirty="0">
                <a:solidFill>
                  <a:srgbClr val="0000FF"/>
                </a:solidFill>
              </a:rPr>
              <a:t>4</a:t>
            </a:r>
            <a:r>
              <a:rPr lang="zh-CN" altLang="en-US" dirty="0">
                <a:solidFill>
                  <a:srgbClr val="0000FF"/>
                </a:solidFill>
              </a:rPr>
              <a:t>）排队时延</a:t>
            </a:r>
            <a:endParaRPr lang="en-US" altLang="zh-CN" dirty="0">
              <a:solidFill>
                <a:srgbClr val="0000FF"/>
              </a:solidFill>
            </a:endParaRPr>
          </a:p>
          <a:p>
            <a:pPr lvl="1"/>
            <a:r>
              <a:rPr lang="zh-CN" altLang="en-US" dirty="0"/>
              <a:t>分组在路由器输入输出队列中</a:t>
            </a:r>
            <a:r>
              <a:rPr lang="zh-CN" altLang="en-US" dirty="0">
                <a:solidFill>
                  <a:srgbClr val="C00000"/>
                </a:solidFill>
              </a:rPr>
              <a:t>排队等待</a:t>
            </a:r>
            <a:r>
              <a:rPr lang="zh-CN" altLang="en-US" dirty="0" smtClean="0"/>
              <a:t>处理和转发所</a:t>
            </a:r>
            <a:r>
              <a:rPr lang="zh-CN" altLang="en-US" dirty="0"/>
              <a:t>经历的时延。</a:t>
            </a:r>
            <a:endParaRPr lang="zh-CN" altLang="en-US" dirty="0"/>
          </a:p>
          <a:p>
            <a:pPr lvl="1"/>
            <a:r>
              <a:rPr lang="zh-CN" altLang="en-US" dirty="0"/>
              <a:t>排队时延的长短往往取决于网络中当时的通信量。当网络的通信量很大时会发生队列溢出，使分组丢失，这相当于排队时延为无穷大。</a:t>
            </a:r>
            <a:endParaRPr lang="en-US" altLang="zh-CN" dirty="0" smtClean="0"/>
          </a:p>
          <a:p>
            <a:pPr lvl="1"/>
            <a:endParaRPr lang="zh-CN" altLang="en-US" dirty="0"/>
          </a:p>
        </p:txBody>
      </p:sp>
      <p:sp>
        <p:nvSpPr>
          <p:cNvPr id="3" name="文本占位符 2"/>
          <p:cNvSpPr>
            <a:spLocks noGrp="1"/>
          </p:cNvSpPr>
          <p:nvPr>
            <p:ph type="body" sz="quarter" idx="11"/>
          </p:nvPr>
        </p:nvSpPr>
        <p:spPr/>
        <p:txBody>
          <a:bodyPr/>
          <a:lstStyle/>
          <a:p>
            <a:r>
              <a:rPr lang="zh-CN" altLang="en-US" dirty="0">
                <a:solidFill>
                  <a:srgbClr val="FFFF00"/>
                </a:solidFill>
              </a:rPr>
              <a:t>（</a:t>
            </a:r>
            <a:r>
              <a:rPr lang="en-US" altLang="zh-CN" dirty="0">
                <a:solidFill>
                  <a:srgbClr val="FFFF00"/>
                </a:solidFill>
              </a:rPr>
              <a:t>3</a:t>
            </a:r>
            <a:r>
              <a:rPr lang="zh-CN" altLang="en-US" dirty="0">
                <a:solidFill>
                  <a:srgbClr val="FFFF00"/>
                </a:solidFill>
              </a:rPr>
              <a:t>）处理时延 和（</a:t>
            </a:r>
            <a:r>
              <a:rPr lang="en-US" altLang="zh-CN" dirty="0">
                <a:solidFill>
                  <a:srgbClr val="FFFF00"/>
                </a:solidFill>
              </a:rPr>
              <a:t>4</a:t>
            </a:r>
            <a:r>
              <a:rPr lang="zh-CN" altLang="en-US" dirty="0">
                <a:solidFill>
                  <a:srgbClr val="FFFF00"/>
                </a:solidFill>
              </a:rPr>
              <a:t>）排队时延</a:t>
            </a:r>
            <a:endParaRPr lang="zh-CN" altLang="en-US" dirty="0">
              <a:solidFill>
                <a:srgbClr val="FFFF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a:t>一般说来，小时延的网络要</a:t>
            </a:r>
            <a:r>
              <a:rPr lang="zh-CN" altLang="en-US" dirty="0">
                <a:solidFill>
                  <a:srgbClr val="C00000"/>
                </a:solidFill>
              </a:rPr>
              <a:t>优于</a:t>
            </a:r>
            <a:r>
              <a:rPr lang="zh-CN" altLang="en-US" dirty="0"/>
              <a:t>大时延的网络</a:t>
            </a:r>
            <a:r>
              <a:rPr lang="zh-CN" altLang="en-US" dirty="0" smtClean="0"/>
              <a:t>。</a:t>
            </a:r>
            <a:endParaRPr lang="en-US" altLang="zh-CN" dirty="0" smtClean="0"/>
          </a:p>
          <a:p>
            <a:r>
              <a:rPr lang="zh-CN" altLang="en-US" dirty="0" smtClean="0"/>
              <a:t>在</a:t>
            </a:r>
            <a:r>
              <a:rPr lang="zh-CN" altLang="en-US" dirty="0"/>
              <a:t>某些情况下，一个低速率、小时延的网络很可能要</a:t>
            </a:r>
            <a:r>
              <a:rPr lang="zh-CN" altLang="en-US" dirty="0">
                <a:solidFill>
                  <a:srgbClr val="C00000"/>
                </a:solidFill>
              </a:rPr>
              <a:t>优于</a:t>
            </a:r>
            <a:r>
              <a:rPr lang="zh-CN" altLang="en-US" dirty="0"/>
              <a:t>一个高速率但大时延的网络。</a:t>
            </a:r>
            <a:endParaRPr lang="en-US" altLang="zh-CN" dirty="0" smtClean="0"/>
          </a:p>
          <a:p>
            <a:endParaRPr lang="en-US" altLang="zh-CN" dirty="0"/>
          </a:p>
          <a:p>
            <a:endParaRPr lang="en-US" altLang="zh-CN" dirty="0" smtClean="0"/>
          </a:p>
          <a:p>
            <a:endParaRPr lang="zh-CN" altLang="en-US" dirty="0"/>
          </a:p>
        </p:txBody>
      </p:sp>
      <p:sp>
        <p:nvSpPr>
          <p:cNvPr id="3" name="文本占位符 2"/>
          <p:cNvSpPr>
            <a:spLocks noGrp="1"/>
          </p:cNvSpPr>
          <p:nvPr>
            <p:ph type="body" sz="quarter" idx="11"/>
          </p:nvPr>
        </p:nvSpPr>
        <p:spPr/>
        <p:txBody>
          <a:bodyPr/>
          <a:lstStyle/>
          <a:p>
            <a:r>
              <a:rPr lang="en-US" altLang="zh-CN" dirty="0"/>
              <a:t>4. </a:t>
            </a:r>
            <a:r>
              <a:rPr lang="zh-CN" altLang="en-US" dirty="0" smtClean="0"/>
              <a:t>时延 </a:t>
            </a:r>
            <a:r>
              <a:rPr lang="en-US" altLang="zh-CN" dirty="0" smtClean="0"/>
              <a:t>(delay </a:t>
            </a:r>
            <a:r>
              <a:rPr lang="zh-CN" altLang="en-US" dirty="0" smtClean="0"/>
              <a:t>或 </a:t>
            </a:r>
            <a:r>
              <a:rPr lang="en-US" altLang="zh-CN" dirty="0" smtClean="0"/>
              <a:t>latency</a:t>
            </a:r>
            <a:r>
              <a:rPr lang="en-US" altLang="zh-CN" dirty="0"/>
              <a:t>)</a:t>
            </a:r>
            <a:endParaRPr lang="zh-CN" altLang="en-US" dirty="0"/>
          </a:p>
        </p:txBody>
      </p:sp>
      <p:sp>
        <p:nvSpPr>
          <p:cNvPr id="5" name="Rectangle 14"/>
          <p:cNvSpPr>
            <a:spLocks noChangeArrowheads="1"/>
          </p:cNvSpPr>
          <p:nvPr/>
        </p:nvSpPr>
        <p:spPr bwMode="auto">
          <a:xfrm>
            <a:off x="1116558" y="1239333"/>
            <a:ext cx="7147875" cy="815892"/>
          </a:xfrm>
          <a:prstGeom prst="rect">
            <a:avLst/>
          </a:prstGeom>
          <a:solidFill>
            <a:srgbClr val="FFFF99"/>
          </a:solidFill>
          <a:ln w="12700">
            <a:solidFill>
              <a:srgbClr val="000066"/>
            </a:solidFill>
          </a:ln>
        </p:spPr>
        <p:style>
          <a:lnRef idx="2">
            <a:schemeClr val="accent1"/>
          </a:lnRef>
          <a:fillRef idx="1">
            <a:schemeClr val="lt1"/>
          </a:fillRef>
          <a:effectRef idx="0">
            <a:schemeClr val="accent1"/>
          </a:effectRef>
          <a:fontRef idx="minor">
            <a:schemeClr val="dk1"/>
          </a:fontRef>
        </p:style>
        <p:txBody>
          <a:bodyPr wrap="none" anchor="ctr"/>
          <a:lstStyle/>
          <a:p>
            <a:pPr fontAlgn="auto">
              <a:spcBef>
                <a:spcPts val="0"/>
              </a:spcBef>
              <a:spcAft>
                <a:spcPts val="0"/>
              </a:spcAft>
              <a:defRPr/>
            </a:pPr>
            <a:endParaRPr lang="zh-CN" altLang="en-US" sz="2000" b="1">
              <a:solidFill>
                <a:schemeClr val="tx1"/>
              </a:solidFill>
              <a:latin typeface="+mn-lt"/>
              <a:ea typeface="黑体" panose="02010609060101010101" pitchFamily="49" charset="-122"/>
            </a:endParaRPr>
          </a:p>
        </p:txBody>
      </p:sp>
      <p:sp>
        <p:nvSpPr>
          <p:cNvPr id="6" name="矩形 13"/>
          <p:cNvSpPr>
            <a:spLocks noChangeArrowheads="1"/>
          </p:cNvSpPr>
          <p:nvPr/>
        </p:nvSpPr>
        <p:spPr bwMode="auto">
          <a:xfrm>
            <a:off x="1410578" y="1454755"/>
            <a:ext cx="657283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spcBef>
                <a:spcPts val="600"/>
              </a:spcBef>
            </a:pPr>
            <a:r>
              <a:rPr lang="zh-CN" altLang="en-US" sz="2000" b="1" dirty="0">
                <a:latin typeface="微软雅黑" panose="020B0503020204020204" pitchFamily="34" charset="-122"/>
                <a:ea typeface="微软雅黑" panose="020B0503020204020204" pitchFamily="34" charset="-122"/>
              </a:rPr>
              <a:t>总时延  </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发送</a:t>
            </a:r>
            <a:r>
              <a:rPr lang="zh-CN" altLang="en-US" sz="2000" b="1" dirty="0" smtClean="0">
                <a:latin typeface="微软雅黑" panose="020B0503020204020204" pitchFamily="34" charset="-122"/>
                <a:ea typeface="微软雅黑" panose="020B0503020204020204" pitchFamily="34" charset="-122"/>
              </a:rPr>
              <a:t>时延 </a:t>
            </a:r>
            <a:r>
              <a:rPr lang="en-US" altLang="zh-CN" sz="2000" b="1" dirty="0" smtClean="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传播</a:t>
            </a:r>
            <a:r>
              <a:rPr lang="zh-CN" altLang="en-US" sz="2000" b="1" dirty="0" smtClean="0">
                <a:latin typeface="微软雅黑" panose="020B0503020204020204" pitchFamily="34" charset="-122"/>
                <a:ea typeface="微软雅黑" panose="020B0503020204020204" pitchFamily="34" charset="-122"/>
              </a:rPr>
              <a:t>时延 </a:t>
            </a:r>
            <a:r>
              <a:rPr lang="en-US" altLang="zh-CN" sz="2000" b="1" dirty="0" smtClean="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处理时延 </a:t>
            </a:r>
            <a:r>
              <a:rPr lang="en-US" altLang="zh-CN" sz="2000" b="1" dirty="0" smtClean="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排队时延</a:t>
            </a:r>
            <a:endParaRPr lang="zh-CN" altLang="en-US" sz="2000" b="1" dirty="0">
              <a:latin typeface="微软雅黑" panose="020B0503020204020204" pitchFamily="34" charset="-122"/>
              <a:ea typeface="微软雅黑" panose="020B0503020204020204" pitchFamily="34" charset="-122"/>
            </a:endParaRPr>
          </a:p>
        </p:txBody>
      </p:sp>
      <p:sp>
        <p:nvSpPr>
          <p:cNvPr id="4" name="矩形 3"/>
          <p:cNvSpPr/>
          <p:nvPr/>
        </p:nvSpPr>
        <p:spPr>
          <a:xfrm>
            <a:off x="2062069" y="3426545"/>
            <a:ext cx="4727219" cy="7591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zh-CN" b="1" dirty="0">
                <a:latin typeface="微软雅黑" panose="020B0503020204020204" pitchFamily="34" charset="-122"/>
                <a:ea typeface="微软雅黑" panose="020B0503020204020204" pitchFamily="34" charset="-122"/>
              </a:rPr>
              <a:t>必须指出，在总时延中，究竟是哪一种时延</a:t>
            </a:r>
            <a:r>
              <a:rPr lang="zh-CN" altLang="zh-CN" b="1" dirty="0">
                <a:solidFill>
                  <a:srgbClr val="0000CC"/>
                </a:solidFill>
                <a:latin typeface="微软雅黑" panose="020B0503020204020204" pitchFamily="34" charset="-122"/>
                <a:ea typeface="微软雅黑" panose="020B0503020204020204" pitchFamily="34" charset="-122"/>
              </a:rPr>
              <a:t>占主导地位</a:t>
            </a:r>
            <a:r>
              <a:rPr lang="zh-CN" altLang="zh-CN" b="1" dirty="0">
                <a:latin typeface="微软雅黑" panose="020B0503020204020204" pitchFamily="34" charset="-122"/>
                <a:ea typeface="微软雅黑" panose="020B0503020204020204" pitchFamily="34" charset="-122"/>
              </a:rPr>
              <a:t>，必须具体分析</a:t>
            </a:r>
            <a:r>
              <a:rPr lang="zh-CN" altLang="en-US"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75063" y="1008593"/>
            <a:ext cx="7323908" cy="298355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8551" name="Rectangle 7"/>
          <p:cNvSpPr>
            <a:spLocks noChangeArrowheads="1"/>
          </p:cNvSpPr>
          <p:nvPr/>
        </p:nvSpPr>
        <p:spPr bwMode="auto">
          <a:xfrm>
            <a:off x="3006696" y="3030623"/>
            <a:ext cx="3849687" cy="169862"/>
          </a:xfrm>
          <a:prstGeom prst="rect">
            <a:avLst/>
          </a:prstGeom>
          <a:gradFill rotWithShape="1">
            <a:gsLst>
              <a:gs pos="0">
                <a:srgbClr val="339933"/>
              </a:gs>
              <a:gs pos="50000">
                <a:srgbClr val="CDF3CD"/>
              </a:gs>
              <a:gs pos="100000">
                <a:srgbClr val="339933"/>
              </a:gs>
            </a:gsLst>
            <a:lin ang="5400000" scaled="1"/>
          </a:gradFill>
          <a:ln w="9525">
            <a:solidFill>
              <a:schemeClr val="folHlink"/>
            </a:solidFill>
            <a:miter lim="800000"/>
          </a:ln>
        </p:spPr>
        <p:txBody>
          <a:bodyPr wrap="none" anchor="ctr"/>
          <a:lstStyle/>
          <a:p>
            <a:endParaRPr lang="zh-CN" altLang="en-US" sz="1200" b="1">
              <a:ea typeface="黑体" panose="02010609060101010101" pitchFamily="49" charset="-122"/>
            </a:endParaRPr>
          </a:p>
        </p:txBody>
      </p:sp>
      <p:sp>
        <p:nvSpPr>
          <p:cNvPr id="8" name="Oval 9"/>
          <p:cNvSpPr>
            <a:spLocks noChangeArrowheads="1"/>
          </p:cNvSpPr>
          <p:nvPr/>
        </p:nvSpPr>
        <p:spPr bwMode="auto">
          <a:xfrm>
            <a:off x="2122882" y="2686973"/>
            <a:ext cx="947043" cy="856832"/>
          </a:xfrm>
          <a:prstGeom prst="ellipse">
            <a:avLst/>
          </a:prstGeom>
          <a:gradFill flip="none" rotWithShape="1">
            <a:gsLst>
              <a:gs pos="2000">
                <a:srgbClr val="CDF3CD"/>
              </a:gs>
              <a:gs pos="100000">
                <a:srgbClr val="339933"/>
              </a:gs>
            </a:gsLst>
            <a:path path="circle">
              <a:fillToRect l="50000" t="50000" r="50000" b="50000"/>
            </a:path>
            <a:tileRect/>
          </a:gradFill>
          <a:ln w="9525">
            <a:noFill/>
            <a:round/>
          </a:ln>
          <a:effectLst/>
        </p:spPr>
        <p:txBody>
          <a:bodyPr wrap="none" anchor="ctr"/>
          <a:lstStyle/>
          <a:p>
            <a:pPr fontAlgn="auto">
              <a:spcBef>
                <a:spcPts val="0"/>
              </a:spcBef>
              <a:spcAft>
                <a:spcPts val="0"/>
              </a:spcAft>
              <a:defRPr/>
            </a:pPr>
            <a:endParaRPr lang="zh-CN" altLang="en-US" sz="1200" b="1">
              <a:latin typeface="+mn-lt"/>
              <a:ea typeface="黑体" panose="02010609060101010101" pitchFamily="49" charset="-122"/>
            </a:endParaRPr>
          </a:p>
        </p:txBody>
      </p:sp>
      <p:sp>
        <p:nvSpPr>
          <p:cNvPr id="108555" name="Oval 10"/>
          <p:cNvSpPr>
            <a:spLocks noChangeArrowheads="1"/>
          </p:cNvSpPr>
          <p:nvPr/>
        </p:nvSpPr>
        <p:spPr bwMode="auto">
          <a:xfrm>
            <a:off x="6792883" y="2687723"/>
            <a:ext cx="947738" cy="855662"/>
          </a:xfrm>
          <a:prstGeom prst="ellipse">
            <a:avLst/>
          </a:prstGeom>
          <a:gradFill rotWithShape="1">
            <a:gsLst>
              <a:gs pos="0">
                <a:srgbClr val="85D1F7"/>
              </a:gs>
              <a:gs pos="100000">
                <a:srgbClr val="0070C0"/>
              </a:gs>
            </a:gsLst>
            <a:path path="shape">
              <a:fillToRect l="50000" t="50000" r="50000" b="50000"/>
            </a:path>
          </a:gradFill>
          <a:ln w="9525">
            <a:solidFill>
              <a:schemeClr val="folHlink"/>
            </a:solidFill>
            <a:round/>
          </a:ln>
        </p:spPr>
        <p:txBody>
          <a:bodyPr wrap="none" anchor="ctr"/>
          <a:lstStyle/>
          <a:p>
            <a:endParaRPr lang="zh-CN" altLang="en-US" sz="1200" b="1">
              <a:ea typeface="黑体" panose="02010609060101010101" pitchFamily="49" charset="-122"/>
            </a:endParaRPr>
          </a:p>
        </p:txBody>
      </p:sp>
      <p:grpSp>
        <p:nvGrpSpPr>
          <p:cNvPr id="108556" name="Group 11"/>
          <p:cNvGrpSpPr/>
          <p:nvPr/>
        </p:nvGrpSpPr>
        <p:grpSpPr bwMode="auto">
          <a:xfrm>
            <a:off x="2374871" y="2949660"/>
            <a:ext cx="504825" cy="295275"/>
            <a:chOff x="1567" y="1056"/>
            <a:chExt cx="384" cy="336"/>
          </a:xfrm>
        </p:grpSpPr>
        <p:sp>
          <p:nvSpPr>
            <p:cNvPr id="11" name="Rectangle 12"/>
            <p:cNvSpPr>
              <a:spLocks noChangeArrowheads="1"/>
            </p:cNvSpPr>
            <p:nvPr/>
          </p:nvSpPr>
          <p:spPr bwMode="auto">
            <a:xfrm>
              <a:off x="1664" y="1056"/>
              <a:ext cx="287" cy="336"/>
            </a:xfrm>
            <a:prstGeom prst="rect">
              <a:avLst/>
            </a:prstGeom>
            <a:solidFill>
              <a:srgbClr val="85D1F7"/>
            </a:solidFill>
            <a:ln w="9525">
              <a:solidFill>
                <a:srgbClr val="00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b="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latin typeface="+mn-lt"/>
                <a:ea typeface="黑体" panose="02010609060101010101" pitchFamily="49" charset="-122"/>
              </a:endParaRPr>
            </a:p>
          </p:txBody>
        </p:sp>
        <p:sp>
          <p:nvSpPr>
            <p:cNvPr id="108579" name="Freeform 13"/>
            <p:cNvSpPr/>
            <p:nvPr/>
          </p:nvSpPr>
          <p:spPr bwMode="auto">
            <a:xfrm>
              <a:off x="1567" y="1056"/>
              <a:ext cx="384" cy="336"/>
            </a:xfrm>
            <a:custGeom>
              <a:avLst/>
              <a:gdLst>
                <a:gd name="T0" fmla="*/ 0 w 384"/>
                <a:gd name="T1" fmla="*/ 0 h 336"/>
                <a:gd name="T2" fmla="*/ 384 w 384"/>
                <a:gd name="T3" fmla="*/ 0 h 336"/>
                <a:gd name="T4" fmla="*/ 384 w 384"/>
                <a:gd name="T5" fmla="*/ 336 h 336"/>
                <a:gd name="T6" fmla="*/ 0 w 384"/>
                <a:gd name="T7" fmla="*/ 336 h 336"/>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84" h="336">
                  <a:moveTo>
                    <a:pt x="0" y="0"/>
                  </a:moveTo>
                  <a:lnTo>
                    <a:pt x="384" y="0"/>
                  </a:lnTo>
                  <a:lnTo>
                    <a:pt x="384" y="336"/>
                  </a:lnTo>
                  <a:lnTo>
                    <a:pt x="0" y="336"/>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0" name="Line 14"/>
            <p:cNvSpPr>
              <a:spLocks noChangeShapeType="1"/>
            </p:cNvSpPr>
            <p:nvPr/>
          </p:nvSpPr>
          <p:spPr bwMode="auto">
            <a:xfrm>
              <a:off x="1855" y="1056"/>
              <a:ext cx="0" cy="336"/>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1" name="Line 15"/>
            <p:cNvSpPr>
              <a:spLocks noChangeShapeType="1"/>
            </p:cNvSpPr>
            <p:nvPr/>
          </p:nvSpPr>
          <p:spPr bwMode="auto">
            <a:xfrm>
              <a:off x="1759" y="1056"/>
              <a:ext cx="0" cy="336"/>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82" name="Line 16"/>
            <p:cNvSpPr>
              <a:spLocks noChangeShapeType="1"/>
            </p:cNvSpPr>
            <p:nvPr/>
          </p:nvSpPr>
          <p:spPr bwMode="auto">
            <a:xfrm>
              <a:off x="1663" y="1056"/>
              <a:ext cx="0" cy="336"/>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8557" name="Line 17"/>
          <p:cNvSpPr>
            <a:spLocks noChangeShapeType="1"/>
          </p:cNvSpPr>
          <p:nvPr/>
        </p:nvSpPr>
        <p:spPr bwMode="auto">
          <a:xfrm>
            <a:off x="2876521" y="3108410"/>
            <a:ext cx="188912" cy="3175"/>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58" name="Rectangle 18"/>
          <p:cNvSpPr>
            <a:spLocks noChangeArrowheads="1"/>
          </p:cNvSpPr>
          <p:nvPr/>
        </p:nvSpPr>
        <p:spPr bwMode="auto">
          <a:xfrm>
            <a:off x="2927321" y="3048085"/>
            <a:ext cx="119062" cy="123825"/>
          </a:xfrm>
          <a:prstGeom prst="rect">
            <a:avLst/>
          </a:prstGeom>
          <a:solidFill>
            <a:srgbClr val="9AFEA6"/>
          </a:solidFill>
          <a:ln w="19050">
            <a:solidFill>
              <a:srgbClr val="0000FF"/>
            </a:solidFill>
            <a:miter lim="800000"/>
          </a:ln>
        </p:spPr>
        <p:txBody>
          <a:bodyPr wrap="none" anchor="ctr"/>
          <a:lstStyle/>
          <a:p>
            <a:endParaRPr lang="zh-CN" altLang="en-US" sz="1200" b="1">
              <a:ea typeface="黑体" panose="02010609060101010101" pitchFamily="49" charset="-122"/>
            </a:endParaRPr>
          </a:p>
        </p:txBody>
      </p:sp>
      <p:sp>
        <p:nvSpPr>
          <p:cNvPr id="108559" name="AutoShape 21"/>
          <p:cNvSpPr>
            <a:spLocks noChangeArrowheads="1"/>
          </p:cNvSpPr>
          <p:nvPr/>
        </p:nvSpPr>
        <p:spPr bwMode="auto">
          <a:xfrm>
            <a:off x="3448021" y="3063960"/>
            <a:ext cx="882650" cy="114300"/>
          </a:xfrm>
          <a:prstGeom prst="rightArrow">
            <a:avLst>
              <a:gd name="adj1" fmla="val 50000"/>
              <a:gd name="adj2" fmla="val 178219"/>
            </a:avLst>
          </a:prstGeom>
          <a:solidFill>
            <a:srgbClr val="FFCC00"/>
          </a:solidFill>
          <a:ln>
            <a:solidFill>
              <a:srgbClr val="000066"/>
            </a:solidFill>
          </a:ln>
        </p:spPr>
        <p:txBody>
          <a:bodyPr wrap="none" anchor="ctr"/>
          <a:lstStyle/>
          <a:p>
            <a:endParaRPr lang="zh-CN" altLang="en-US" sz="1200" b="1">
              <a:ea typeface="黑体" panose="02010609060101010101" pitchFamily="49" charset="-122"/>
            </a:endParaRPr>
          </a:p>
        </p:txBody>
      </p:sp>
      <p:sp>
        <p:nvSpPr>
          <p:cNvPr id="108560" name="AutoShape 26"/>
          <p:cNvSpPr>
            <a:spLocks noChangeArrowheads="1"/>
          </p:cNvSpPr>
          <p:nvPr/>
        </p:nvSpPr>
        <p:spPr bwMode="auto">
          <a:xfrm>
            <a:off x="1703358" y="3063960"/>
            <a:ext cx="795338" cy="114300"/>
          </a:xfrm>
          <a:prstGeom prst="rightArrow">
            <a:avLst>
              <a:gd name="adj1" fmla="val 50000"/>
              <a:gd name="adj2" fmla="val 178436"/>
            </a:avLst>
          </a:prstGeom>
          <a:solidFill>
            <a:srgbClr val="FFCC00"/>
          </a:solidFill>
          <a:ln>
            <a:solidFill>
              <a:srgbClr val="000066"/>
            </a:solidFill>
          </a:ln>
        </p:spPr>
        <p:txBody>
          <a:bodyPr wrap="none" anchor="ctr"/>
          <a:lstStyle/>
          <a:p>
            <a:endParaRPr lang="zh-CN" altLang="en-US" sz="1200" b="1">
              <a:ea typeface="黑体" panose="02010609060101010101" pitchFamily="49" charset="-122"/>
            </a:endParaRPr>
          </a:p>
        </p:txBody>
      </p:sp>
      <p:sp>
        <p:nvSpPr>
          <p:cNvPr id="108561" name="AutoShape 27"/>
          <p:cNvSpPr>
            <a:spLocks noChangeArrowheads="1"/>
          </p:cNvSpPr>
          <p:nvPr/>
        </p:nvSpPr>
        <p:spPr bwMode="auto">
          <a:xfrm>
            <a:off x="6313458" y="3059198"/>
            <a:ext cx="882650" cy="112712"/>
          </a:xfrm>
          <a:prstGeom prst="rightArrow">
            <a:avLst>
              <a:gd name="adj1" fmla="val 50000"/>
              <a:gd name="adj2" fmla="val 180730"/>
            </a:avLst>
          </a:prstGeom>
          <a:solidFill>
            <a:srgbClr val="FFCC00"/>
          </a:solidFill>
          <a:ln>
            <a:solidFill>
              <a:srgbClr val="000066"/>
            </a:solidFill>
          </a:ln>
        </p:spPr>
        <p:txBody>
          <a:bodyPr wrap="none" anchor="ctr"/>
          <a:lstStyle/>
          <a:p>
            <a:endParaRPr lang="zh-CN" altLang="en-US" sz="1200" b="1">
              <a:ea typeface="黑体" panose="02010609060101010101" pitchFamily="49" charset="-122"/>
            </a:endParaRPr>
          </a:p>
        </p:txBody>
      </p:sp>
      <p:sp>
        <p:nvSpPr>
          <p:cNvPr id="108563" name="Text Box 29"/>
          <p:cNvSpPr txBox="1">
            <a:spLocks noChangeArrowheads="1"/>
          </p:cNvSpPr>
          <p:nvPr/>
        </p:nvSpPr>
        <p:spPr bwMode="auto">
          <a:xfrm>
            <a:off x="5473671" y="2882985"/>
            <a:ext cx="379412" cy="344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ea typeface="黑体" panose="02010609060101010101" pitchFamily="49" charset="-122"/>
              </a:rPr>
              <a:t>…</a:t>
            </a:r>
            <a:endParaRPr kumimoji="1" lang="en-US" altLang="zh-CN" sz="2000" b="1">
              <a:ea typeface="黑体" panose="02010609060101010101" pitchFamily="49" charset="-122"/>
            </a:endParaRPr>
          </a:p>
        </p:txBody>
      </p:sp>
      <p:sp>
        <p:nvSpPr>
          <p:cNvPr id="108564" name="Text Box 32"/>
          <p:cNvSpPr txBox="1">
            <a:spLocks noChangeArrowheads="1"/>
          </p:cNvSpPr>
          <p:nvPr/>
        </p:nvSpPr>
        <p:spPr bwMode="auto">
          <a:xfrm>
            <a:off x="3273396" y="337193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发送器</a:t>
            </a:r>
            <a:endParaRPr kumimoji="1" lang="zh-CN" altLang="en-US" sz="1400" b="1">
              <a:latin typeface="微软雅黑" panose="020B0503020204020204" pitchFamily="34" charset="-122"/>
              <a:ea typeface="微软雅黑" panose="020B0503020204020204" pitchFamily="34" charset="-122"/>
            </a:endParaRPr>
          </a:p>
        </p:txBody>
      </p:sp>
      <p:sp>
        <p:nvSpPr>
          <p:cNvPr id="108565" name="Text Box 34"/>
          <p:cNvSpPr txBox="1">
            <a:spLocks noChangeArrowheads="1"/>
          </p:cNvSpPr>
          <p:nvPr/>
        </p:nvSpPr>
        <p:spPr bwMode="auto">
          <a:xfrm>
            <a:off x="2389158" y="3217992"/>
            <a:ext cx="558800" cy="319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ea typeface="黑体" panose="02010609060101010101" pitchFamily="49" charset="-122"/>
              </a:rPr>
              <a:t>队列</a:t>
            </a:r>
            <a:endParaRPr kumimoji="1" lang="zh-CN" altLang="en-US" sz="1400" b="1" dirty="0">
              <a:ea typeface="黑体" panose="02010609060101010101" pitchFamily="49" charset="-122"/>
            </a:endParaRPr>
          </a:p>
        </p:txBody>
      </p:sp>
      <p:grpSp>
        <p:nvGrpSpPr>
          <p:cNvPr id="25" name="Group 45"/>
          <p:cNvGrpSpPr/>
          <p:nvPr/>
        </p:nvGrpSpPr>
        <p:grpSpPr bwMode="auto">
          <a:xfrm>
            <a:off x="5110637" y="1883843"/>
            <a:ext cx="1644048" cy="1037594"/>
            <a:chOff x="3363" y="1933"/>
            <a:chExt cx="1486" cy="1016"/>
          </a:xfrm>
          <a:solidFill>
            <a:srgbClr val="0070C0"/>
          </a:solidFill>
        </p:grpSpPr>
        <p:sp>
          <p:nvSpPr>
            <p:cNvPr id="26" name="Line 33"/>
            <p:cNvSpPr>
              <a:spLocks noChangeShapeType="1"/>
            </p:cNvSpPr>
            <p:nvPr/>
          </p:nvSpPr>
          <p:spPr bwMode="auto">
            <a:xfrm flipH="1">
              <a:off x="3363" y="2369"/>
              <a:ext cx="322" cy="580"/>
            </a:xfrm>
            <a:prstGeom prst="line">
              <a:avLst/>
            </a:prstGeom>
            <a:grpFill/>
            <a:ln w="28575">
              <a:solidFill>
                <a:srgbClr val="993300"/>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ln>
                  <a:solidFill>
                    <a:srgbClr val="993300"/>
                  </a:solidFill>
                </a:ln>
                <a:solidFill>
                  <a:schemeClr val="accent3"/>
                </a:solidFill>
                <a:latin typeface="微软雅黑" panose="020B0503020204020204" pitchFamily="34" charset="-122"/>
                <a:ea typeface="微软雅黑" panose="020B0503020204020204" pitchFamily="34" charset="-122"/>
              </a:endParaRPr>
            </a:p>
          </p:txBody>
        </p:sp>
        <p:sp>
          <p:nvSpPr>
            <p:cNvPr id="27" name="Text Box 36"/>
            <p:cNvSpPr txBox="1">
              <a:spLocks noChangeArrowheads="1"/>
            </p:cNvSpPr>
            <p:nvPr/>
          </p:nvSpPr>
          <p:spPr bwMode="auto">
            <a:xfrm>
              <a:off x="3506" y="1933"/>
              <a:ext cx="1343" cy="512"/>
            </a:xfrm>
            <a:prstGeom prst="rect">
              <a:avLst/>
            </a:prstGeom>
            <a:solidFill>
              <a:srgbClr val="663300"/>
            </a:solidFill>
            <a:ln w="76200" cmpd="tri">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在链路上产生</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传播时延</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108567" name="Text Box 37"/>
          <p:cNvSpPr txBox="1">
            <a:spLocks noChangeArrowheads="1"/>
          </p:cNvSpPr>
          <p:nvPr/>
        </p:nvSpPr>
        <p:spPr bwMode="auto">
          <a:xfrm>
            <a:off x="6891308" y="3560076"/>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108568" name="Text Box 38"/>
          <p:cNvSpPr txBox="1">
            <a:spLocks noChangeArrowheads="1"/>
          </p:cNvSpPr>
          <p:nvPr/>
        </p:nvSpPr>
        <p:spPr bwMode="auto">
          <a:xfrm>
            <a:off x="2208866" y="3555536"/>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grpSp>
        <p:nvGrpSpPr>
          <p:cNvPr id="30" name="Group 44"/>
          <p:cNvGrpSpPr/>
          <p:nvPr/>
        </p:nvGrpSpPr>
        <p:grpSpPr bwMode="auto">
          <a:xfrm>
            <a:off x="2987414" y="1728274"/>
            <a:ext cx="2027954" cy="1379714"/>
            <a:chOff x="1118" y="1781"/>
            <a:chExt cx="1833" cy="1351"/>
          </a:xfrm>
          <a:solidFill>
            <a:srgbClr val="0070C0"/>
          </a:solidFill>
        </p:grpSpPr>
        <p:sp>
          <p:nvSpPr>
            <p:cNvPr id="32" name="Line 40"/>
            <p:cNvSpPr>
              <a:spLocks noChangeShapeType="1"/>
            </p:cNvSpPr>
            <p:nvPr/>
          </p:nvSpPr>
          <p:spPr bwMode="auto">
            <a:xfrm flipH="1">
              <a:off x="1118" y="2195"/>
              <a:ext cx="122" cy="937"/>
            </a:xfrm>
            <a:prstGeom prst="line">
              <a:avLst/>
            </a:prstGeom>
            <a:grpFill/>
            <a:ln w="28575">
              <a:solidFill>
                <a:srgbClr val="993300"/>
              </a:solidFill>
              <a:round/>
              <a:tailEnd type="triangle"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600" b="1">
                <a:solidFill>
                  <a:schemeClr val="accent3"/>
                </a:solidFill>
                <a:latin typeface="微软雅黑" panose="020B0503020204020204" pitchFamily="34" charset="-122"/>
                <a:ea typeface="微软雅黑" panose="020B0503020204020204" pitchFamily="34" charset="-122"/>
              </a:endParaRPr>
            </a:p>
          </p:txBody>
        </p:sp>
        <p:sp>
          <p:nvSpPr>
            <p:cNvPr id="31" name="Text Box 24"/>
            <p:cNvSpPr txBox="1">
              <a:spLocks noChangeArrowheads="1"/>
            </p:cNvSpPr>
            <p:nvPr/>
          </p:nvSpPr>
          <p:spPr bwMode="auto">
            <a:xfrm>
              <a:off x="1161" y="1781"/>
              <a:ext cx="1790" cy="512"/>
            </a:xfrm>
            <a:prstGeom prst="rect">
              <a:avLst/>
            </a:prstGeom>
            <a:solidFill>
              <a:srgbClr val="006600"/>
            </a:solidFill>
            <a:ln w="76200" cmpd="tri">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在发送器产生</a:t>
              </a:r>
              <a:r>
                <a:rPr kumimoji="1" lang="zh-CN" altLang="en-US" sz="1400" b="1" dirty="0">
                  <a:solidFill>
                    <a:schemeClr val="bg1"/>
                  </a:solidFill>
                  <a:latin typeface="微软雅黑" panose="020B0503020204020204" pitchFamily="34" charset="-122"/>
                  <a:ea typeface="微软雅黑" panose="020B0503020204020204" pitchFamily="34" charset="-122"/>
                </a:rPr>
                <a:t>发送时延</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a:t>
              </a:r>
              <a:r>
                <a:rPr kumimoji="1" lang="zh-CN" altLang="en-US" sz="1400" b="1" dirty="0">
                  <a:solidFill>
                    <a:schemeClr val="bg1"/>
                  </a:solidFill>
                  <a:latin typeface="微软雅黑" panose="020B0503020204020204" pitchFamily="34" charset="-122"/>
                  <a:ea typeface="微软雅黑" panose="020B0503020204020204" pitchFamily="34" charset="-122"/>
                </a:rPr>
                <a:t>即传输时延</a:t>
              </a:r>
              <a:r>
                <a:rPr kumimoji="1" lang="en-US" altLang="zh-CN" sz="1400" b="1" dirty="0">
                  <a:solidFill>
                    <a:schemeClr val="bg1"/>
                  </a:solidFill>
                  <a:latin typeface="微软雅黑" panose="020B0503020204020204" pitchFamily="34" charset="-122"/>
                  <a:ea typeface="微软雅黑" panose="020B0503020204020204" pitchFamily="34" charset="-122"/>
                </a:rPr>
                <a:t>)</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grpSp>
      <p:sp>
        <p:nvSpPr>
          <p:cNvPr id="108570" name="Line 41"/>
          <p:cNvSpPr>
            <a:spLocks noChangeShapeType="1"/>
          </p:cNvSpPr>
          <p:nvPr/>
        </p:nvSpPr>
        <p:spPr bwMode="auto">
          <a:xfrm flipH="1" flipV="1">
            <a:off x="3027332" y="3178260"/>
            <a:ext cx="280986" cy="365123"/>
          </a:xfrm>
          <a:prstGeom prst="line">
            <a:avLst/>
          </a:prstGeom>
          <a:noFill/>
          <a:ln w="28575">
            <a:solidFill>
              <a:srgbClr val="9933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8571" name="组合 40"/>
          <p:cNvGrpSpPr/>
          <p:nvPr/>
        </p:nvGrpSpPr>
        <p:grpSpPr bwMode="auto">
          <a:xfrm>
            <a:off x="944534" y="1676855"/>
            <a:ext cx="1800225" cy="1384349"/>
            <a:chOff x="923708" y="1819146"/>
            <a:chExt cx="1800494" cy="1384449"/>
          </a:xfrm>
        </p:grpSpPr>
        <p:sp>
          <p:nvSpPr>
            <p:cNvPr id="108576" name="Line 39"/>
            <p:cNvSpPr>
              <a:spLocks noChangeShapeType="1"/>
            </p:cNvSpPr>
            <p:nvPr/>
          </p:nvSpPr>
          <p:spPr bwMode="auto">
            <a:xfrm>
              <a:off x="2011307" y="2293868"/>
              <a:ext cx="673995" cy="909727"/>
            </a:xfrm>
            <a:prstGeom prst="line">
              <a:avLst/>
            </a:prstGeom>
            <a:noFill/>
            <a:ln w="28575">
              <a:solidFill>
                <a:srgbClr val="9933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8577" name="Text Box 42"/>
            <p:cNvSpPr txBox="1">
              <a:spLocks noChangeArrowheads="1"/>
            </p:cNvSpPr>
            <p:nvPr/>
          </p:nvSpPr>
          <p:spPr bwMode="auto">
            <a:xfrm>
              <a:off x="923708" y="1819146"/>
              <a:ext cx="1800494" cy="523220"/>
            </a:xfrm>
            <a:prstGeom prst="rect">
              <a:avLst/>
            </a:prstGeom>
            <a:solidFill>
              <a:srgbClr val="000099"/>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smtClean="0">
                  <a:solidFill>
                    <a:schemeClr val="bg1"/>
                  </a:solidFill>
                  <a:latin typeface="微软雅黑" panose="020B0503020204020204" pitchFamily="34" charset="-122"/>
                  <a:ea typeface="微软雅黑" panose="020B0503020204020204" pitchFamily="34" charset="-122"/>
                </a:rPr>
                <a:t>在</a:t>
              </a:r>
              <a:r>
                <a:rPr kumimoji="1" lang="zh-CN" altLang="en-US" sz="1400" b="1" dirty="0">
                  <a:solidFill>
                    <a:schemeClr val="bg1"/>
                  </a:solidFill>
                  <a:latin typeface="微软雅黑" panose="020B0503020204020204" pitchFamily="34" charset="-122"/>
                  <a:ea typeface="微软雅黑" panose="020B0503020204020204" pitchFamily="34" charset="-122"/>
                </a:rPr>
                <a:t>这里</a:t>
              </a:r>
              <a:r>
                <a:rPr kumimoji="1" lang="zh-CN" altLang="en-US" sz="1400" b="1" dirty="0" smtClean="0">
                  <a:solidFill>
                    <a:schemeClr val="bg1"/>
                  </a:solidFill>
                  <a:latin typeface="微软雅黑" panose="020B0503020204020204" pitchFamily="34" charset="-122"/>
                  <a:ea typeface="微软雅黑" panose="020B0503020204020204" pitchFamily="34" charset="-122"/>
                </a:rPr>
                <a:t>产生</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400" b="1" dirty="0">
                  <a:solidFill>
                    <a:schemeClr val="bg1"/>
                  </a:solidFill>
                  <a:latin typeface="微软雅黑" panose="020B0503020204020204" pitchFamily="34" charset="-122"/>
                  <a:ea typeface="微软雅黑" panose="020B0503020204020204" pitchFamily="34" charset="-122"/>
                </a:rPr>
                <a:t>处理时延和排队时延</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108572" name="Text Box 46"/>
          <p:cNvSpPr txBox="1">
            <a:spLocks noChangeArrowheads="1"/>
          </p:cNvSpPr>
          <p:nvPr/>
        </p:nvSpPr>
        <p:spPr bwMode="auto">
          <a:xfrm>
            <a:off x="1665258" y="3244935"/>
            <a:ext cx="555625"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数据</a:t>
            </a:r>
            <a:endParaRPr kumimoji="1" lang="zh-CN" altLang="en-US" sz="1400" b="1">
              <a:latin typeface="微软雅黑" panose="020B0503020204020204" pitchFamily="34" charset="-122"/>
              <a:ea typeface="微软雅黑" panose="020B0503020204020204" pitchFamily="34" charset="-122"/>
            </a:endParaRPr>
          </a:p>
        </p:txBody>
      </p:sp>
      <p:sp>
        <p:nvSpPr>
          <p:cNvPr id="108573" name="Text Box 47"/>
          <p:cNvSpPr txBox="1">
            <a:spLocks noChangeArrowheads="1"/>
          </p:cNvSpPr>
          <p:nvPr/>
        </p:nvSpPr>
        <p:spPr bwMode="auto">
          <a:xfrm>
            <a:off x="2266589" y="1002436"/>
            <a:ext cx="4343217"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ts val="2700"/>
              </a:lnSpc>
              <a:spcBef>
                <a:spcPts val="600"/>
              </a:spcBef>
            </a:pPr>
            <a:r>
              <a:rPr kumimoji="1" lang="zh-CN" altLang="en-US" b="1" dirty="0">
                <a:solidFill>
                  <a:srgbClr val="0000FF"/>
                </a:solidFill>
                <a:latin typeface="微软雅黑" panose="020B0503020204020204" pitchFamily="34" charset="-122"/>
                <a:ea typeface="微软雅黑" panose="020B0503020204020204" pitchFamily="34" charset="-122"/>
              </a:rPr>
              <a:t>假设从结点 </a:t>
            </a:r>
            <a:r>
              <a:rPr kumimoji="1" lang="en-US" altLang="zh-CN" b="1" dirty="0">
                <a:solidFill>
                  <a:srgbClr val="0000FF"/>
                </a:solidFill>
                <a:latin typeface="微软雅黑" panose="020B0503020204020204" pitchFamily="34" charset="-122"/>
                <a:ea typeface="微软雅黑" panose="020B0503020204020204" pitchFamily="34" charset="-122"/>
              </a:rPr>
              <a:t>A </a:t>
            </a:r>
            <a:r>
              <a:rPr kumimoji="1" lang="zh-CN" altLang="en-US" b="1" dirty="0">
                <a:solidFill>
                  <a:srgbClr val="0000FF"/>
                </a:solidFill>
                <a:latin typeface="微软雅黑" panose="020B0503020204020204" pitchFamily="34" charset="-122"/>
                <a:ea typeface="微软雅黑" panose="020B0503020204020204" pitchFamily="34" charset="-122"/>
              </a:rPr>
              <a:t>向结点 </a:t>
            </a:r>
            <a:r>
              <a:rPr kumimoji="1" lang="en-US" altLang="zh-CN" b="1" dirty="0">
                <a:solidFill>
                  <a:srgbClr val="0000FF"/>
                </a:solidFill>
                <a:latin typeface="微软雅黑" panose="020B0503020204020204" pitchFamily="34" charset="-122"/>
                <a:ea typeface="微软雅黑" panose="020B0503020204020204" pitchFamily="34" charset="-122"/>
              </a:rPr>
              <a:t>B </a:t>
            </a:r>
            <a:r>
              <a:rPr kumimoji="1" lang="zh-CN" altLang="en-US" b="1" dirty="0">
                <a:solidFill>
                  <a:srgbClr val="0000FF"/>
                </a:solidFill>
                <a:latin typeface="微软雅黑" panose="020B0503020204020204" pitchFamily="34" charset="-122"/>
                <a:ea typeface="微软雅黑" panose="020B0503020204020204" pitchFamily="34" charset="-122"/>
              </a:rPr>
              <a:t>发送数据</a:t>
            </a:r>
            <a:endParaRPr kumimoji="1" lang="zh-CN" altLang="en-US" b="1" dirty="0">
              <a:solidFill>
                <a:srgbClr val="0000FF"/>
              </a:solidFill>
              <a:latin typeface="微软雅黑" panose="020B0503020204020204" pitchFamily="34" charset="-122"/>
              <a:ea typeface="微软雅黑" panose="020B0503020204020204" pitchFamily="34" charset="-122"/>
            </a:endParaRPr>
          </a:p>
        </p:txBody>
      </p:sp>
      <p:sp>
        <p:nvSpPr>
          <p:cNvPr id="108574" name="Text Box 48"/>
          <p:cNvSpPr txBox="1">
            <a:spLocks noChangeArrowheads="1"/>
          </p:cNvSpPr>
          <p:nvPr/>
        </p:nvSpPr>
        <p:spPr bwMode="auto">
          <a:xfrm>
            <a:off x="4552921" y="3230648"/>
            <a:ext cx="557212"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链路</a:t>
            </a:r>
            <a:endParaRPr kumimoji="1" lang="zh-CN" altLang="en-US" sz="1400" b="1">
              <a:latin typeface="微软雅黑" panose="020B0503020204020204" pitchFamily="34" charset="-122"/>
              <a:ea typeface="微软雅黑" panose="020B0503020204020204" pitchFamily="34" charset="-122"/>
            </a:endParaRPr>
          </a:p>
        </p:txBody>
      </p:sp>
      <p:sp>
        <p:nvSpPr>
          <p:cNvPr id="108575" name="矩形 38"/>
          <p:cNvSpPr>
            <a:spLocks noChangeArrowheads="1"/>
          </p:cNvSpPr>
          <p:nvPr/>
        </p:nvSpPr>
        <p:spPr bwMode="auto">
          <a:xfrm>
            <a:off x="2266589" y="4028885"/>
            <a:ext cx="457266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四</a:t>
            </a:r>
            <a:r>
              <a:rPr lang="zh-CN" altLang="zh-CN" b="1" dirty="0" smtClean="0">
                <a:latin typeface="微软雅黑" panose="020B0503020204020204" pitchFamily="34" charset="-122"/>
                <a:ea typeface="微软雅黑" panose="020B0503020204020204" pitchFamily="34" charset="-122"/>
              </a:rPr>
              <a:t>种</a:t>
            </a:r>
            <a:r>
              <a:rPr lang="zh-CN" altLang="zh-CN" b="1" dirty="0">
                <a:latin typeface="微软雅黑" panose="020B0503020204020204" pitchFamily="34" charset="-122"/>
                <a:ea typeface="微软雅黑" panose="020B0503020204020204" pitchFamily="34" charset="-122"/>
              </a:rPr>
              <a:t>时延产生的地方不一样</a:t>
            </a:r>
            <a:endParaRPr lang="zh-CN" altLang="en-US" b="1" dirty="0">
              <a:latin typeface="微软雅黑" panose="020B0503020204020204" pitchFamily="34" charset="-122"/>
              <a:ea typeface="微软雅黑" panose="020B0503020204020204" pitchFamily="34" charset="-122"/>
            </a:endParaRPr>
          </a:p>
        </p:txBody>
      </p:sp>
      <p:cxnSp>
        <p:nvCxnSpPr>
          <p:cNvPr id="5" name="直接连接符 4"/>
          <p:cNvCxnSpPr/>
          <p:nvPr/>
        </p:nvCxnSpPr>
        <p:spPr>
          <a:xfrm>
            <a:off x="3069925"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4" name="直接连接符 43"/>
          <p:cNvCxnSpPr/>
          <p:nvPr/>
        </p:nvCxnSpPr>
        <p:spPr>
          <a:xfrm>
            <a:off x="6792883" y="2781657"/>
            <a:ext cx="0" cy="28709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a:xfrm>
            <a:off x="3069925" y="2921437"/>
            <a:ext cx="3684858"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Freeform 119"/>
          <p:cNvSpPr/>
          <p:nvPr/>
        </p:nvSpPr>
        <p:spPr bwMode="auto">
          <a:xfrm>
            <a:off x="4372342" y="3065349"/>
            <a:ext cx="1006222" cy="96385"/>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680"/>
              <a:gd name="T79" fmla="*/ 0 h 90"/>
              <a:gd name="T80" fmla="*/ 680 w 680"/>
              <a:gd name="T81" fmla="*/ 90 h 9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19050" cmpd="sng">
            <a:solidFill>
              <a:schemeClr val="tx1"/>
            </a:solidFill>
            <a:rou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 name="文本占位符 3"/>
          <p:cNvSpPr>
            <a:spLocks noGrp="1"/>
          </p:cNvSpPr>
          <p:nvPr>
            <p:ph type="body" sz="quarter" idx="11"/>
          </p:nvPr>
        </p:nvSpPr>
        <p:spPr/>
        <p:txBody>
          <a:bodyPr/>
          <a:lstStyle/>
          <a:p>
            <a:r>
              <a:rPr lang="zh-CN" altLang="en-US" dirty="0"/>
              <a:t>四种</a:t>
            </a:r>
            <a:r>
              <a:rPr lang="zh-CN" altLang="en-US" dirty="0" smtClean="0"/>
              <a:t>时延产生</a:t>
            </a:r>
            <a:r>
              <a:rPr lang="zh-CN" altLang="en-US" dirty="0"/>
              <a:t>的地方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142365" y="1200150"/>
            <a:ext cx="6434455" cy="21278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604645" y="1024890"/>
            <a:ext cx="5852160" cy="3060065"/>
          </a:xfrm>
          <a:prstGeom prst="rect">
            <a:avLst/>
          </a:prstGeom>
        </p:spPr>
      </p:pic>
      <p:sp>
        <p:nvSpPr>
          <p:cNvPr id="7" name="矩形 6"/>
          <p:cNvSpPr/>
          <p:nvPr/>
        </p:nvSpPr>
        <p:spPr>
          <a:xfrm>
            <a:off x="1670150" y="599523"/>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5908327" y="599523"/>
            <a:ext cx="1415772" cy="461665"/>
          </a:xfrm>
          <a:prstGeom prst="rect">
            <a:avLst/>
          </a:prstGeom>
        </p:spPr>
        <p:txBody>
          <a:bodyPr wrap="non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466344" y="585760"/>
            <a:ext cx="8129016" cy="400110"/>
            <a:chOff x="466344" y="1151890"/>
            <a:chExt cx="8129016" cy="400110"/>
          </a:xfrm>
        </p:grpSpPr>
        <p:sp>
          <p:nvSpPr>
            <p:cNvPr id="10"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a:off x="2130197" y="1151890"/>
              <a:ext cx="48013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“三网融合”：融入现代计算机网络技术</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5" name="文本框 4"/>
          <p:cNvSpPr txBox="1"/>
          <p:nvPr/>
        </p:nvSpPr>
        <p:spPr>
          <a:xfrm>
            <a:off x="1605280" y="4123690"/>
            <a:ext cx="5851525" cy="706755"/>
          </a:xfrm>
          <a:prstGeom prst="rect">
            <a:avLst/>
          </a:prstGeom>
          <a:noFill/>
        </p:spPr>
        <p:txBody>
          <a:bodyPr wrap="square" rtlCol="0">
            <a:spAutoFit/>
          </a:bodyPr>
          <a:p>
            <a:r>
              <a:rPr lang="en-US" altLang="zh-CN" sz="2000" b="1">
                <a:solidFill>
                  <a:srgbClr val="FF0000"/>
                </a:solidFill>
                <a:latin typeface="Times New Roman" panose="02020603050405020304" pitchFamily="18" charset="0"/>
                <a:ea typeface="微软雅黑" panose="020B0503020204020204" pitchFamily="34" charset="-122"/>
                <a:cs typeface="Times New Roman" panose="02020603050405020304" pitchFamily="18" charset="0"/>
              </a:rPr>
              <a:t>Internet</a:t>
            </a:r>
            <a:r>
              <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是人类自印刷术发明以来在存储和交换信息领域的最大变革。</a:t>
            </a:r>
            <a:endParaRPr lang="zh-CN" altLang="en-US" sz="20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对于</a:t>
            </a:r>
            <a:r>
              <a:rPr lang="zh-CN" altLang="en-US" dirty="0"/>
              <a:t>高速网络链路，我们</a:t>
            </a:r>
            <a:r>
              <a:rPr lang="zh-CN" altLang="en-US" dirty="0">
                <a:solidFill>
                  <a:srgbClr val="CC0000"/>
                </a:solidFill>
              </a:rPr>
              <a:t>提高的仅仅是数据的发送</a:t>
            </a:r>
            <a:r>
              <a:rPr lang="zh-CN" altLang="en-US" dirty="0" smtClean="0">
                <a:solidFill>
                  <a:srgbClr val="CC0000"/>
                </a:solidFill>
              </a:rPr>
              <a:t>速率，</a:t>
            </a:r>
            <a:r>
              <a:rPr lang="zh-CN" altLang="en-US" dirty="0" smtClean="0"/>
              <a:t>而</a:t>
            </a:r>
            <a:r>
              <a:rPr lang="zh-CN" altLang="en-US" dirty="0"/>
              <a:t>不是比特在链路上的传播速率</a:t>
            </a:r>
            <a:r>
              <a:rPr lang="zh-CN" altLang="en-US" dirty="0" smtClean="0"/>
              <a:t>。</a:t>
            </a:r>
            <a:endParaRPr lang="en-US" altLang="zh-CN" dirty="0" smtClean="0"/>
          </a:p>
          <a:p>
            <a:r>
              <a:rPr lang="zh-CN" altLang="en-US" dirty="0"/>
              <a:t>提高数据的发送速率</a:t>
            </a:r>
            <a:r>
              <a:rPr lang="zh-CN" altLang="en-US" dirty="0">
                <a:solidFill>
                  <a:srgbClr val="CC0000"/>
                </a:solidFill>
              </a:rPr>
              <a:t>只是减小了数据的发送时延。</a:t>
            </a:r>
            <a:endParaRPr lang="zh-CN" altLang="en-US" dirty="0">
              <a:solidFill>
                <a:srgbClr val="CC0000"/>
              </a:solidFill>
            </a:endParaRPr>
          </a:p>
        </p:txBody>
      </p:sp>
      <p:sp>
        <p:nvSpPr>
          <p:cNvPr id="4" name="文本占位符 3"/>
          <p:cNvSpPr>
            <a:spLocks noGrp="1"/>
          </p:cNvSpPr>
          <p:nvPr>
            <p:ph type="body" sz="quarter" idx="11"/>
          </p:nvPr>
        </p:nvSpPr>
        <p:spPr/>
        <p:txBody>
          <a:bodyPr/>
          <a:lstStyle/>
          <a:p>
            <a:r>
              <a:rPr lang="zh-CN" altLang="en-US" dirty="0">
                <a:solidFill>
                  <a:srgbClr val="FFFF00"/>
                </a:solidFill>
              </a:rPr>
              <a:t>容易产生的错误</a:t>
            </a:r>
            <a:r>
              <a:rPr lang="zh-CN" altLang="en-US" dirty="0" smtClean="0">
                <a:solidFill>
                  <a:srgbClr val="FFFF00"/>
                </a:solidFill>
              </a:rPr>
              <a:t>概念</a:t>
            </a:r>
            <a:endParaRPr lang="zh-CN" altLang="en-US" dirty="0">
              <a:solidFill>
                <a:srgbClr val="FFFF00"/>
              </a:solidFill>
            </a:endParaRPr>
          </a:p>
        </p:txBody>
      </p:sp>
      <p:sp>
        <p:nvSpPr>
          <p:cNvPr id="2" name="矩形 1"/>
          <p:cNvSpPr/>
          <p:nvPr/>
        </p:nvSpPr>
        <p:spPr>
          <a:xfrm>
            <a:off x="1249590" y="1142351"/>
            <a:ext cx="6632575"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700"/>
              </a:lnSpc>
              <a:spcBef>
                <a:spcPts val="600"/>
              </a:spcBef>
            </a:pPr>
            <a:r>
              <a:rPr lang="zh-CN" altLang="en-US" b="1" dirty="0">
                <a:latin typeface="微软雅黑" panose="020B0503020204020204" pitchFamily="34" charset="-122"/>
                <a:ea typeface="微软雅黑" panose="020B0503020204020204" pitchFamily="34" charset="-122"/>
              </a:rPr>
              <a:t>以下说法是</a:t>
            </a:r>
            <a:r>
              <a:rPr lang="zh-CN" altLang="en-US" b="1" dirty="0">
                <a:solidFill>
                  <a:srgbClr val="C00000"/>
                </a:solidFill>
                <a:latin typeface="微软雅黑" panose="020B0503020204020204" pitchFamily="34" charset="-122"/>
                <a:ea typeface="微软雅黑" panose="020B0503020204020204" pitchFamily="34" charset="-122"/>
              </a:rPr>
              <a:t>错误</a:t>
            </a:r>
            <a:r>
              <a:rPr lang="zh-CN" altLang="en-US" b="1" dirty="0">
                <a:latin typeface="微软雅黑" panose="020B0503020204020204" pitchFamily="34" charset="-122"/>
                <a:ea typeface="微软雅黑" panose="020B0503020204020204" pitchFamily="34" charset="-122"/>
              </a:rPr>
              <a:t>的：</a:t>
            </a:r>
            <a:endParaRPr lang="en-US" altLang="zh-CN" b="1" dirty="0">
              <a:latin typeface="微软雅黑" panose="020B0503020204020204" pitchFamily="34" charset="-122"/>
              <a:ea typeface="微软雅黑" panose="020B0503020204020204" pitchFamily="34" charset="-122"/>
            </a:endParaRPr>
          </a:p>
          <a:p>
            <a:pPr>
              <a:lnSpc>
                <a:spcPts val="2700"/>
              </a:lnSpc>
              <a:spcBef>
                <a:spcPts val="600"/>
              </a:spcBef>
            </a:pPr>
            <a:r>
              <a:rPr lang="zh-CN" altLang="zh-CN" b="1" dirty="0">
                <a:latin typeface="微软雅黑" panose="020B0503020204020204" pitchFamily="34" charset="-122"/>
                <a:ea typeface="微软雅黑" panose="020B0503020204020204" pitchFamily="34" charset="-122"/>
              </a:rPr>
              <a:t>“在高速链路（或高带宽链路）上，比特会传送得更快些”。</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endParaRPr lang="en-US" altLang="zh-CN" sz="1800" dirty="0" smtClean="0"/>
          </a:p>
          <a:p>
            <a:endParaRPr lang="en-US" altLang="zh-CN" sz="1800" dirty="0" smtClean="0"/>
          </a:p>
          <a:p>
            <a:endParaRPr lang="en-US" altLang="zh-CN" sz="1800" dirty="0"/>
          </a:p>
          <a:p>
            <a:pPr>
              <a:lnSpc>
                <a:spcPts val="2800"/>
              </a:lnSpc>
            </a:pPr>
            <a:r>
              <a:rPr lang="zh-CN" altLang="en-US" sz="1800" dirty="0" smtClean="0"/>
              <a:t>结点 </a:t>
            </a:r>
            <a:r>
              <a:rPr lang="en-US" altLang="zh-CN" sz="1800" dirty="0" smtClean="0"/>
              <a:t>A </a:t>
            </a:r>
            <a:r>
              <a:rPr lang="zh-CN" altLang="en-US" sz="1800" dirty="0" smtClean="0"/>
              <a:t>要</a:t>
            </a:r>
            <a:r>
              <a:rPr lang="zh-CN" altLang="en-US" sz="1800" dirty="0"/>
              <a:t>将</a:t>
            </a:r>
            <a:r>
              <a:rPr lang="zh-CN" altLang="en-US" sz="1800" dirty="0" smtClean="0"/>
              <a:t>一</a:t>
            </a:r>
            <a:r>
              <a:rPr lang="zh-CN" altLang="en-US" sz="1800" dirty="0"/>
              <a:t>个</a:t>
            </a:r>
            <a:r>
              <a:rPr lang="zh-CN" altLang="en-US" sz="1800" dirty="0" smtClean="0"/>
              <a:t>数据块通过 </a:t>
            </a:r>
            <a:r>
              <a:rPr lang="en-US" altLang="zh-CN" sz="1800" dirty="0" smtClean="0"/>
              <a:t>1000 km </a:t>
            </a:r>
            <a:r>
              <a:rPr lang="zh-CN" altLang="en-US" sz="1800" dirty="0" smtClean="0"/>
              <a:t>的光纤链路发送给结点 </a:t>
            </a:r>
            <a:r>
              <a:rPr lang="en-US" altLang="zh-CN" sz="1800" dirty="0" smtClean="0"/>
              <a:t>B</a:t>
            </a:r>
            <a:r>
              <a:rPr lang="zh-CN" altLang="en-US" sz="1800" dirty="0" smtClean="0"/>
              <a:t>。假设忽略</a:t>
            </a:r>
            <a:r>
              <a:rPr lang="zh-CN" altLang="en-US" sz="1800" dirty="0"/>
              <a:t>处理时延和排队</a:t>
            </a:r>
            <a:r>
              <a:rPr lang="zh-CN" altLang="en-US" sz="1800" dirty="0" smtClean="0"/>
              <a:t>时延。请</a:t>
            </a:r>
            <a:r>
              <a:rPr lang="zh-CN" altLang="en-US" sz="1800" dirty="0"/>
              <a:t>分别</a:t>
            </a:r>
            <a:r>
              <a:rPr lang="zh-CN" altLang="en-US" sz="1800" dirty="0" smtClean="0"/>
              <a:t>计算下列情况时的总</a:t>
            </a:r>
            <a:r>
              <a:rPr lang="zh-CN" altLang="en-US" sz="1800" dirty="0"/>
              <a:t>时延</a:t>
            </a:r>
            <a:r>
              <a:rPr lang="zh-CN" altLang="en-US" sz="1800" dirty="0" smtClean="0"/>
              <a:t>，并验证“</a:t>
            </a:r>
            <a:r>
              <a:rPr lang="zh-CN" altLang="en-US" sz="1800" dirty="0"/>
              <a:t>数据的发送速率越高，其传送的总时延就越小</a:t>
            </a:r>
            <a:r>
              <a:rPr lang="zh-CN" altLang="en-US" sz="1800" dirty="0" smtClean="0"/>
              <a:t>”的说法是否正确。</a:t>
            </a:r>
            <a:endParaRPr lang="en-US" altLang="zh-CN" sz="1800" dirty="0" smtClean="0"/>
          </a:p>
          <a:p>
            <a:pPr lvl="1">
              <a:lnSpc>
                <a:spcPts val="2800"/>
              </a:lnSpc>
            </a:pPr>
            <a:r>
              <a:rPr lang="zh-CN" altLang="en-US" sz="1600" dirty="0" smtClean="0"/>
              <a:t>（</a:t>
            </a:r>
            <a:r>
              <a:rPr lang="en-US" altLang="zh-CN" sz="1600" dirty="0" smtClean="0"/>
              <a:t>1</a:t>
            </a:r>
            <a:r>
              <a:rPr lang="zh-CN" altLang="en-US" sz="1600" dirty="0" smtClean="0"/>
              <a:t>）</a:t>
            </a:r>
            <a:r>
              <a:rPr lang="zh-CN" altLang="en-US" sz="1600" dirty="0"/>
              <a:t>数据</a:t>
            </a:r>
            <a:r>
              <a:rPr lang="zh-CN" altLang="en-US" sz="1600" dirty="0" smtClean="0"/>
              <a:t>块大小为 </a:t>
            </a:r>
            <a:r>
              <a:rPr lang="en-US" altLang="zh-CN" sz="1600" dirty="0" smtClean="0"/>
              <a:t>100 MB</a:t>
            </a:r>
            <a:r>
              <a:rPr lang="zh-CN" altLang="en-US" sz="1600" dirty="0" smtClean="0"/>
              <a:t>，信道带宽为 </a:t>
            </a:r>
            <a:r>
              <a:rPr lang="en-US" altLang="zh-CN" sz="1600" dirty="0"/>
              <a:t>1 </a:t>
            </a:r>
            <a:r>
              <a:rPr lang="en-US" altLang="zh-CN" sz="1600" dirty="0" smtClean="0"/>
              <a:t>Mbit/s </a:t>
            </a:r>
            <a:endParaRPr lang="en-US" altLang="zh-CN" sz="1600" dirty="0" smtClean="0"/>
          </a:p>
          <a:p>
            <a:pPr lvl="1">
              <a:lnSpc>
                <a:spcPts val="2800"/>
              </a:lnSpc>
            </a:pPr>
            <a:r>
              <a:rPr lang="zh-CN" altLang="en-US" sz="1600" dirty="0" smtClean="0"/>
              <a:t>（</a:t>
            </a:r>
            <a:r>
              <a:rPr lang="en-US" altLang="zh-CN" sz="1600" dirty="0" smtClean="0"/>
              <a:t>2</a:t>
            </a:r>
            <a:r>
              <a:rPr lang="zh-CN" altLang="en-US" sz="1600" dirty="0" smtClean="0"/>
              <a:t>）</a:t>
            </a:r>
            <a:r>
              <a:rPr lang="zh-CN" altLang="en-US" sz="1600" dirty="0"/>
              <a:t>数据块大小为 </a:t>
            </a:r>
            <a:r>
              <a:rPr lang="en-US" altLang="zh-CN" sz="1600" dirty="0"/>
              <a:t>100 MB</a:t>
            </a:r>
            <a:r>
              <a:rPr lang="zh-CN" altLang="en-US" sz="1600" dirty="0"/>
              <a:t>，</a:t>
            </a:r>
            <a:r>
              <a:rPr lang="zh-CN" altLang="en-US" sz="1600" dirty="0" smtClean="0"/>
              <a:t>信道</a:t>
            </a:r>
            <a:r>
              <a:rPr lang="zh-CN" altLang="en-US" sz="1600" dirty="0"/>
              <a:t>带宽</a:t>
            </a:r>
            <a:r>
              <a:rPr lang="zh-CN" altLang="en-US" sz="1600" dirty="0" smtClean="0"/>
              <a:t>为 </a:t>
            </a:r>
            <a:r>
              <a:rPr lang="en-US" altLang="zh-CN" sz="1600" dirty="0" smtClean="0"/>
              <a:t>100 Mbit/s</a:t>
            </a:r>
            <a:endParaRPr lang="en-US" altLang="zh-CN" sz="1600" dirty="0" smtClean="0"/>
          </a:p>
          <a:p>
            <a:pPr lvl="1">
              <a:lnSpc>
                <a:spcPts val="2800"/>
              </a:lnSpc>
            </a:pPr>
            <a:r>
              <a:rPr lang="zh-CN" altLang="en-US" sz="1600" dirty="0" smtClean="0"/>
              <a:t>（</a:t>
            </a:r>
            <a:r>
              <a:rPr lang="en-US" altLang="zh-CN" sz="1600" dirty="0" smtClean="0"/>
              <a:t>3</a:t>
            </a:r>
            <a:r>
              <a:rPr lang="zh-CN" altLang="en-US" sz="1600" dirty="0" smtClean="0"/>
              <a:t>）</a:t>
            </a:r>
            <a:r>
              <a:rPr lang="zh-CN" altLang="en-US" sz="1600" dirty="0"/>
              <a:t>数据块大小为 </a:t>
            </a:r>
            <a:r>
              <a:rPr lang="en-US" altLang="zh-CN" sz="1600" dirty="0" smtClean="0"/>
              <a:t>1 B</a:t>
            </a:r>
            <a:r>
              <a:rPr lang="zh-CN" altLang="en-US" sz="1600" dirty="0"/>
              <a:t>，信道带宽为 </a:t>
            </a:r>
            <a:r>
              <a:rPr lang="en-US" altLang="zh-CN" sz="1600" dirty="0"/>
              <a:t>1 Mbit/s </a:t>
            </a:r>
            <a:endParaRPr lang="en-US" altLang="zh-CN" sz="1600" dirty="0"/>
          </a:p>
          <a:p>
            <a:pPr lvl="1">
              <a:lnSpc>
                <a:spcPts val="2800"/>
              </a:lnSpc>
            </a:pPr>
            <a:r>
              <a:rPr lang="zh-CN" altLang="en-US" sz="1600" dirty="0" smtClean="0"/>
              <a:t>（</a:t>
            </a:r>
            <a:r>
              <a:rPr lang="en-US" altLang="zh-CN" sz="1600" dirty="0" smtClean="0"/>
              <a:t>4</a:t>
            </a:r>
            <a:r>
              <a:rPr lang="zh-CN" altLang="en-US" sz="1600" dirty="0" smtClean="0"/>
              <a:t>）</a:t>
            </a:r>
            <a:r>
              <a:rPr lang="zh-CN" altLang="en-US" sz="1600" dirty="0"/>
              <a:t>数据块大小为 </a:t>
            </a:r>
            <a:r>
              <a:rPr lang="en-US" altLang="zh-CN" sz="1600" dirty="0" smtClean="0"/>
              <a:t>1 B</a:t>
            </a:r>
            <a:r>
              <a:rPr lang="zh-CN" altLang="en-US" sz="1600" dirty="0"/>
              <a:t>，信道带宽为 </a:t>
            </a:r>
            <a:r>
              <a:rPr lang="en-US" altLang="zh-CN" sz="1600" dirty="0" smtClean="0"/>
              <a:t>1 </a:t>
            </a:r>
            <a:r>
              <a:rPr lang="en-US" altLang="zh-CN" sz="1600" dirty="0" err="1" smtClean="0"/>
              <a:t>Gbit</a:t>
            </a:r>
            <a:r>
              <a:rPr lang="en-US" altLang="zh-CN" sz="1600" dirty="0" smtClean="0"/>
              <a:t>/s</a:t>
            </a:r>
            <a:endParaRPr lang="en-US" altLang="zh-CN" sz="1600" dirty="0"/>
          </a:p>
          <a:p>
            <a:pPr>
              <a:lnSpc>
                <a:spcPts val="2800"/>
              </a:lnSpc>
            </a:pPr>
            <a:endParaRPr lang="zh-CN" altLang="en-US" sz="1800" dirty="0"/>
          </a:p>
        </p:txBody>
      </p:sp>
      <p:sp>
        <p:nvSpPr>
          <p:cNvPr id="3" name="文本占位符 2"/>
          <p:cNvSpPr>
            <a:spLocks noGrp="1"/>
          </p:cNvSpPr>
          <p:nvPr>
            <p:ph type="body" sz="quarter" idx="11"/>
          </p:nvPr>
        </p:nvSpPr>
        <p:spPr/>
        <p:txBody>
          <a:bodyPr/>
          <a:lstStyle/>
          <a:p>
            <a:r>
              <a:rPr lang="zh-CN" altLang="en-US" dirty="0" smtClean="0"/>
              <a:t>分析举例</a:t>
            </a:r>
            <a:endParaRPr lang="zh-CN" altLang="en-US" dirty="0"/>
          </a:p>
        </p:txBody>
      </p:sp>
      <p:grpSp>
        <p:nvGrpSpPr>
          <p:cNvPr id="14" name="组合 13"/>
          <p:cNvGrpSpPr/>
          <p:nvPr/>
        </p:nvGrpSpPr>
        <p:grpSpPr>
          <a:xfrm>
            <a:off x="2192277" y="1087097"/>
            <a:ext cx="4747202" cy="895466"/>
            <a:chOff x="2163416" y="1246399"/>
            <a:chExt cx="4747202" cy="895466"/>
          </a:xfrm>
        </p:grpSpPr>
        <p:sp>
          <p:nvSpPr>
            <p:cNvPr id="4" name="椭圆 3"/>
            <p:cNvSpPr/>
            <p:nvPr/>
          </p:nvSpPr>
          <p:spPr>
            <a:xfrm>
              <a:off x="2360014"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6287580" y="1375948"/>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4" idx="6"/>
              <a:endCxn id="5" idx="2"/>
            </p:cNvCxnSpPr>
            <p:nvPr/>
          </p:nvCxnSpPr>
          <p:spPr>
            <a:xfrm>
              <a:off x="2778022" y="1584953"/>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618544" y="1246399"/>
              <a:ext cx="2020105" cy="338554"/>
            </a:xfrm>
            <a:prstGeom prst="rect">
              <a:avLst/>
            </a:prstGeom>
            <a:noFill/>
          </p:spPr>
          <p:txBody>
            <a:bodyPr wrap="none" rtlCol="0">
              <a:spAutoFit/>
            </a:bodyPr>
            <a:lstStyle/>
            <a:p>
              <a:r>
                <a:rPr lang="zh-CN" altLang="en-US" sz="1600" b="1" dirty="0" smtClean="0">
                  <a:latin typeface="微软雅黑" panose="020B0503020204020204" pitchFamily="34" charset="-122"/>
                  <a:ea typeface="微软雅黑" panose="020B0503020204020204" pitchFamily="34" charset="-122"/>
                </a:rPr>
                <a:t>光纤链路 </a:t>
              </a:r>
              <a:r>
                <a:rPr lang="en-US" altLang="zh-CN" sz="1600" b="1" dirty="0" smtClean="0">
                  <a:latin typeface="微软雅黑" panose="020B0503020204020204" pitchFamily="34" charset="-122"/>
                  <a:ea typeface="微软雅黑" panose="020B0503020204020204" pitchFamily="34" charset="-122"/>
                </a:rPr>
                <a:t>1000 km</a:t>
              </a:r>
              <a:endParaRPr lang="zh-CN" altLang="en-US" sz="1600" b="1" dirty="0">
                <a:latin typeface="微软雅黑" panose="020B0503020204020204" pitchFamily="34" charset="-122"/>
                <a:ea typeface="微软雅黑" panose="020B0503020204020204" pitchFamily="34" charset="-122"/>
              </a:endParaRPr>
            </a:p>
          </p:txBody>
        </p:sp>
        <p:sp>
          <p:nvSpPr>
            <p:cNvPr id="11" name="Text Box 37"/>
            <p:cNvSpPr txBox="1">
              <a:spLocks noChangeArrowheads="1"/>
            </p:cNvSpPr>
            <p:nvPr/>
          </p:nvSpPr>
          <p:spPr bwMode="auto">
            <a:xfrm>
              <a:off x="6113693" y="1803727"/>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12" name="Text Box 38"/>
            <p:cNvSpPr txBox="1">
              <a:spLocks noChangeArrowheads="1"/>
            </p:cNvSpPr>
            <p:nvPr/>
          </p:nvSpPr>
          <p:spPr bwMode="auto">
            <a:xfrm>
              <a:off x="2163416" y="1803727"/>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smtClean="0"/>
              <a:t>分析举例</a:t>
            </a:r>
            <a:endParaRPr lang="zh-CN" altLang="en-US" dirty="0"/>
          </a:p>
        </p:txBody>
      </p:sp>
      <p:sp>
        <p:nvSpPr>
          <p:cNvPr id="6" name="内容占位符 5"/>
          <p:cNvSpPr>
            <a:spLocks noGrp="1"/>
          </p:cNvSpPr>
          <p:nvPr>
            <p:ph sz="quarter" idx="10"/>
          </p:nvPr>
        </p:nvSpPr>
        <p:spPr/>
        <p:txBody>
          <a:bodyPr/>
          <a:lstStyle/>
          <a:p>
            <a:pPr>
              <a:lnSpc>
                <a:spcPts val="2600"/>
              </a:lnSpc>
            </a:pPr>
            <a:r>
              <a:rPr lang="zh-CN" altLang="en-US" sz="1800" dirty="0" smtClean="0"/>
              <a:t>解：</a:t>
            </a:r>
            <a:endParaRPr lang="en-US" altLang="zh-CN" sz="1800" dirty="0" smtClean="0"/>
          </a:p>
          <a:p>
            <a:pPr marL="0" lvl="1" indent="0">
              <a:lnSpc>
                <a:spcPts val="2600"/>
              </a:lnSpc>
              <a:buClr>
                <a:srgbClr val="0066CC"/>
              </a:buClr>
              <a:buNone/>
            </a:pPr>
            <a:r>
              <a:rPr lang="zh-CN" altLang="en-US" sz="1700" dirty="0" smtClean="0"/>
              <a:t>     </a:t>
            </a:r>
            <a:r>
              <a:rPr lang="zh-CN" altLang="en-US" sz="1700" dirty="0" smtClean="0">
                <a:solidFill>
                  <a:srgbClr val="0000FF"/>
                </a:solidFill>
              </a:rPr>
              <a:t>传播时延 </a:t>
            </a:r>
            <a:r>
              <a:rPr lang="en-US" altLang="zh-CN" sz="1700" dirty="0" smtClean="0"/>
              <a:t>= 1000 km / </a:t>
            </a:r>
            <a:r>
              <a:rPr lang="en-US" altLang="zh-CN" sz="1700" dirty="0"/>
              <a:t>2.0 </a:t>
            </a:r>
            <a:r>
              <a:rPr lang="zh-CN" altLang="en-US" sz="1700" dirty="0"/>
              <a:t>ⅹ </a:t>
            </a:r>
            <a:r>
              <a:rPr lang="en-US" altLang="zh-CN" sz="1700" dirty="0"/>
              <a:t>10</a:t>
            </a:r>
            <a:r>
              <a:rPr lang="en-US" altLang="zh-CN" sz="1700" baseline="30000" dirty="0"/>
              <a:t>5</a:t>
            </a:r>
            <a:r>
              <a:rPr lang="en-US" altLang="zh-CN" sz="1700" dirty="0"/>
              <a:t> </a:t>
            </a:r>
            <a:r>
              <a:rPr lang="en-US" altLang="zh-CN" sz="1700" dirty="0" smtClean="0"/>
              <a:t>km/s =</a:t>
            </a:r>
            <a:r>
              <a:rPr lang="zh-CN" altLang="en-US" sz="1700" dirty="0" smtClean="0"/>
              <a:t> </a:t>
            </a:r>
            <a:r>
              <a:rPr lang="en-US" altLang="zh-CN" sz="1700" dirty="0" smtClean="0"/>
              <a:t>5 </a:t>
            </a:r>
            <a:r>
              <a:rPr lang="en-US" altLang="zh-CN" sz="1700" dirty="0" err="1" smtClean="0"/>
              <a:t>ms</a:t>
            </a:r>
            <a:r>
              <a:rPr lang="zh-CN" altLang="en-US" sz="1700" dirty="0" smtClean="0"/>
              <a:t>。</a:t>
            </a:r>
            <a:endParaRPr lang="en-US" altLang="zh-CN" sz="1700" dirty="0" smtClean="0"/>
          </a:p>
          <a:p>
            <a:pPr marL="0" indent="0">
              <a:lnSpc>
                <a:spcPts val="2600"/>
              </a:lnSpc>
              <a:buNone/>
            </a:pPr>
            <a:r>
              <a:rPr lang="zh-CN" altLang="en-US" sz="1700" dirty="0" smtClean="0"/>
              <a:t>（</a:t>
            </a:r>
            <a:r>
              <a:rPr lang="en-US" altLang="zh-CN" sz="1700" dirty="0" smtClean="0"/>
              <a:t>1</a:t>
            </a:r>
            <a:r>
              <a:rPr lang="zh-CN" altLang="en-US" sz="1700" dirty="0" smtClean="0"/>
              <a:t>）</a:t>
            </a:r>
            <a:r>
              <a:rPr lang="zh-CN" altLang="zh-CN" sz="1700" dirty="0"/>
              <a:t>发送</a:t>
            </a:r>
            <a:r>
              <a:rPr lang="zh-CN" altLang="zh-CN" sz="1700" dirty="0" smtClean="0"/>
              <a:t>时延</a:t>
            </a:r>
            <a:r>
              <a:rPr lang="en-US" altLang="zh-CN" sz="1700" dirty="0" smtClean="0"/>
              <a:t> = 100 </a:t>
            </a:r>
            <a:r>
              <a:rPr lang="en-US" altLang="zh-CN" sz="1700" dirty="0">
                <a:sym typeface="Symbol" panose="05050102010706020507" pitchFamily="18" charset="2"/>
              </a:rPr>
              <a:t></a:t>
            </a:r>
            <a:r>
              <a:rPr lang="en-US" altLang="zh-CN" sz="1700" dirty="0"/>
              <a:t> 2</a:t>
            </a:r>
            <a:r>
              <a:rPr lang="en-US" altLang="zh-CN" sz="1700" baseline="30000" dirty="0"/>
              <a:t>20</a:t>
            </a:r>
            <a:r>
              <a:rPr lang="en-US" altLang="zh-CN" sz="1700" dirty="0"/>
              <a:t>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10</a:t>
            </a:r>
            <a:r>
              <a:rPr lang="en-US" altLang="zh-CN" sz="1700" baseline="30000" dirty="0"/>
              <a:t>6</a:t>
            </a:r>
            <a:r>
              <a:rPr lang="en-US" altLang="zh-CN" sz="1700" dirty="0"/>
              <a:t> = 838.9 </a:t>
            </a:r>
            <a:r>
              <a:rPr lang="en-US" altLang="zh-CN" sz="1700" dirty="0" smtClean="0"/>
              <a:t>s</a:t>
            </a:r>
            <a:r>
              <a:rPr lang="zh-CN" altLang="en-US" sz="1700" dirty="0" smtClean="0"/>
              <a:t>，</a:t>
            </a:r>
            <a:endParaRPr lang="en-US" altLang="zh-CN" sz="1700" dirty="0" smtClean="0"/>
          </a:p>
          <a:p>
            <a:pPr marL="0" indent="0">
              <a:lnSpc>
                <a:spcPts val="2600"/>
              </a:lnSpc>
              <a:buNone/>
            </a:pPr>
            <a:r>
              <a:rPr lang="en-US" altLang="zh-CN" sz="1700" dirty="0"/>
              <a:t> </a:t>
            </a:r>
            <a:r>
              <a:rPr lang="en-US" altLang="zh-CN" sz="1700" dirty="0" smtClean="0"/>
              <a:t>       </a:t>
            </a:r>
            <a:r>
              <a:rPr lang="zh-CN" altLang="en-US" sz="1700" dirty="0" smtClean="0">
                <a:solidFill>
                  <a:srgbClr val="C00000"/>
                </a:solidFill>
              </a:rPr>
              <a:t>总</a:t>
            </a:r>
            <a:r>
              <a:rPr lang="zh-CN" altLang="en-US" sz="1700" dirty="0">
                <a:solidFill>
                  <a:srgbClr val="C00000"/>
                </a:solidFill>
              </a:rPr>
              <a:t>时延 </a:t>
            </a:r>
            <a:r>
              <a:rPr lang="en-US" altLang="zh-CN" sz="1700" dirty="0"/>
              <a:t>= 838.9 + </a:t>
            </a:r>
            <a:r>
              <a:rPr lang="en-US" altLang="zh-CN" sz="1700" dirty="0" smtClean="0"/>
              <a:t>0.005 ≈ 838.9 </a:t>
            </a:r>
            <a:r>
              <a:rPr lang="en-US" altLang="zh-CN" sz="1700" dirty="0"/>
              <a:t>s</a:t>
            </a:r>
            <a:r>
              <a:rPr lang="zh-CN" altLang="en-US" sz="1700" dirty="0"/>
              <a:t>。</a:t>
            </a:r>
            <a:endParaRPr lang="zh-CN" altLang="zh-CN" sz="1700" dirty="0"/>
          </a:p>
          <a:p>
            <a:pPr marL="0" indent="0">
              <a:lnSpc>
                <a:spcPts val="2600"/>
              </a:lnSpc>
              <a:buNone/>
            </a:pPr>
            <a:r>
              <a:rPr lang="zh-CN" altLang="en-US" sz="1700" dirty="0" smtClean="0"/>
              <a:t>（</a:t>
            </a:r>
            <a:r>
              <a:rPr lang="en-US" altLang="zh-CN" sz="1700" dirty="0" smtClean="0"/>
              <a:t>2</a:t>
            </a:r>
            <a:r>
              <a:rPr lang="zh-CN" altLang="en-US" sz="1700" dirty="0" smtClean="0"/>
              <a:t>）</a:t>
            </a:r>
            <a:r>
              <a:rPr lang="zh-CN" altLang="zh-CN" sz="1700" dirty="0"/>
              <a:t>发送时延</a:t>
            </a:r>
            <a:r>
              <a:rPr lang="en-US" altLang="zh-CN" sz="1700" dirty="0"/>
              <a:t> = 100 </a:t>
            </a:r>
            <a:r>
              <a:rPr lang="en-US" altLang="zh-CN" sz="1700" dirty="0">
                <a:sym typeface="Symbol" panose="05050102010706020507" pitchFamily="18" charset="2"/>
              </a:rPr>
              <a:t></a:t>
            </a:r>
            <a:r>
              <a:rPr lang="en-US" altLang="zh-CN" sz="1700" dirty="0"/>
              <a:t> 2</a:t>
            </a:r>
            <a:r>
              <a:rPr lang="en-US" altLang="zh-CN" sz="1700" baseline="30000" dirty="0"/>
              <a:t>20</a:t>
            </a:r>
            <a:r>
              <a:rPr lang="en-US" altLang="zh-CN" sz="1700" dirty="0"/>
              <a:t> </a:t>
            </a:r>
            <a:r>
              <a:rPr lang="en-US" altLang="zh-CN" sz="1700" dirty="0">
                <a:sym typeface="Symbol" panose="05050102010706020507" pitchFamily="18" charset="2"/>
              </a:rPr>
              <a:t></a:t>
            </a:r>
            <a:r>
              <a:rPr lang="en-US" altLang="zh-CN" sz="1700" dirty="0"/>
              <a:t> 8 </a:t>
            </a:r>
            <a:r>
              <a:rPr lang="en-US" altLang="zh-CN" sz="1700" dirty="0">
                <a:sym typeface="Symbol" panose="05050102010706020507" pitchFamily="18" charset="2"/>
              </a:rPr>
              <a:t></a:t>
            </a:r>
            <a:r>
              <a:rPr lang="en-US" altLang="zh-CN" sz="1700" dirty="0"/>
              <a:t> </a:t>
            </a:r>
            <a:r>
              <a:rPr lang="en-US" altLang="zh-CN" sz="1700" dirty="0" smtClean="0"/>
              <a:t>10</a:t>
            </a:r>
            <a:r>
              <a:rPr lang="en-US" altLang="zh-CN" sz="1700" baseline="30000" dirty="0" smtClean="0"/>
              <a:t>8</a:t>
            </a:r>
            <a:r>
              <a:rPr lang="en-US" altLang="zh-CN" sz="1700" dirty="0" smtClean="0"/>
              <a:t> </a:t>
            </a:r>
            <a:r>
              <a:rPr lang="en-US" altLang="zh-CN" sz="1700" dirty="0"/>
              <a:t>= </a:t>
            </a:r>
            <a:r>
              <a:rPr lang="en-US" altLang="zh-CN" sz="1700" dirty="0" smtClean="0"/>
              <a:t>8.389 s</a:t>
            </a:r>
            <a:endParaRPr lang="en-US" altLang="zh-CN" sz="1700" dirty="0" smtClean="0"/>
          </a:p>
          <a:p>
            <a:pPr marL="0" indent="0">
              <a:lnSpc>
                <a:spcPts val="2600"/>
              </a:lnSpc>
              <a:buNone/>
            </a:pPr>
            <a:r>
              <a:rPr lang="en-US" altLang="zh-CN" sz="1700" dirty="0"/>
              <a:t> </a:t>
            </a:r>
            <a:r>
              <a:rPr lang="en-US" altLang="zh-CN" sz="1700" dirty="0" smtClean="0"/>
              <a:t>       </a:t>
            </a:r>
            <a:r>
              <a:rPr lang="zh-CN" altLang="en-US" sz="1700" dirty="0" smtClean="0">
                <a:solidFill>
                  <a:srgbClr val="C00000"/>
                </a:solidFill>
              </a:rPr>
              <a:t>总</a:t>
            </a:r>
            <a:r>
              <a:rPr lang="zh-CN" altLang="en-US" sz="1700" dirty="0">
                <a:solidFill>
                  <a:srgbClr val="C00000"/>
                </a:solidFill>
              </a:rPr>
              <a:t>时延 </a:t>
            </a:r>
            <a:r>
              <a:rPr lang="en-US" altLang="zh-CN" sz="1700" dirty="0"/>
              <a:t>= </a:t>
            </a:r>
            <a:r>
              <a:rPr lang="en-US" altLang="zh-CN" sz="1700" dirty="0" smtClean="0"/>
              <a:t>8.389 </a:t>
            </a:r>
            <a:r>
              <a:rPr lang="en-US" altLang="zh-CN" sz="1700" dirty="0"/>
              <a:t>+ </a:t>
            </a:r>
            <a:r>
              <a:rPr lang="en-US" altLang="zh-CN" sz="1700" dirty="0" smtClean="0"/>
              <a:t>0.005</a:t>
            </a:r>
            <a:r>
              <a:rPr lang="zh-CN" altLang="en-US" sz="1700" dirty="0" smtClean="0"/>
              <a:t> </a:t>
            </a:r>
            <a:r>
              <a:rPr lang="en-US" altLang="zh-CN" sz="1700" dirty="0" smtClean="0"/>
              <a:t>= 8.394 </a:t>
            </a:r>
            <a:r>
              <a:rPr lang="en-US" altLang="zh-CN" sz="1700" dirty="0"/>
              <a:t>s</a:t>
            </a:r>
            <a:r>
              <a:rPr lang="zh-CN" altLang="en-US" sz="1700" dirty="0" smtClean="0"/>
              <a:t>。</a:t>
            </a:r>
            <a:r>
              <a:rPr lang="zh-CN" altLang="en-US" sz="1700" dirty="0">
                <a:solidFill>
                  <a:srgbClr val="0000FF"/>
                </a:solidFill>
              </a:rPr>
              <a:t>缩小到（</a:t>
            </a:r>
            <a:r>
              <a:rPr lang="en-US" altLang="zh-CN" sz="1700" dirty="0">
                <a:solidFill>
                  <a:srgbClr val="0000FF"/>
                </a:solidFill>
              </a:rPr>
              <a:t>1</a:t>
            </a:r>
            <a:r>
              <a:rPr lang="zh-CN" altLang="en-US" sz="1700" dirty="0">
                <a:solidFill>
                  <a:srgbClr val="0000FF"/>
                </a:solidFill>
              </a:rPr>
              <a:t>）</a:t>
            </a:r>
            <a:r>
              <a:rPr lang="zh-CN" altLang="en-US" sz="1700" dirty="0" smtClean="0">
                <a:solidFill>
                  <a:srgbClr val="0000FF"/>
                </a:solidFill>
              </a:rPr>
              <a:t>的</a:t>
            </a:r>
            <a:r>
              <a:rPr lang="zh-CN" altLang="en-US" sz="1700" dirty="0">
                <a:solidFill>
                  <a:srgbClr val="0000FF"/>
                </a:solidFill>
              </a:rPr>
              <a:t>近</a:t>
            </a:r>
            <a:r>
              <a:rPr lang="zh-CN" altLang="en-US" sz="1700" dirty="0" smtClean="0">
                <a:solidFill>
                  <a:srgbClr val="0000FF"/>
                </a:solidFill>
              </a:rPr>
              <a:t> </a:t>
            </a:r>
            <a:r>
              <a:rPr lang="en-US" altLang="zh-CN" sz="1700" dirty="0">
                <a:solidFill>
                  <a:srgbClr val="0000FF"/>
                </a:solidFill>
              </a:rPr>
              <a:t>1/100</a:t>
            </a:r>
            <a:r>
              <a:rPr lang="zh-CN" altLang="en-US" sz="1700" dirty="0">
                <a:solidFill>
                  <a:srgbClr val="0000FF"/>
                </a:solidFill>
              </a:rPr>
              <a:t>。</a:t>
            </a:r>
            <a:endParaRPr lang="en-US" altLang="zh-CN" sz="1700" dirty="0">
              <a:solidFill>
                <a:srgbClr val="0000FF"/>
              </a:solidFill>
            </a:endParaRPr>
          </a:p>
          <a:p>
            <a:pPr marL="0" indent="0">
              <a:lnSpc>
                <a:spcPts val="2600"/>
              </a:lnSpc>
              <a:buNone/>
            </a:pPr>
            <a:r>
              <a:rPr lang="zh-CN" altLang="en-US" sz="1700" dirty="0" smtClean="0"/>
              <a:t>（</a:t>
            </a:r>
            <a:r>
              <a:rPr lang="en-US" altLang="zh-CN" sz="1700" dirty="0" smtClean="0"/>
              <a:t>3</a:t>
            </a:r>
            <a:r>
              <a:rPr lang="zh-CN" altLang="en-US" sz="1700" dirty="0" smtClean="0"/>
              <a:t>）</a:t>
            </a:r>
            <a:r>
              <a:rPr lang="zh-CN" altLang="zh-CN" sz="1700" dirty="0"/>
              <a:t>发送</a:t>
            </a:r>
            <a:r>
              <a:rPr lang="zh-CN" altLang="zh-CN" sz="1700" dirty="0" smtClean="0"/>
              <a:t>时延</a:t>
            </a:r>
            <a:r>
              <a:rPr lang="en-US" altLang="zh-CN" sz="1700" dirty="0" smtClean="0"/>
              <a:t> = 1 </a:t>
            </a:r>
            <a:r>
              <a:rPr lang="en-US" altLang="zh-CN" sz="1700" dirty="0">
                <a:sym typeface="Symbol" panose="05050102010706020507" pitchFamily="18" charset="2"/>
              </a:rPr>
              <a:t></a:t>
            </a:r>
            <a:r>
              <a:rPr lang="en-US" altLang="zh-CN" sz="1700" dirty="0"/>
              <a:t> </a:t>
            </a:r>
            <a:r>
              <a:rPr lang="en-US" altLang="zh-CN" sz="1700" dirty="0" smtClean="0"/>
              <a:t>8 </a:t>
            </a:r>
            <a:r>
              <a:rPr lang="en-US" altLang="zh-CN" sz="1700" dirty="0">
                <a:sym typeface="Symbol" panose="05050102010706020507" pitchFamily="18" charset="2"/>
              </a:rPr>
              <a:t></a:t>
            </a:r>
            <a:r>
              <a:rPr lang="en-US" altLang="zh-CN" sz="1700" dirty="0"/>
              <a:t> 10</a:t>
            </a:r>
            <a:r>
              <a:rPr lang="en-US" altLang="zh-CN" sz="1700" baseline="30000" dirty="0"/>
              <a:t>6</a:t>
            </a:r>
            <a:r>
              <a:rPr lang="en-US" altLang="zh-CN" sz="1700" dirty="0"/>
              <a:t> = 8 </a:t>
            </a:r>
            <a:r>
              <a:rPr lang="en-US" altLang="zh-CN" sz="1700" dirty="0">
                <a:sym typeface="Symbol" panose="05050102010706020507" pitchFamily="18" charset="2"/>
              </a:rPr>
              <a:t></a:t>
            </a:r>
            <a:r>
              <a:rPr lang="en-US" altLang="zh-CN" sz="1700" dirty="0"/>
              <a:t> 10</a:t>
            </a:r>
            <a:r>
              <a:rPr lang="en-US" altLang="zh-CN" sz="1700" baseline="30000" dirty="0"/>
              <a:t>–6 </a:t>
            </a:r>
            <a:r>
              <a:rPr lang="en-US" altLang="zh-CN" sz="1700" dirty="0"/>
              <a:t>s = 8 </a:t>
            </a:r>
            <a:r>
              <a:rPr lang="en-US" altLang="zh-CN" sz="1700" dirty="0">
                <a:sym typeface="Symbol" panose="05050102010706020507" pitchFamily="18" charset="2"/>
              </a:rPr>
              <a:t></a:t>
            </a:r>
            <a:r>
              <a:rPr lang="en-US" altLang="zh-CN" sz="1700" dirty="0" smtClean="0"/>
              <a:t>s, </a:t>
            </a:r>
            <a:r>
              <a:rPr lang="zh-CN" altLang="en-US" sz="1700" dirty="0" smtClean="0"/>
              <a:t> </a:t>
            </a:r>
            <a:endParaRPr lang="en-US" altLang="zh-CN" sz="1700" dirty="0" smtClean="0"/>
          </a:p>
          <a:p>
            <a:pPr marL="0" indent="0">
              <a:lnSpc>
                <a:spcPts val="2600"/>
              </a:lnSpc>
              <a:buNone/>
            </a:pPr>
            <a:r>
              <a:rPr lang="en-US" altLang="zh-CN" sz="1700" dirty="0">
                <a:solidFill>
                  <a:srgbClr val="C00000"/>
                </a:solidFill>
              </a:rPr>
              <a:t> </a:t>
            </a:r>
            <a:r>
              <a:rPr lang="en-US" altLang="zh-CN" sz="1700" dirty="0" smtClean="0">
                <a:solidFill>
                  <a:srgbClr val="C00000"/>
                </a:solidFill>
              </a:rPr>
              <a:t>       </a:t>
            </a:r>
            <a:r>
              <a:rPr lang="zh-CN" altLang="en-US" sz="1700" dirty="0" smtClean="0">
                <a:solidFill>
                  <a:srgbClr val="C00000"/>
                </a:solidFill>
              </a:rPr>
              <a:t>总时延 </a:t>
            </a:r>
            <a:r>
              <a:rPr lang="en-US" altLang="zh-CN" sz="1700" dirty="0" smtClean="0"/>
              <a:t>= 0.008 </a:t>
            </a:r>
            <a:r>
              <a:rPr lang="en-US" altLang="zh-CN" sz="1700" dirty="0"/>
              <a:t>+ </a:t>
            </a:r>
            <a:r>
              <a:rPr lang="en-US" altLang="zh-CN" sz="1700" dirty="0" smtClean="0"/>
              <a:t>5 = 5.008 </a:t>
            </a:r>
            <a:r>
              <a:rPr lang="en-US" altLang="zh-CN" sz="1700" dirty="0" err="1"/>
              <a:t>ms</a:t>
            </a:r>
            <a:r>
              <a:rPr lang="zh-CN" altLang="en-US" sz="1700" dirty="0"/>
              <a:t>。</a:t>
            </a:r>
            <a:endParaRPr lang="en-US" altLang="zh-CN" sz="1700" dirty="0" smtClean="0"/>
          </a:p>
          <a:p>
            <a:pPr marL="0" indent="0">
              <a:lnSpc>
                <a:spcPts val="2600"/>
              </a:lnSpc>
              <a:buNone/>
            </a:pPr>
            <a:r>
              <a:rPr lang="zh-CN" altLang="en-US" sz="1700" dirty="0" smtClean="0"/>
              <a:t>（</a:t>
            </a:r>
            <a:r>
              <a:rPr lang="en-US" altLang="zh-CN" sz="1700" dirty="0" smtClean="0"/>
              <a:t>4</a:t>
            </a:r>
            <a:r>
              <a:rPr lang="zh-CN" altLang="en-US" sz="1700" dirty="0" smtClean="0"/>
              <a:t>）</a:t>
            </a:r>
            <a:r>
              <a:rPr lang="zh-CN" altLang="zh-CN" sz="1700" dirty="0"/>
              <a:t>发送时延</a:t>
            </a:r>
            <a:r>
              <a:rPr lang="en-US" altLang="zh-CN" sz="1700" dirty="0"/>
              <a:t> = 1 </a:t>
            </a:r>
            <a:r>
              <a:rPr lang="en-US" altLang="zh-CN" sz="1700" dirty="0">
                <a:sym typeface="Symbol" panose="05050102010706020507" pitchFamily="18" charset="2"/>
              </a:rPr>
              <a:t></a:t>
            </a:r>
            <a:r>
              <a:rPr lang="en-US" altLang="zh-CN" sz="1700" dirty="0"/>
              <a:t> </a:t>
            </a:r>
            <a:r>
              <a:rPr lang="en-US" altLang="zh-CN" sz="1700" dirty="0" smtClean="0"/>
              <a:t>8 </a:t>
            </a:r>
            <a:r>
              <a:rPr lang="en-US" altLang="zh-CN" sz="1700" dirty="0">
                <a:sym typeface="Symbol" panose="05050102010706020507" pitchFamily="18" charset="2"/>
              </a:rPr>
              <a:t></a:t>
            </a:r>
            <a:r>
              <a:rPr lang="en-US" altLang="zh-CN" sz="1700" dirty="0"/>
              <a:t> </a:t>
            </a:r>
            <a:r>
              <a:rPr lang="en-US" altLang="zh-CN" sz="1700" dirty="0" smtClean="0"/>
              <a:t>10</a:t>
            </a:r>
            <a:r>
              <a:rPr lang="en-US" altLang="zh-CN" sz="1700" baseline="30000" dirty="0" smtClean="0"/>
              <a:t>9</a:t>
            </a:r>
            <a:r>
              <a:rPr lang="en-US" altLang="zh-CN" sz="1700" dirty="0" smtClean="0"/>
              <a:t> </a:t>
            </a:r>
            <a:r>
              <a:rPr lang="en-US" altLang="zh-CN" sz="1700" dirty="0"/>
              <a:t>= 8 </a:t>
            </a:r>
            <a:r>
              <a:rPr lang="en-US" altLang="zh-CN" sz="1700" dirty="0">
                <a:sym typeface="Symbol" panose="05050102010706020507" pitchFamily="18" charset="2"/>
              </a:rPr>
              <a:t></a:t>
            </a:r>
            <a:r>
              <a:rPr lang="en-US" altLang="zh-CN" sz="1700" dirty="0"/>
              <a:t> </a:t>
            </a:r>
            <a:r>
              <a:rPr lang="en-US" altLang="zh-CN" sz="1700" dirty="0" smtClean="0"/>
              <a:t>10</a:t>
            </a:r>
            <a:r>
              <a:rPr lang="en-US" altLang="zh-CN" sz="1700" baseline="30000" dirty="0" smtClean="0"/>
              <a:t>–9 </a:t>
            </a:r>
            <a:r>
              <a:rPr lang="en-US" altLang="zh-CN" sz="1700" dirty="0"/>
              <a:t>s = </a:t>
            </a:r>
            <a:r>
              <a:rPr lang="en-US" altLang="zh-CN" sz="1700" dirty="0" smtClean="0"/>
              <a:t>0.008 </a:t>
            </a:r>
            <a:r>
              <a:rPr lang="en-US" altLang="zh-CN" sz="1700" dirty="0">
                <a:sym typeface="Symbol" panose="05050102010706020507" pitchFamily="18" charset="2"/>
              </a:rPr>
              <a:t></a:t>
            </a:r>
            <a:r>
              <a:rPr lang="en-US" altLang="zh-CN" sz="1700" dirty="0"/>
              <a:t>s</a:t>
            </a:r>
            <a:endParaRPr lang="zh-CN" altLang="zh-CN" sz="1700" dirty="0"/>
          </a:p>
          <a:p>
            <a:pPr marL="0" indent="0">
              <a:lnSpc>
                <a:spcPts val="2600"/>
              </a:lnSpc>
              <a:buNone/>
            </a:pPr>
            <a:r>
              <a:rPr lang="en-US" altLang="zh-CN" sz="1700" dirty="0">
                <a:solidFill>
                  <a:srgbClr val="C00000"/>
                </a:solidFill>
              </a:rPr>
              <a:t> </a:t>
            </a:r>
            <a:r>
              <a:rPr lang="en-US" altLang="zh-CN" sz="1700" dirty="0" smtClean="0">
                <a:solidFill>
                  <a:srgbClr val="C00000"/>
                </a:solidFill>
              </a:rPr>
              <a:t>       </a:t>
            </a:r>
            <a:r>
              <a:rPr lang="zh-CN" altLang="en-US" sz="1700" dirty="0" smtClean="0">
                <a:solidFill>
                  <a:srgbClr val="C00000"/>
                </a:solidFill>
              </a:rPr>
              <a:t>总</a:t>
            </a:r>
            <a:r>
              <a:rPr lang="zh-CN" altLang="en-US" sz="1700" dirty="0">
                <a:solidFill>
                  <a:srgbClr val="C00000"/>
                </a:solidFill>
              </a:rPr>
              <a:t>时延 </a:t>
            </a:r>
            <a:r>
              <a:rPr lang="en-US" altLang="zh-CN" sz="1700" dirty="0"/>
              <a:t>= </a:t>
            </a:r>
            <a:r>
              <a:rPr lang="en-US" altLang="zh-CN" sz="1700" dirty="0" smtClean="0"/>
              <a:t>0.000008 </a:t>
            </a:r>
            <a:r>
              <a:rPr lang="en-US" altLang="zh-CN" sz="1700" dirty="0"/>
              <a:t>+ 5 = </a:t>
            </a:r>
            <a:r>
              <a:rPr lang="en-US" altLang="zh-CN" sz="1700" dirty="0" smtClean="0"/>
              <a:t>5.000008 </a:t>
            </a:r>
            <a:r>
              <a:rPr lang="en-US" altLang="zh-CN" sz="1700" dirty="0" err="1"/>
              <a:t>ms</a:t>
            </a:r>
            <a:r>
              <a:rPr lang="zh-CN" altLang="en-US" sz="1700" dirty="0" smtClean="0"/>
              <a:t>。</a:t>
            </a:r>
            <a:r>
              <a:rPr lang="zh-CN" altLang="en-US" sz="1700" dirty="0" smtClean="0">
                <a:solidFill>
                  <a:srgbClr val="0000FF"/>
                </a:solidFill>
              </a:rPr>
              <a:t>与（</a:t>
            </a:r>
            <a:r>
              <a:rPr lang="en-US" altLang="zh-CN" sz="1700" dirty="0" smtClean="0">
                <a:solidFill>
                  <a:srgbClr val="0000FF"/>
                </a:solidFill>
              </a:rPr>
              <a:t>3</a:t>
            </a:r>
            <a:r>
              <a:rPr lang="zh-CN" altLang="en-US" sz="1700" dirty="0" smtClean="0">
                <a:solidFill>
                  <a:srgbClr val="0000FF"/>
                </a:solidFill>
              </a:rPr>
              <a:t>）相比没有明显减小。</a:t>
            </a:r>
            <a:endParaRPr lang="zh-CN" altLang="en-US" sz="1700" dirty="0">
              <a:solidFill>
                <a:srgbClr val="0000FF"/>
              </a:solidFill>
            </a:endParaRPr>
          </a:p>
        </p:txBody>
      </p:sp>
      <p:sp>
        <p:nvSpPr>
          <p:cNvPr id="8" name="矩形 7"/>
          <p:cNvSpPr/>
          <p:nvPr/>
        </p:nvSpPr>
        <p:spPr>
          <a:xfrm>
            <a:off x="6009830" y="1366501"/>
            <a:ext cx="2730137" cy="1134734"/>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800"/>
              </a:lnSpc>
            </a:pPr>
            <a:r>
              <a:rPr lang="zh-CN" altLang="en-US" b="1" dirty="0">
                <a:latin typeface="微软雅黑" panose="020B0503020204020204" pitchFamily="34" charset="-122"/>
                <a:ea typeface="微软雅黑" panose="020B0503020204020204" pitchFamily="34" charset="-122"/>
              </a:rPr>
              <a:t>不能笼统地认为：“数据的发送速率越高，其传送的总时延就越小”。</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010193" y="1016082"/>
            <a:ext cx="6749144" cy="226319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5" name="AutoShape 37"/>
          <p:cNvSpPr>
            <a:spLocks noChangeArrowheads="1"/>
          </p:cNvSpPr>
          <p:nvPr/>
        </p:nvSpPr>
        <p:spPr bwMode="auto">
          <a:xfrm rot="-5400000">
            <a:off x="4449423" y="84209"/>
            <a:ext cx="564106" cy="4572000"/>
          </a:xfrm>
          <a:prstGeom prst="can">
            <a:avLst>
              <a:gd name="adj" fmla="val 49784"/>
            </a:avLst>
          </a:prstGeom>
          <a:gradFill rotWithShape="1">
            <a:gsLst>
              <a:gs pos="0">
                <a:srgbClr val="004776"/>
              </a:gs>
              <a:gs pos="50000">
                <a:srgbClr val="0099FF"/>
              </a:gs>
              <a:gs pos="100000">
                <a:srgbClr val="004776"/>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6" name="Line 38"/>
          <p:cNvSpPr>
            <a:spLocks noChangeShapeType="1"/>
          </p:cNvSpPr>
          <p:nvPr/>
        </p:nvSpPr>
        <p:spPr bwMode="auto">
          <a:xfrm>
            <a:off x="2594701" y="1935755"/>
            <a:ext cx="4273550" cy="0"/>
          </a:xfrm>
          <a:prstGeom prst="line">
            <a:avLst/>
          </a:prstGeom>
          <a:noFill/>
          <a:ln w="25400">
            <a:solidFill>
              <a:srgbClr val="3333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anose="020B0503020204020204" pitchFamily="34" charset="-122"/>
              <a:ea typeface="微软雅黑" panose="020B0503020204020204" pitchFamily="34" charset="-122"/>
            </a:endParaRPr>
          </a:p>
        </p:txBody>
      </p:sp>
      <p:sp>
        <p:nvSpPr>
          <p:cNvPr id="7" name="Text Box 39"/>
          <p:cNvSpPr txBox="1">
            <a:spLocks noChangeArrowheads="1"/>
          </p:cNvSpPr>
          <p:nvPr/>
        </p:nvSpPr>
        <p:spPr bwMode="auto">
          <a:xfrm>
            <a:off x="3779520" y="1591267"/>
            <a:ext cx="25274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latin typeface="微软雅黑" panose="020B0503020204020204" pitchFamily="34" charset="-122"/>
                <a:ea typeface="微软雅黑" panose="020B0503020204020204" pitchFamily="34" charset="-122"/>
              </a:rPr>
              <a:t>（传播）</a:t>
            </a:r>
            <a:r>
              <a:rPr lang="zh-CN" altLang="en-US" sz="1400" b="1" dirty="0" smtClean="0">
                <a:latin typeface="微软雅黑" panose="020B0503020204020204" pitchFamily="34" charset="-122"/>
                <a:ea typeface="微软雅黑" panose="020B0503020204020204" pitchFamily="34" charset="-122"/>
              </a:rPr>
              <a:t>时延（管道长度）</a:t>
            </a:r>
            <a:endParaRPr lang="zh-CN" altLang="en-US" sz="1400" b="1" dirty="0">
              <a:latin typeface="微软雅黑" panose="020B0503020204020204" pitchFamily="34" charset="-122"/>
              <a:ea typeface="微软雅黑" panose="020B0503020204020204" pitchFamily="34" charset="-122"/>
            </a:endParaRPr>
          </a:p>
        </p:txBody>
      </p:sp>
      <p:sp>
        <p:nvSpPr>
          <p:cNvPr id="8" name="Text Box 40"/>
          <p:cNvSpPr txBox="1">
            <a:spLocks noChangeArrowheads="1"/>
          </p:cNvSpPr>
          <p:nvPr/>
        </p:nvSpPr>
        <p:spPr bwMode="auto">
          <a:xfrm>
            <a:off x="4433026" y="2243730"/>
            <a:ext cx="655638"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chemeClr val="bg1"/>
                </a:solidFill>
                <a:latin typeface="微软雅黑" panose="020B0503020204020204" pitchFamily="34" charset="-122"/>
                <a:ea typeface="微软雅黑" panose="020B0503020204020204" pitchFamily="34" charset="-122"/>
              </a:rPr>
              <a:t>链 路</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9" name="Text Box 41"/>
          <p:cNvSpPr txBox="1">
            <a:spLocks noChangeArrowheads="1"/>
          </p:cNvSpPr>
          <p:nvPr/>
        </p:nvSpPr>
        <p:spPr bwMode="auto">
          <a:xfrm>
            <a:off x="1249591" y="1674145"/>
            <a:ext cx="13451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带宽</a:t>
            </a:r>
            <a:endParaRPr lang="en-US" altLang="zh-CN" sz="1400" b="1" dirty="0" smtClean="0">
              <a:latin typeface="微软雅黑" panose="020B0503020204020204" pitchFamily="34" charset="-122"/>
              <a:ea typeface="微软雅黑" panose="020B0503020204020204" pitchFamily="34" charset="-122"/>
            </a:endParaRPr>
          </a:p>
          <a:p>
            <a:pPr algn="ctr"/>
            <a:r>
              <a:rPr lang="zh-CN" altLang="en-US" sz="1400" b="1" dirty="0" smtClean="0">
                <a:latin typeface="微软雅黑" panose="020B0503020204020204" pitchFamily="34" charset="-122"/>
                <a:ea typeface="微软雅黑" panose="020B0503020204020204" pitchFamily="34" charset="-122"/>
              </a:rPr>
              <a:t>（管道截面积）</a:t>
            </a:r>
            <a:endParaRPr lang="zh-CN" altLang="en-US" sz="1400" b="1" dirty="0">
              <a:latin typeface="微软雅黑" panose="020B0503020204020204" pitchFamily="34" charset="-122"/>
              <a:ea typeface="微软雅黑" panose="020B0503020204020204" pitchFamily="34" charset="-122"/>
            </a:endParaRPr>
          </a:p>
        </p:txBody>
      </p:sp>
      <p:sp>
        <p:nvSpPr>
          <p:cNvPr id="10" name="Line 42"/>
          <p:cNvSpPr>
            <a:spLocks noChangeShapeType="1"/>
          </p:cNvSpPr>
          <p:nvPr/>
        </p:nvSpPr>
        <p:spPr bwMode="auto">
          <a:xfrm>
            <a:off x="2229394" y="2197365"/>
            <a:ext cx="365307" cy="213052"/>
          </a:xfrm>
          <a:prstGeom prst="line">
            <a:avLst/>
          </a:prstGeom>
          <a:noFill/>
          <a:ln w="25400">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sz="1200" b="1">
              <a:ln>
                <a:solidFill>
                  <a:schemeClr val="accent3"/>
                </a:solidFill>
              </a:ln>
              <a:solidFill>
                <a:srgbClr val="1956B9"/>
              </a:solidFill>
              <a:latin typeface="微软雅黑" panose="020B0503020204020204" pitchFamily="34" charset="-122"/>
              <a:ea typeface="微软雅黑" panose="020B0503020204020204" pitchFamily="34" charset="-122"/>
            </a:endParaRPr>
          </a:p>
        </p:txBody>
      </p:sp>
      <p:sp>
        <p:nvSpPr>
          <p:cNvPr id="11" name="Text Box 43"/>
          <p:cNvSpPr txBox="1">
            <a:spLocks noChangeArrowheads="1"/>
          </p:cNvSpPr>
          <p:nvPr/>
        </p:nvSpPr>
        <p:spPr bwMode="auto">
          <a:xfrm>
            <a:off x="2695031" y="1099190"/>
            <a:ext cx="3650358" cy="400110"/>
          </a:xfrm>
          <a:prstGeom prst="rect">
            <a:avLst/>
          </a:prstGeom>
          <a:solidFill>
            <a:srgbClr val="FFCC66"/>
          </a:solidFill>
          <a:ln>
            <a:noFill/>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2000" b="1" dirty="0">
                <a:solidFill>
                  <a:srgbClr val="000099"/>
                </a:solidFill>
                <a:latin typeface="微软雅黑" panose="020B0503020204020204" pitchFamily="34" charset="-122"/>
                <a:ea typeface="微软雅黑" panose="020B0503020204020204" pitchFamily="34" charset="-122"/>
              </a:rPr>
              <a:t>时延带宽积 </a:t>
            </a:r>
            <a:r>
              <a:rPr lang="en-US" altLang="zh-CN" sz="2000" b="1" dirty="0">
                <a:solidFill>
                  <a:srgbClr val="000099"/>
                </a:solidFill>
                <a:latin typeface="微软雅黑" panose="020B0503020204020204" pitchFamily="34" charset="-122"/>
                <a:ea typeface="微软雅黑" panose="020B0503020204020204" pitchFamily="34" charset="-122"/>
              </a:rPr>
              <a:t>= </a:t>
            </a:r>
            <a:r>
              <a:rPr lang="zh-CN" altLang="en-US" sz="2000" b="1" dirty="0">
                <a:solidFill>
                  <a:srgbClr val="000099"/>
                </a:solidFill>
                <a:latin typeface="微软雅黑" panose="020B0503020204020204" pitchFamily="34" charset="-122"/>
                <a:ea typeface="微软雅黑" panose="020B0503020204020204" pitchFamily="34" charset="-122"/>
              </a:rPr>
              <a:t>传播时延 </a:t>
            </a:r>
            <a:r>
              <a:rPr lang="zh-CN" altLang="en-US" sz="2000" b="1" dirty="0">
                <a:solidFill>
                  <a:srgbClr val="000099"/>
                </a:solidFill>
                <a:latin typeface="微软雅黑" panose="020B0503020204020204" pitchFamily="34" charset="-122"/>
                <a:ea typeface="微软雅黑" panose="020B0503020204020204" pitchFamily="34" charset="-122"/>
                <a:sym typeface="Symbol" panose="05050102010706020507" pitchFamily="18" charset="2"/>
              </a:rPr>
              <a:t> 带宽</a:t>
            </a:r>
            <a:endParaRPr lang="zh-CN" altLang="en-US" sz="2000" b="1" dirty="0">
              <a:solidFill>
                <a:srgbClr val="000099"/>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12" name="矩形 12"/>
          <p:cNvSpPr>
            <a:spLocks noChangeArrowheads="1"/>
          </p:cNvSpPr>
          <p:nvPr/>
        </p:nvSpPr>
        <p:spPr bwMode="auto">
          <a:xfrm>
            <a:off x="1116738" y="3362387"/>
            <a:ext cx="6632575" cy="1092607"/>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pPr>
            <a:r>
              <a:rPr lang="zh-CN" altLang="en-US" b="1" dirty="0">
                <a:solidFill>
                  <a:schemeClr val="tx1"/>
                </a:solidFill>
                <a:latin typeface="微软雅黑" panose="020B0503020204020204" pitchFamily="34" charset="-122"/>
                <a:ea typeface="微软雅黑" panose="020B0503020204020204" pitchFamily="34" charset="-122"/>
              </a:rPr>
              <a:t>链路的</a:t>
            </a:r>
            <a:r>
              <a:rPr lang="zh-CN" altLang="en-US" b="1" dirty="0">
                <a:solidFill>
                  <a:srgbClr val="C00000"/>
                </a:solidFill>
                <a:latin typeface="微软雅黑" panose="020B0503020204020204" pitchFamily="34" charset="-122"/>
                <a:ea typeface="微软雅黑" panose="020B0503020204020204" pitchFamily="34" charset="-122"/>
              </a:rPr>
              <a:t>时延带宽积</a:t>
            </a:r>
            <a:r>
              <a:rPr lang="zh-CN" altLang="en-US" b="1" dirty="0">
                <a:solidFill>
                  <a:schemeClr val="tx1"/>
                </a:solidFill>
                <a:latin typeface="微软雅黑" panose="020B0503020204020204" pitchFamily="34" charset="-122"/>
                <a:ea typeface="微软雅黑" panose="020B0503020204020204" pitchFamily="34" charset="-122"/>
              </a:rPr>
              <a:t>又称为以比特为单位的</a:t>
            </a:r>
            <a:r>
              <a:rPr lang="zh-CN" altLang="en-US" b="1" dirty="0">
                <a:solidFill>
                  <a:srgbClr val="C00000"/>
                </a:solidFill>
                <a:latin typeface="微软雅黑" panose="020B0503020204020204" pitchFamily="34" charset="-122"/>
                <a:ea typeface="微软雅黑" panose="020B0503020204020204" pitchFamily="34" charset="-122"/>
              </a:rPr>
              <a:t>链路长度</a:t>
            </a:r>
            <a:r>
              <a:rPr lang="zh-CN" altLang="en-US" b="1" dirty="0" smtClean="0">
                <a:solidFill>
                  <a:srgbClr val="C00000"/>
                </a:solidFill>
                <a:latin typeface="微软雅黑" panose="020B0503020204020204" pitchFamily="34" charset="-122"/>
                <a:ea typeface="微软雅黑" panose="020B0503020204020204" pitchFamily="34" charset="-122"/>
              </a:rPr>
              <a:t>。</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a:lnSpc>
                <a:spcPts val="2600"/>
              </a:lnSpc>
            </a:pPr>
            <a:r>
              <a:rPr lang="zh-CN" altLang="en-US" b="1" dirty="0">
                <a:solidFill>
                  <a:schemeClr val="tx1"/>
                </a:solidFill>
                <a:latin typeface="微软雅黑" panose="020B0503020204020204" pitchFamily="34" charset="-122"/>
                <a:ea typeface="微软雅黑" panose="020B0503020204020204" pitchFamily="34" charset="-122"/>
              </a:rPr>
              <a:t>管道中的比特数表示从发送端发出</a:t>
            </a:r>
            <a:r>
              <a:rPr lang="zh-CN" altLang="en-US" b="1" dirty="0">
                <a:solidFill>
                  <a:srgbClr val="0000CC"/>
                </a:solidFill>
                <a:latin typeface="微软雅黑" panose="020B0503020204020204" pitchFamily="34" charset="-122"/>
                <a:ea typeface="微软雅黑" panose="020B0503020204020204" pitchFamily="34" charset="-122"/>
              </a:rPr>
              <a:t>但尚未</a:t>
            </a:r>
            <a:r>
              <a:rPr lang="zh-CN" altLang="en-US" b="1" dirty="0">
                <a:solidFill>
                  <a:schemeClr val="tx1"/>
                </a:solidFill>
                <a:latin typeface="微软雅黑" panose="020B0503020204020204" pitchFamily="34" charset="-122"/>
                <a:ea typeface="微软雅黑" panose="020B0503020204020204" pitchFamily="34" charset="-122"/>
              </a:rPr>
              <a:t>到达接收端的比特数。</a:t>
            </a:r>
            <a:endParaRPr lang="en-US" altLang="zh-CN" b="1" dirty="0" smtClean="0">
              <a:solidFill>
                <a:schemeClr val="tx1"/>
              </a:solidFill>
              <a:latin typeface="微软雅黑" panose="020B0503020204020204" pitchFamily="34" charset="-122"/>
              <a:ea typeface="微软雅黑" panose="020B0503020204020204" pitchFamily="34" charset="-122"/>
            </a:endParaRPr>
          </a:p>
          <a:p>
            <a:pPr>
              <a:lnSpc>
                <a:spcPts val="2600"/>
              </a:lnSpc>
            </a:pPr>
            <a:r>
              <a:rPr lang="zh-CN" altLang="zh-CN" b="1" dirty="0" smtClean="0">
                <a:solidFill>
                  <a:schemeClr val="tx1"/>
                </a:solidFill>
                <a:latin typeface="微软雅黑" panose="020B0503020204020204" pitchFamily="34" charset="-122"/>
                <a:ea typeface="微软雅黑" panose="020B0503020204020204" pitchFamily="34" charset="-122"/>
              </a:rPr>
              <a:t>只有</a:t>
            </a:r>
            <a:r>
              <a:rPr lang="zh-CN" altLang="zh-CN" b="1" dirty="0">
                <a:solidFill>
                  <a:schemeClr val="tx1"/>
                </a:solidFill>
                <a:latin typeface="微软雅黑" panose="020B0503020204020204" pitchFamily="34" charset="-122"/>
                <a:ea typeface="微软雅黑" panose="020B0503020204020204" pitchFamily="34" charset="-122"/>
              </a:rPr>
              <a:t>在代表链路的管道都充满比特时</a:t>
            </a:r>
            <a:r>
              <a:rPr lang="zh-CN" altLang="zh-CN" b="1" dirty="0" smtClean="0">
                <a:solidFill>
                  <a:schemeClr val="tx1"/>
                </a:solidFill>
                <a:latin typeface="微软雅黑" panose="020B0503020204020204" pitchFamily="34" charset="-122"/>
                <a:ea typeface="微软雅黑" panose="020B0503020204020204" pitchFamily="34" charset="-122"/>
              </a:rPr>
              <a:t>，链路</a:t>
            </a:r>
            <a:r>
              <a:rPr lang="zh-CN" altLang="zh-CN" b="1" dirty="0">
                <a:solidFill>
                  <a:schemeClr val="tx1"/>
                </a:solidFill>
                <a:latin typeface="微软雅黑" panose="020B0503020204020204" pitchFamily="34" charset="-122"/>
                <a:ea typeface="微软雅黑" panose="020B0503020204020204" pitchFamily="34" charset="-122"/>
              </a:rPr>
              <a:t>才得到</a:t>
            </a:r>
            <a:r>
              <a:rPr lang="zh-CN" altLang="en-US" b="1" dirty="0">
                <a:solidFill>
                  <a:schemeClr val="tx1"/>
                </a:solidFill>
                <a:latin typeface="微软雅黑" panose="020B0503020204020204" pitchFamily="34" charset="-122"/>
                <a:ea typeface="微软雅黑" panose="020B0503020204020204" pitchFamily="34" charset="-122"/>
              </a:rPr>
              <a:t>了</a:t>
            </a:r>
            <a:r>
              <a:rPr lang="zh-CN" altLang="zh-CN" b="1" dirty="0">
                <a:solidFill>
                  <a:schemeClr val="tx1"/>
                </a:solidFill>
                <a:latin typeface="微软雅黑" panose="020B0503020204020204" pitchFamily="34" charset="-122"/>
                <a:ea typeface="微软雅黑" panose="020B0503020204020204" pitchFamily="34" charset="-122"/>
              </a:rPr>
              <a:t>充分利用</a:t>
            </a:r>
            <a:r>
              <a:rPr lang="zh-CN" altLang="en-US" b="1" dirty="0" smtClean="0">
                <a:solidFill>
                  <a:schemeClr val="tx1"/>
                </a:solidFill>
                <a:latin typeface="微软雅黑" panose="020B0503020204020204" pitchFamily="34" charset="-122"/>
                <a:ea typeface="微软雅黑" panose="020B0503020204020204" pitchFamily="34" charset="-122"/>
              </a:rPr>
              <a:t>。</a:t>
            </a:r>
            <a:endParaRPr lang="en-US" altLang="zh-CN" b="1" dirty="0" smtClean="0">
              <a:solidFill>
                <a:schemeClr val="tx1"/>
              </a:solidFill>
              <a:latin typeface="微软雅黑" panose="020B0503020204020204" pitchFamily="34" charset="-122"/>
              <a:ea typeface="微软雅黑" panose="020B0503020204020204" pitchFamily="34" charset="-122"/>
            </a:endParaRPr>
          </a:p>
        </p:txBody>
      </p:sp>
      <p:sp>
        <p:nvSpPr>
          <p:cNvPr id="13" name="矩形 13"/>
          <p:cNvSpPr>
            <a:spLocks noChangeArrowheads="1"/>
          </p:cNvSpPr>
          <p:nvPr/>
        </p:nvSpPr>
        <p:spPr bwMode="auto">
          <a:xfrm>
            <a:off x="3256689" y="2743110"/>
            <a:ext cx="30083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zh-CN" b="1" dirty="0">
                <a:latin typeface="微软雅黑" panose="020B0503020204020204" pitchFamily="34" charset="-122"/>
                <a:ea typeface="微软雅黑" panose="020B0503020204020204" pitchFamily="34" charset="-122"/>
              </a:rPr>
              <a:t>链路像一条空心管道</a:t>
            </a:r>
            <a:endParaRPr lang="zh-CN" altLang="en-US" b="1" dirty="0">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en-US" altLang="zh-CN" dirty="0"/>
              <a:t>5. </a:t>
            </a:r>
            <a:r>
              <a:rPr lang="zh-CN" altLang="en-US" dirty="0"/>
              <a:t>时延带宽积</a:t>
            </a:r>
            <a:endParaRPr lang="zh-CN" altLang="en-US" dirty="0"/>
          </a:p>
        </p:txBody>
      </p:sp>
      <p:sp>
        <p:nvSpPr>
          <p:cNvPr id="17" name="object 17"/>
          <p:cNvSpPr txBox="1"/>
          <p:nvPr/>
        </p:nvSpPr>
        <p:spPr>
          <a:xfrm>
            <a:off x="2694940" y="2192020"/>
            <a:ext cx="4422140" cy="442595"/>
          </a:xfrm>
          <a:prstGeom prst="rect">
            <a:avLst/>
          </a:prstGeom>
        </p:spPr>
        <p:txBody>
          <a:bodyPr vert="horz" wrap="square" lIns="0" tIns="12065" rIns="0" bIns="0" rtlCol="0">
            <a:spAutoFit/>
          </a:bodyPr>
          <a:lstStyle/>
          <a:p>
            <a:pPr marL="12700">
              <a:lnSpc>
                <a:spcPct val="100000"/>
              </a:lnSpc>
              <a:spcBef>
                <a:spcPts val="95"/>
              </a:spcBef>
            </a:pPr>
            <a:r>
              <a:rPr sz="2800" spc="-254" dirty="0">
                <a:solidFill>
                  <a:srgbClr val="FF0000"/>
                </a:solidFill>
                <a:latin typeface="Times New Roman" panose="02020603050405020304" pitchFamily="18" charset="0"/>
                <a:cs typeface="Times New Roman" panose="02020603050405020304" pitchFamily="18" charset="0"/>
              </a:rPr>
              <a:t>100011011101000111100010100011</a:t>
            </a:r>
            <a:endParaRPr sz="2800" spc="-254" dirty="0">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6. </a:t>
            </a:r>
            <a:r>
              <a:rPr lang="zh-CN" altLang="en-US" dirty="0"/>
              <a:t>往返</a:t>
            </a:r>
            <a:r>
              <a:rPr lang="zh-CN" altLang="en-US" dirty="0" smtClean="0"/>
              <a:t>时间 </a:t>
            </a:r>
            <a:r>
              <a:rPr lang="en-US" altLang="zh-CN" dirty="0" smtClean="0"/>
              <a:t>RTT </a:t>
            </a:r>
            <a:r>
              <a:rPr lang="en-US" altLang="zh-CN" dirty="0"/>
              <a:t>(Round-Trip Time)</a:t>
            </a:r>
            <a:endParaRPr lang="zh-CN" altLang="en-US" dirty="0"/>
          </a:p>
        </p:txBody>
      </p:sp>
      <p:sp>
        <p:nvSpPr>
          <p:cNvPr id="111620" name="矩形 3"/>
          <p:cNvSpPr>
            <a:spLocks noChangeArrowheads="1"/>
          </p:cNvSpPr>
          <p:nvPr/>
        </p:nvSpPr>
        <p:spPr bwMode="auto">
          <a:xfrm>
            <a:off x="505071" y="984504"/>
            <a:ext cx="8133857" cy="3477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互联网上的信息不仅仅单方向传输</a:t>
            </a:r>
            <a:r>
              <a:rPr lang="zh-CN" altLang="en-US" sz="2000" b="1" dirty="0">
                <a:latin typeface="微软雅黑" panose="020B0503020204020204" pitchFamily="34" charset="-122"/>
                <a:ea typeface="微软雅黑" panose="020B0503020204020204" pitchFamily="34" charset="-122"/>
              </a:rPr>
              <a:t>，</a:t>
            </a:r>
            <a:r>
              <a:rPr lang="zh-CN" altLang="zh-CN" sz="2000" b="1" dirty="0">
                <a:latin typeface="微软雅黑" panose="020B0503020204020204" pitchFamily="34" charset="-122"/>
                <a:ea typeface="微软雅黑" panose="020B0503020204020204" pitchFamily="34" charset="-122"/>
              </a:rPr>
              <a:t>而是双向交互的。因此，有时很需要知道双向交互一次所需的时间</a:t>
            </a:r>
            <a:r>
              <a:rPr lang="zh-CN" altLang="en-US" sz="2000" b="1" dirty="0">
                <a:latin typeface="微软雅黑" panose="020B0503020204020204" pitchFamily="34" charset="-122"/>
                <a:ea typeface="微软雅黑" panose="020B0503020204020204" pitchFamily="34" charset="-122"/>
              </a:rPr>
              <a:t>。</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往返</a:t>
            </a:r>
            <a:r>
              <a:rPr lang="zh-CN" altLang="zh-CN" sz="2000" b="1" dirty="0" smtClean="0">
                <a:solidFill>
                  <a:srgbClr val="0000FF"/>
                </a:solidFill>
                <a:latin typeface="微软雅黑" panose="020B0503020204020204" pitchFamily="34" charset="-122"/>
                <a:ea typeface="微软雅黑" panose="020B0503020204020204" pitchFamily="34" charset="-122"/>
              </a:rPr>
              <a:t>时间</a:t>
            </a:r>
            <a:r>
              <a:rPr lang="en-US" altLang="zh-CN" sz="2000" b="1" dirty="0" smtClean="0">
                <a:solidFill>
                  <a:srgbClr val="0000FF"/>
                </a:solidFill>
                <a:latin typeface="微软雅黑" panose="020B0503020204020204" pitchFamily="34" charset="-122"/>
                <a:ea typeface="微软雅黑" panose="020B0503020204020204" pitchFamily="34" charset="-122"/>
              </a:rPr>
              <a:t> RTT </a:t>
            </a:r>
            <a:r>
              <a:rPr lang="en-US" altLang="zh-CN" sz="2000" b="1" dirty="0" smtClean="0">
                <a:latin typeface="微软雅黑" panose="020B0503020204020204" pitchFamily="34" charset="-122"/>
                <a:ea typeface="微软雅黑" panose="020B0503020204020204" pitchFamily="34" charset="-122"/>
              </a:rPr>
              <a:t>(round-trip time) </a:t>
            </a:r>
            <a:r>
              <a:rPr lang="zh-CN" altLang="en-US" sz="2000" b="1" dirty="0" smtClean="0">
                <a:latin typeface="微软雅黑" panose="020B0503020204020204" pitchFamily="34" charset="-122"/>
                <a:ea typeface="微软雅黑" panose="020B0503020204020204" pitchFamily="34" charset="-122"/>
              </a:rPr>
              <a:t>表示</a:t>
            </a:r>
            <a:r>
              <a:rPr lang="zh-CN" altLang="en-US" sz="2000" b="1" dirty="0">
                <a:latin typeface="微软雅黑" panose="020B0503020204020204" pitchFamily="34" charset="-122"/>
                <a:ea typeface="微软雅黑" panose="020B0503020204020204" pitchFamily="34" charset="-122"/>
              </a:rPr>
              <a:t>从发送方发送数据开始，到发送方收到来自接收方的确认，总共经历的时间。</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latin typeface="微软雅黑" panose="020B0503020204020204" pitchFamily="34" charset="-122"/>
                <a:ea typeface="微软雅黑" panose="020B0503020204020204" pitchFamily="34" charset="-122"/>
              </a:rPr>
              <a:t>在互联网中，往返时间还包括</a:t>
            </a:r>
            <a:r>
              <a:rPr lang="zh-CN" altLang="zh-CN" sz="2000" b="1" dirty="0">
                <a:solidFill>
                  <a:srgbClr val="0000FF"/>
                </a:solidFill>
                <a:latin typeface="微软雅黑" panose="020B0503020204020204" pitchFamily="34" charset="-122"/>
                <a:ea typeface="微软雅黑" panose="020B0503020204020204" pitchFamily="34" charset="-122"/>
              </a:rPr>
              <a:t>各中间结点</a:t>
            </a:r>
            <a:r>
              <a:rPr lang="zh-CN" altLang="zh-CN" sz="2000" b="1" dirty="0">
                <a:latin typeface="微软雅黑" panose="020B0503020204020204" pitchFamily="34" charset="-122"/>
                <a:ea typeface="微软雅黑" panose="020B0503020204020204" pitchFamily="34" charset="-122"/>
              </a:rPr>
              <a:t>的处理时延、排队时延以及转发数据时的发送时延。</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zh-CN" sz="2000" b="1" dirty="0">
                <a:solidFill>
                  <a:srgbClr val="0000FF"/>
                </a:solidFill>
                <a:latin typeface="微软雅黑" panose="020B0503020204020204" pitchFamily="34" charset="-122"/>
                <a:ea typeface="微软雅黑" panose="020B0503020204020204" pitchFamily="34" charset="-122"/>
              </a:rPr>
              <a:t>当使用卫星通信时，往返时间</a:t>
            </a:r>
            <a:r>
              <a:rPr lang="en-US" altLang="zh-CN" sz="2000" b="1" dirty="0">
                <a:solidFill>
                  <a:srgbClr val="0000FF"/>
                </a:solidFill>
                <a:latin typeface="微软雅黑" panose="020B0503020204020204" pitchFamily="34" charset="-122"/>
                <a:ea typeface="微软雅黑" panose="020B0503020204020204" pitchFamily="34" charset="-122"/>
              </a:rPr>
              <a:t> RTT </a:t>
            </a:r>
            <a:r>
              <a:rPr lang="zh-CN" altLang="zh-CN" sz="2000" b="1" dirty="0">
                <a:solidFill>
                  <a:srgbClr val="0000FF"/>
                </a:solidFill>
                <a:latin typeface="微软雅黑" panose="020B0503020204020204" pitchFamily="34" charset="-122"/>
                <a:ea typeface="微软雅黑" panose="020B0503020204020204" pitchFamily="34" charset="-122"/>
              </a:rPr>
              <a:t>相对较长，是很重要的一个性能指标。</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8691"/>
            <a:ext cx="4062113" cy="3172691"/>
          </a:xfrm>
        </p:spPr>
        <p:txBody>
          <a:bodyPr/>
          <a:lstStyle/>
          <a:p>
            <a:r>
              <a:rPr lang="zh-CN" altLang="en-US" dirty="0" smtClean="0"/>
              <a:t>表示</a:t>
            </a:r>
            <a:r>
              <a:rPr lang="zh-CN" altLang="en-US" dirty="0"/>
              <a:t>从</a:t>
            </a:r>
            <a:r>
              <a:rPr lang="zh-CN" altLang="en-US" dirty="0" smtClean="0"/>
              <a:t>发送</a:t>
            </a:r>
            <a:r>
              <a:rPr lang="zh-CN" altLang="en-US" dirty="0"/>
              <a:t>方</a:t>
            </a:r>
            <a:r>
              <a:rPr lang="zh-CN" altLang="en-US" dirty="0" smtClean="0">
                <a:solidFill>
                  <a:srgbClr val="C00000"/>
                </a:solidFill>
              </a:rPr>
              <a:t>发送</a:t>
            </a:r>
            <a:r>
              <a:rPr lang="zh-CN" altLang="en-US" dirty="0">
                <a:solidFill>
                  <a:srgbClr val="C00000"/>
                </a:solidFill>
              </a:rPr>
              <a:t>完</a:t>
            </a:r>
            <a:r>
              <a:rPr lang="zh-CN" altLang="en-US" dirty="0" smtClean="0">
                <a:solidFill>
                  <a:srgbClr val="C00000"/>
                </a:solidFill>
              </a:rPr>
              <a:t>数据</a:t>
            </a:r>
            <a:r>
              <a:rPr lang="zh-CN" altLang="en-US" dirty="0" smtClean="0"/>
              <a:t>，</a:t>
            </a:r>
            <a:r>
              <a:rPr lang="zh-CN" altLang="en-US" dirty="0"/>
              <a:t>到发送方</a:t>
            </a:r>
            <a:r>
              <a:rPr lang="zh-CN" altLang="en-US" dirty="0">
                <a:solidFill>
                  <a:srgbClr val="C00000"/>
                </a:solidFill>
              </a:rPr>
              <a:t>收到来自接收方的</a:t>
            </a:r>
            <a:r>
              <a:rPr lang="zh-CN" altLang="en-US" dirty="0" smtClean="0">
                <a:solidFill>
                  <a:srgbClr val="C00000"/>
                </a:solidFill>
              </a:rPr>
              <a:t>确认</a:t>
            </a:r>
            <a:r>
              <a:rPr lang="zh-CN" altLang="en-US" dirty="0" smtClean="0"/>
              <a:t>总共</a:t>
            </a:r>
            <a:r>
              <a:rPr lang="zh-CN" altLang="en-US" dirty="0"/>
              <a:t>经历的时间</a:t>
            </a:r>
            <a:r>
              <a:rPr lang="zh-CN" altLang="en-US" dirty="0" smtClean="0"/>
              <a:t>。</a:t>
            </a:r>
            <a:r>
              <a:rPr lang="en-US" altLang="zh-CN" dirty="0" smtClean="0"/>
              <a:t> </a:t>
            </a:r>
            <a:endParaRPr lang="en-US" altLang="zh-CN" dirty="0" smtClean="0"/>
          </a:p>
          <a:p>
            <a:endParaRPr lang="zh-CN" altLang="en-US" dirty="0"/>
          </a:p>
          <a:p>
            <a:endParaRPr lang="zh-CN" altLang="en-US" dirty="0"/>
          </a:p>
        </p:txBody>
      </p:sp>
      <p:sp>
        <p:nvSpPr>
          <p:cNvPr id="2" name="文本占位符 1"/>
          <p:cNvSpPr>
            <a:spLocks noGrp="1"/>
          </p:cNvSpPr>
          <p:nvPr>
            <p:ph type="body" sz="quarter" idx="11"/>
          </p:nvPr>
        </p:nvSpPr>
        <p:spPr/>
        <p:txBody>
          <a:bodyPr/>
          <a:lstStyle/>
          <a:p>
            <a:r>
              <a:rPr lang="en-US" altLang="zh-CN" dirty="0"/>
              <a:t>6. </a:t>
            </a:r>
            <a:r>
              <a:rPr lang="zh-CN" altLang="en-US" dirty="0"/>
              <a:t>往返</a:t>
            </a:r>
            <a:r>
              <a:rPr lang="zh-CN" altLang="en-US" dirty="0" smtClean="0"/>
              <a:t>时间 </a:t>
            </a:r>
            <a:r>
              <a:rPr lang="en-US" altLang="zh-CN" dirty="0" smtClean="0"/>
              <a:t>RTT </a:t>
            </a:r>
            <a:r>
              <a:rPr lang="en-US" altLang="zh-CN" dirty="0"/>
              <a:t>(Round-Trip Time)</a:t>
            </a:r>
            <a:endParaRPr lang="zh-CN" altLang="en-US" dirty="0"/>
          </a:p>
        </p:txBody>
      </p:sp>
      <p:sp>
        <p:nvSpPr>
          <p:cNvPr id="50" name="矩形 49"/>
          <p:cNvSpPr/>
          <p:nvPr/>
        </p:nvSpPr>
        <p:spPr>
          <a:xfrm>
            <a:off x="533945" y="2207531"/>
            <a:ext cx="4535216" cy="2246769"/>
          </a:xfrm>
          <a:prstGeom prst="rect">
            <a:avLst/>
          </a:prstGeom>
          <a:ln>
            <a:solidFill>
              <a:srgbClr val="C00000"/>
            </a:solidFill>
          </a:ln>
        </p:spPr>
        <p:style>
          <a:lnRef idx="2">
            <a:schemeClr val="accent2"/>
          </a:lnRef>
          <a:fillRef idx="1">
            <a:schemeClr val="lt1"/>
          </a:fillRef>
          <a:effectRef idx="0">
            <a:schemeClr val="accent2"/>
          </a:effectRef>
          <a:fontRef idx="minor">
            <a:schemeClr val="dk1"/>
          </a:fontRef>
        </p:style>
        <p:txBody>
          <a:bodyPr wrap="non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往返时间 </a:t>
            </a:r>
            <a:r>
              <a:rPr lang="en-US" altLang="zh-CN" sz="1600" b="1" dirty="0" smtClean="0">
                <a:latin typeface="微软雅黑" panose="020B0503020204020204" pitchFamily="34" charset="-122"/>
                <a:ea typeface="微软雅黑" panose="020B0503020204020204" pitchFamily="34" charset="-122"/>
              </a:rPr>
              <a:t>RTT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到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的传播时延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a:t>
            </a:r>
            <a:r>
              <a:rPr lang="en-US" altLang="zh-CN" sz="1600" b="1" dirty="0" smtClean="0">
                <a:latin typeface="微软雅黑" panose="020B0503020204020204" pitchFamily="34" charset="-122"/>
                <a:ea typeface="微软雅黑" panose="020B0503020204020204" pitchFamily="34" charset="-122"/>
              </a:rPr>
              <a:t> </a:t>
            </a:r>
            <a:endParaRPr lang="en-US" altLang="zh-CN" sz="1600" b="1" dirty="0" smtClean="0">
              <a:latin typeface="微软雅黑" panose="020B0503020204020204" pitchFamily="34" charset="-122"/>
              <a:ea typeface="微软雅黑" panose="020B0503020204020204" pitchFamily="34" charset="-122"/>
            </a:endParaRP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处理和排队时延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PQB</a:t>
            </a:r>
            <a:r>
              <a:rPr lang="en-US" altLang="zh-CN" sz="1600" b="1" dirty="0" smtClean="0">
                <a:latin typeface="微软雅黑" panose="020B0503020204020204" pitchFamily="34" charset="-122"/>
                <a:ea typeface="微软雅黑" panose="020B0503020204020204" pitchFamily="34" charset="-122"/>
              </a:rPr>
              <a:t> </a:t>
            </a:r>
            <a:endParaRPr lang="en-US" altLang="zh-CN" sz="1600" b="1" dirty="0" smtClean="0">
              <a:latin typeface="微软雅黑" panose="020B0503020204020204" pitchFamily="34" charset="-122"/>
              <a:ea typeface="微软雅黑" panose="020B0503020204020204" pitchFamily="34" charset="-122"/>
            </a:endParaRP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a:t>
            </a:r>
            <a:r>
              <a:rPr lang="zh-CN" altLang="en-US" sz="1600" b="1" dirty="0" smtClean="0">
                <a:latin typeface="微软雅黑" panose="020B0503020204020204" pitchFamily="34" charset="-122"/>
                <a:ea typeface="微软雅黑" panose="020B0503020204020204" pitchFamily="34" charset="-122"/>
              </a:rPr>
              <a:t>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TB</a:t>
            </a:r>
            <a:r>
              <a:rPr lang="en-US" altLang="zh-CN" sz="1600" b="1" dirty="0" smtClean="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a:t>
            </a:r>
            <a:r>
              <a:rPr lang="zh-CN" altLang="en-US" sz="1600" b="1" dirty="0">
                <a:latin typeface="微软雅黑" panose="020B0503020204020204" pitchFamily="34" charset="-122"/>
                <a:ea typeface="微软雅黑" panose="020B0503020204020204" pitchFamily="34" charset="-122"/>
              </a:rPr>
              <a:t>结点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到 </a:t>
            </a: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的传播时延 </a:t>
            </a:r>
            <a:r>
              <a:rPr lang="en-US" altLang="zh-CN" sz="1600" b="1" dirty="0" err="1" smtClean="0">
                <a:latin typeface="微软雅黑" panose="020B0503020204020204" pitchFamily="34" charset="-122"/>
                <a:ea typeface="微软雅黑" panose="020B0503020204020204" pitchFamily="34" charset="-122"/>
              </a:rPr>
              <a:t>t</a:t>
            </a:r>
            <a:r>
              <a:rPr lang="en-US" altLang="zh-CN" sz="1600" b="1" baseline="-25000" dirty="0" err="1" smtClean="0">
                <a:latin typeface="微软雅黑" panose="020B0503020204020204" pitchFamily="34" charset="-122"/>
                <a:ea typeface="微软雅黑" panose="020B0503020204020204" pitchFamily="34" charset="-122"/>
              </a:rPr>
              <a:t>P</a:t>
            </a:r>
            <a:r>
              <a:rPr lang="en-US" altLang="zh-CN" sz="1600" b="1" dirty="0" smtClean="0">
                <a:latin typeface="微软雅黑" panose="020B0503020204020204" pitchFamily="34" charset="-122"/>
                <a:ea typeface="微软雅黑" panose="020B0503020204020204" pitchFamily="34" charset="-122"/>
              </a:rPr>
              <a:t> </a:t>
            </a:r>
            <a:endParaRPr lang="en-US" altLang="zh-CN" sz="1600" b="1" dirty="0" smtClean="0">
              <a:latin typeface="微软雅黑" panose="020B0503020204020204" pitchFamily="34" charset="-122"/>
              <a:ea typeface="微软雅黑" panose="020B0503020204020204" pitchFamily="34" charset="-122"/>
            </a:endParaRPr>
          </a:p>
          <a:p>
            <a:pPr>
              <a:lnSpc>
                <a:spcPts val="2400"/>
              </a:lnSpc>
            </a:pP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                     =    2 x </a:t>
            </a:r>
            <a:r>
              <a:rPr lang="zh-CN" altLang="en-US" sz="1600" b="1" dirty="0" smtClean="0">
                <a:latin typeface="微软雅黑" panose="020B0503020204020204" pitchFamily="34" charset="-122"/>
                <a:ea typeface="微软雅黑" panose="020B0503020204020204" pitchFamily="34" charset="-122"/>
              </a:rPr>
              <a:t>传播</a:t>
            </a:r>
            <a:r>
              <a:rPr lang="zh-CN" altLang="en-US" sz="1600" b="1" dirty="0">
                <a:latin typeface="微软雅黑" panose="020B0503020204020204" pitchFamily="34" charset="-122"/>
                <a:ea typeface="微软雅黑" panose="020B0503020204020204" pitchFamily="34" charset="-122"/>
              </a:rPr>
              <a:t>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a:t>
            </a:r>
            <a:r>
              <a:rPr lang="en-US" altLang="zh-CN" sz="1600" b="1"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a:lnSpc>
                <a:spcPts val="2400"/>
              </a:lnSpc>
            </a:pPr>
            <a:r>
              <a:rPr lang="en-US" altLang="zh-CN" sz="1600" b="1" dirty="0" smtClean="0">
                <a:latin typeface="微软雅黑" panose="020B0503020204020204" pitchFamily="34" charset="-122"/>
                <a:ea typeface="微软雅黑" panose="020B0503020204020204" pitchFamily="34" charset="-122"/>
              </a:rPr>
              <a:t>                         + </a:t>
            </a:r>
            <a:r>
              <a:rPr lang="zh-CN" altLang="en-US" sz="1600" b="1" dirty="0" smtClean="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处理和排队时延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PQB</a:t>
            </a:r>
            <a:r>
              <a:rPr lang="en-US" altLang="zh-CN" sz="1600" b="1"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a:p>
            <a:pPr>
              <a:lnSpc>
                <a:spcPts val="2400"/>
              </a:lnSpc>
            </a:pPr>
            <a:r>
              <a:rPr lang="en-US" altLang="zh-CN" sz="1600" b="1" dirty="0">
                <a:latin typeface="微软雅黑" panose="020B0503020204020204" pitchFamily="34" charset="-122"/>
                <a:ea typeface="微软雅黑" panose="020B0503020204020204" pitchFamily="34" charset="-122"/>
              </a:rPr>
              <a:t>                         + </a:t>
            </a:r>
            <a:r>
              <a:rPr lang="zh-CN" altLang="en-US" sz="1600" b="1" dirty="0">
                <a:latin typeface="微软雅黑" panose="020B0503020204020204" pitchFamily="34" charset="-122"/>
                <a:ea typeface="微软雅黑" panose="020B0503020204020204" pitchFamily="34" charset="-122"/>
              </a:rPr>
              <a:t>结点 </a:t>
            </a:r>
            <a:r>
              <a:rPr lang="en-US" altLang="zh-CN" sz="1600" b="1" dirty="0">
                <a:latin typeface="微软雅黑" panose="020B0503020204020204" pitchFamily="34" charset="-122"/>
                <a:ea typeface="微软雅黑" panose="020B0503020204020204" pitchFamily="34" charset="-122"/>
              </a:rPr>
              <a:t>B </a:t>
            </a:r>
            <a:r>
              <a:rPr lang="zh-CN" altLang="en-US" sz="1600" b="1" dirty="0">
                <a:latin typeface="微软雅黑" panose="020B0503020204020204" pitchFamily="34" charset="-122"/>
                <a:ea typeface="微软雅黑" panose="020B0503020204020204" pitchFamily="34" charset="-122"/>
              </a:rPr>
              <a:t>发送时延 </a:t>
            </a:r>
            <a:r>
              <a:rPr lang="en-US" altLang="zh-CN" sz="1600" b="1" dirty="0" err="1">
                <a:latin typeface="微软雅黑" panose="020B0503020204020204" pitchFamily="34" charset="-122"/>
                <a:ea typeface="微软雅黑" panose="020B0503020204020204" pitchFamily="34" charset="-122"/>
              </a:rPr>
              <a:t>t</a:t>
            </a:r>
            <a:r>
              <a:rPr lang="en-US" altLang="zh-CN" sz="1600" b="1" baseline="-25000" dirty="0" err="1">
                <a:latin typeface="微软雅黑" panose="020B0503020204020204" pitchFamily="34" charset="-122"/>
                <a:ea typeface="微软雅黑" panose="020B0503020204020204" pitchFamily="34" charset="-122"/>
              </a:rPr>
              <a:t>TB</a:t>
            </a:r>
            <a:r>
              <a:rPr lang="en-US" altLang="zh-CN" sz="1600" b="1" dirty="0">
                <a:latin typeface="微软雅黑" panose="020B0503020204020204" pitchFamily="34" charset="-122"/>
                <a:ea typeface="微软雅黑" panose="020B0503020204020204" pitchFamily="34" charset="-122"/>
              </a:rPr>
              <a:t> </a:t>
            </a:r>
            <a:endParaRPr lang="en-US" altLang="zh-CN" sz="1600" b="1" dirty="0">
              <a:latin typeface="微软雅黑" panose="020B0503020204020204" pitchFamily="34" charset="-122"/>
              <a:ea typeface="微软雅黑" panose="020B0503020204020204" pitchFamily="34" charset="-122"/>
            </a:endParaRPr>
          </a:p>
        </p:txBody>
      </p:sp>
      <p:grpSp>
        <p:nvGrpSpPr>
          <p:cNvPr id="66" name="组合 65"/>
          <p:cNvGrpSpPr/>
          <p:nvPr/>
        </p:nvGrpSpPr>
        <p:grpSpPr>
          <a:xfrm>
            <a:off x="5217132" y="1241434"/>
            <a:ext cx="4057502" cy="2781927"/>
            <a:chOff x="5217132" y="1241434"/>
            <a:chExt cx="4057502" cy="2781927"/>
          </a:xfrm>
        </p:grpSpPr>
        <p:cxnSp>
          <p:nvCxnSpPr>
            <p:cNvPr id="13" name="直接连接符 12"/>
            <p:cNvCxnSpPr/>
            <p:nvPr/>
          </p:nvCxnSpPr>
          <p:spPr>
            <a:xfrm flipH="1">
              <a:off x="6339846" y="2760145"/>
              <a:ext cx="249065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a:off x="6783982" y="2980344"/>
              <a:ext cx="204651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a:off x="5427623" y="3595848"/>
              <a:ext cx="3402878"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8386361" y="3169710"/>
              <a:ext cx="444137"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5427623" y="1863424"/>
              <a:ext cx="2958742"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H="1">
              <a:off x="6026342" y="2324978"/>
              <a:ext cx="757636" cy="0"/>
            </a:xfrm>
            <a:prstGeom prst="line">
              <a:avLst/>
            </a:prstGeom>
            <a:ln w="1905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6383389" y="1241434"/>
              <a:ext cx="731290" cy="307777"/>
            </a:xfrm>
            <a:prstGeom prst="rect">
              <a:avLst/>
            </a:prstGeom>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结点 </a:t>
              </a:r>
              <a:r>
                <a:rPr kumimoji="1" lang="en-US" altLang="zh-CN" sz="1400" b="1" dirty="0">
                  <a:solidFill>
                    <a:srgbClr val="0000FF"/>
                  </a:solidFill>
                  <a:latin typeface="微软雅黑" panose="020B0503020204020204" pitchFamily="34" charset="-122"/>
                  <a:ea typeface="微软雅黑" panose="020B0503020204020204" pitchFamily="34" charset="-122"/>
                </a:rPr>
                <a:t>A</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24" name="矩形 23"/>
            <p:cNvSpPr/>
            <p:nvPr/>
          </p:nvSpPr>
          <p:spPr>
            <a:xfrm>
              <a:off x="8020716" y="1241434"/>
              <a:ext cx="720069" cy="307777"/>
            </a:xfrm>
            <a:prstGeom prst="rect">
              <a:avLst/>
            </a:prstGeom>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结点 </a:t>
              </a:r>
              <a:r>
                <a:rPr kumimoji="1" lang="en-US" altLang="zh-CN" sz="14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grpSp>
          <p:nvGrpSpPr>
            <p:cNvPr id="65" name="组合 64"/>
            <p:cNvGrpSpPr/>
            <p:nvPr/>
          </p:nvGrpSpPr>
          <p:grpSpPr>
            <a:xfrm>
              <a:off x="6698428" y="1628504"/>
              <a:ext cx="1774282" cy="2394857"/>
              <a:chOff x="6698428" y="1628504"/>
              <a:chExt cx="1774282" cy="2394857"/>
            </a:xfrm>
          </p:grpSpPr>
          <p:sp>
            <p:nvSpPr>
              <p:cNvPr id="7" name="平行四边形 6"/>
              <p:cNvSpPr/>
              <p:nvPr/>
            </p:nvSpPr>
            <p:spPr>
              <a:xfrm rot="900000" flipV="1">
                <a:off x="6698428" y="2085467"/>
                <a:ext cx="1774282" cy="444137"/>
              </a:xfrm>
              <a:prstGeom prst="parallelogram">
                <a:avLst>
                  <a:gd name="adj" fmla="val 26894"/>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6783978"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8386357" y="1628504"/>
                <a:ext cx="0" cy="239485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8" name="平行四边形 7"/>
              <p:cNvSpPr/>
              <p:nvPr/>
            </p:nvSpPr>
            <p:spPr>
              <a:xfrm rot="20700000" flipH="1" flipV="1">
                <a:off x="6731852" y="3197906"/>
                <a:ext cx="1704669" cy="178367"/>
              </a:xfrm>
              <a:prstGeom prst="parallelogram">
                <a:avLst>
                  <a:gd name="adj" fmla="val 26894"/>
                </a:avLst>
              </a:prstGeom>
              <a:solidFill>
                <a:srgbClr val="00B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rot="911734">
                <a:off x="7271892" y="2153091"/>
                <a:ext cx="543739" cy="307777"/>
              </a:xfrm>
              <a:prstGeom prst="rect">
                <a:avLst/>
              </a:prstGeom>
            </p:spPr>
            <p:txBody>
              <a:bodyPr wrap="none">
                <a:spAutoFit/>
              </a:bodyPr>
              <a:lstStyle/>
              <a:p>
                <a:r>
                  <a:rPr kumimoji="1" lang="zh-CN" altLang="en-US" sz="1400" b="1" dirty="0" smtClean="0">
                    <a:latin typeface="微软雅黑" panose="020B0503020204020204" pitchFamily="34" charset="-122"/>
                    <a:ea typeface="微软雅黑" panose="020B0503020204020204" pitchFamily="34" charset="-122"/>
                  </a:rPr>
                  <a:t>数据</a:t>
                </a:r>
                <a:endParaRPr kumimoji="1" lang="en-US" altLang="zh-CN" sz="1400" b="1" dirty="0">
                  <a:latin typeface="微软雅黑" panose="020B0503020204020204" pitchFamily="34" charset="-122"/>
                  <a:ea typeface="微软雅黑" panose="020B0503020204020204" pitchFamily="34" charset="-122"/>
                </a:endParaRPr>
              </a:p>
            </p:txBody>
          </p:sp>
          <p:sp>
            <p:nvSpPr>
              <p:cNvPr id="27" name="矩形 26"/>
              <p:cNvSpPr/>
              <p:nvPr/>
            </p:nvSpPr>
            <p:spPr>
              <a:xfrm rot="20641677">
                <a:off x="7315436" y="3156193"/>
                <a:ext cx="492443" cy="276999"/>
              </a:xfrm>
              <a:prstGeom prst="rect">
                <a:avLst/>
              </a:prstGeom>
            </p:spPr>
            <p:txBody>
              <a:bodyPr wrap="none">
                <a:spAutoFit/>
              </a:bodyPr>
              <a:lstStyle/>
              <a:p>
                <a:r>
                  <a:rPr kumimoji="1" lang="zh-CN" altLang="en-US" sz="1200" b="1" dirty="0" smtClean="0">
                    <a:latin typeface="微软雅黑" panose="020B0503020204020204" pitchFamily="34" charset="-122"/>
                    <a:ea typeface="微软雅黑" panose="020B0503020204020204" pitchFamily="34" charset="-122"/>
                  </a:rPr>
                  <a:t>确认</a:t>
                </a:r>
                <a:endParaRPr kumimoji="1" lang="en-US" altLang="zh-CN" sz="1200" b="1" dirty="0">
                  <a:latin typeface="微软雅黑" panose="020B0503020204020204" pitchFamily="34" charset="-122"/>
                  <a:ea typeface="微软雅黑" panose="020B0503020204020204" pitchFamily="34" charset="-122"/>
                </a:endParaRPr>
              </a:p>
            </p:txBody>
          </p:sp>
        </p:grpSp>
        <p:cxnSp>
          <p:nvCxnSpPr>
            <p:cNvPr id="29" name="直接箭头连接符 28"/>
            <p:cNvCxnSpPr/>
            <p:nvPr/>
          </p:nvCxnSpPr>
          <p:spPr>
            <a:xfrm>
              <a:off x="6561913" y="1863424"/>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p:cNvCxnSpPr/>
            <p:nvPr/>
          </p:nvCxnSpPr>
          <p:spPr>
            <a:xfrm>
              <a:off x="6561913" y="2308092"/>
              <a:ext cx="0" cy="44355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1" name="直接箭头连接符 30"/>
            <p:cNvCxnSpPr/>
            <p:nvPr/>
          </p:nvCxnSpPr>
          <p:spPr>
            <a:xfrm>
              <a:off x="6561913" y="2771659"/>
              <a:ext cx="0" cy="82217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36" name="直接箭头连接符 35"/>
            <p:cNvCxnSpPr/>
            <p:nvPr/>
          </p:nvCxnSpPr>
          <p:spPr>
            <a:xfrm>
              <a:off x="6213573" y="2324978"/>
              <a:ext cx="0" cy="1268857"/>
            </a:xfrm>
            <a:prstGeom prst="straightConnector1">
              <a:avLst/>
            </a:prstGeom>
            <a:ln w="19050">
              <a:solidFill>
                <a:srgbClr val="C00000"/>
              </a:solidFill>
              <a:headEnd type="triangle"/>
              <a:tailEnd type="triangle"/>
            </a:ln>
          </p:spPr>
          <p:style>
            <a:lnRef idx="1">
              <a:schemeClr val="dk1"/>
            </a:lnRef>
            <a:fillRef idx="0">
              <a:schemeClr val="dk1"/>
            </a:fillRef>
            <a:effectRef idx="0">
              <a:schemeClr val="dk1"/>
            </a:effectRef>
            <a:fontRef idx="minor">
              <a:schemeClr val="tx1"/>
            </a:fontRef>
          </p:style>
        </p:cxnSp>
        <p:cxnSp>
          <p:nvCxnSpPr>
            <p:cNvPr id="38" name="直接箭头连接符 37"/>
            <p:cNvCxnSpPr/>
            <p:nvPr/>
          </p:nvCxnSpPr>
          <p:spPr>
            <a:xfrm>
              <a:off x="8621492" y="3169710"/>
              <a:ext cx="0" cy="424125"/>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0" name="直接箭头连接符 39"/>
            <p:cNvCxnSpPr/>
            <p:nvPr/>
          </p:nvCxnSpPr>
          <p:spPr>
            <a:xfrm>
              <a:off x="8621492" y="2760145"/>
              <a:ext cx="0" cy="220199"/>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cxnSp>
          <p:nvCxnSpPr>
            <p:cNvPr id="42" name="直接箭头连接符 41"/>
            <p:cNvCxnSpPr/>
            <p:nvPr/>
          </p:nvCxnSpPr>
          <p:spPr>
            <a:xfrm>
              <a:off x="8621492" y="2980344"/>
              <a:ext cx="0" cy="189366"/>
            </a:xfrm>
            <a:prstGeom prst="straightConnector1">
              <a:avLst/>
            </a:prstGeom>
            <a:ln w="19050">
              <a:headEnd type="triangle"/>
              <a:tailEnd type="triangle"/>
            </a:ln>
          </p:spPr>
          <p:style>
            <a:lnRef idx="1">
              <a:schemeClr val="dk1"/>
            </a:lnRef>
            <a:fillRef idx="0">
              <a:schemeClr val="dk1"/>
            </a:fillRef>
            <a:effectRef idx="0">
              <a:schemeClr val="dk1"/>
            </a:effectRef>
            <a:fontRef idx="minor">
              <a:schemeClr val="tx1"/>
            </a:fontRef>
          </p:style>
        </p:cxnSp>
        <p:sp>
          <p:nvSpPr>
            <p:cNvPr id="43" name="文本框 42"/>
            <p:cNvSpPr txBox="1"/>
            <p:nvPr/>
          </p:nvSpPr>
          <p:spPr>
            <a:xfrm>
              <a:off x="6100273" y="1898490"/>
              <a:ext cx="461554" cy="338554"/>
            </a:xfrm>
            <a:prstGeom prst="rect">
              <a:avLst/>
            </a:prstGeom>
            <a:noFill/>
          </p:spPr>
          <p:txBody>
            <a:bodyPr wrap="square" rtlCol="0">
              <a:spAutoFit/>
            </a:bodyPr>
            <a:lstStyle/>
            <a:p>
              <a:pPr algn="r"/>
              <a:r>
                <a:rPr lang="en-US" altLang="zh-CN" sz="1600" dirty="0" err="1" smtClean="0"/>
                <a:t>t</a:t>
              </a:r>
              <a:r>
                <a:rPr lang="en-US" altLang="zh-CN" sz="1400" b="1" baseline="-25000" dirty="0" err="1" smtClean="0"/>
                <a:t>TA</a:t>
              </a:r>
              <a:endParaRPr lang="zh-CN" altLang="en-US" sz="1400" b="1" baseline="-25000" dirty="0"/>
            </a:p>
          </p:txBody>
        </p:sp>
        <p:sp>
          <p:nvSpPr>
            <p:cNvPr id="44" name="文本框 43"/>
            <p:cNvSpPr txBox="1"/>
            <p:nvPr/>
          </p:nvSpPr>
          <p:spPr>
            <a:xfrm>
              <a:off x="6100273" y="2360573"/>
              <a:ext cx="461554" cy="338554"/>
            </a:xfrm>
            <a:prstGeom prst="rect">
              <a:avLst/>
            </a:prstGeom>
            <a:noFill/>
          </p:spPr>
          <p:txBody>
            <a:bodyPr wrap="square" rtlCol="0">
              <a:spAutoFit/>
            </a:bodyPr>
            <a:lstStyle/>
            <a:p>
              <a:pPr algn="r"/>
              <a:r>
                <a:rPr lang="en-US" altLang="zh-CN" sz="1600" dirty="0" err="1" smtClean="0"/>
                <a:t>t</a:t>
              </a:r>
              <a:r>
                <a:rPr lang="en-US" altLang="zh-CN" sz="1400" b="1" baseline="-25000" dirty="0" err="1" smtClean="0"/>
                <a:t>P</a:t>
              </a:r>
              <a:endParaRPr lang="zh-CN" altLang="en-US" sz="1400" b="1" baseline="-25000" dirty="0"/>
            </a:p>
          </p:txBody>
        </p:sp>
        <p:sp>
          <p:nvSpPr>
            <p:cNvPr id="45" name="文本框 44"/>
            <p:cNvSpPr txBox="1"/>
            <p:nvPr/>
          </p:nvSpPr>
          <p:spPr>
            <a:xfrm>
              <a:off x="8626506" y="3203786"/>
              <a:ext cx="461554" cy="338554"/>
            </a:xfrm>
            <a:prstGeom prst="rect">
              <a:avLst/>
            </a:prstGeom>
            <a:noFill/>
          </p:spPr>
          <p:txBody>
            <a:bodyPr wrap="square" rtlCol="0">
              <a:spAutoFit/>
            </a:bodyPr>
            <a:lstStyle/>
            <a:p>
              <a:r>
                <a:rPr lang="en-US" altLang="zh-CN" sz="1600" dirty="0" err="1" smtClean="0"/>
                <a:t>t</a:t>
              </a:r>
              <a:r>
                <a:rPr lang="en-US" altLang="zh-CN" sz="1400" b="1" baseline="-25000" dirty="0" err="1" smtClean="0"/>
                <a:t>P</a:t>
              </a:r>
              <a:endParaRPr lang="zh-CN" altLang="en-US" sz="1400" b="1" baseline="-25000" dirty="0"/>
            </a:p>
          </p:txBody>
        </p:sp>
        <p:sp>
          <p:nvSpPr>
            <p:cNvPr id="46" name="文本框 45"/>
            <p:cNvSpPr txBox="1"/>
            <p:nvPr/>
          </p:nvSpPr>
          <p:spPr>
            <a:xfrm>
              <a:off x="8626506" y="2687627"/>
              <a:ext cx="648128" cy="338554"/>
            </a:xfrm>
            <a:prstGeom prst="rect">
              <a:avLst/>
            </a:prstGeom>
            <a:noFill/>
          </p:spPr>
          <p:txBody>
            <a:bodyPr wrap="square" rtlCol="0">
              <a:spAutoFit/>
            </a:bodyPr>
            <a:lstStyle/>
            <a:p>
              <a:r>
                <a:rPr lang="en-US" altLang="zh-CN" sz="1600" dirty="0" err="1" smtClean="0"/>
                <a:t>t</a:t>
              </a:r>
              <a:r>
                <a:rPr lang="en-US" altLang="zh-CN" sz="1600" baseline="-25000" dirty="0" err="1" smtClean="0"/>
                <a:t>P</a:t>
              </a:r>
              <a:r>
                <a:rPr lang="en-US" altLang="zh-CN" sz="1400" b="1" baseline="-25000" dirty="0" err="1" smtClean="0"/>
                <a:t>QB</a:t>
              </a:r>
              <a:endParaRPr lang="zh-CN" altLang="en-US" sz="1400" b="1" baseline="-25000" dirty="0"/>
            </a:p>
          </p:txBody>
        </p:sp>
        <p:sp>
          <p:nvSpPr>
            <p:cNvPr id="47" name="矩形 46"/>
            <p:cNvSpPr/>
            <p:nvPr/>
          </p:nvSpPr>
          <p:spPr>
            <a:xfrm>
              <a:off x="5747338" y="2592252"/>
              <a:ext cx="543739" cy="738664"/>
            </a:xfrm>
            <a:prstGeom prst="rect">
              <a:avLst/>
            </a:prstGeom>
          </p:spPr>
          <p:txBody>
            <a:bodyPr wrap="none">
              <a:spAutoFit/>
            </a:bodyPr>
            <a:lstStyle/>
            <a:p>
              <a:r>
                <a:rPr kumimoji="1" lang="zh-CN" altLang="en-US" sz="1400" b="1" dirty="0" smtClean="0">
                  <a:latin typeface="微软雅黑" panose="020B0503020204020204" pitchFamily="34" charset="-122"/>
                  <a:ea typeface="微软雅黑" panose="020B0503020204020204" pitchFamily="34" charset="-122"/>
                </a:rPr>
                <a:t>往返</a:t>
              </a:r>
              <a:endParaRPr kumimoji="1" lang="en-US" altLang="zh-CN" sz="1400" b="1" dirty="0" smtClean="0">
                <a:latin typeface="微软雅黑" panose="020B0503020204020204" pitchFamily="34" charset="-122"/>
                <a:ea typeface="微软雅黑" panose="020B0503020204020204" pitchFamily="34" charset="-122"/>
              </a:endParaRPr>
            </a:p>
            <a:p>
              <a:r>
                <a:rPr kumimoji="1" lang="zh-CN" altLang="en-US" sz="1400" b="1" dirty="0" smtClean="0">
                  <a:latin typeface="微软雅黑" panose="020B0503020204020204" pitchFamily="34" charset="-122"/>
                  <a:ea typeface="微软雅黑" panose="020B0503020204020204" pitchFamily="34" charset="-122"/>
                </a:rPr>
                <a:t>时间</a:t>
              </a:r>
              <a:endParaRPr kumimoji="1" lang="en-US" altLang="zh-CN" sz="1400" b="1" dirty="0" smtClean="0">
                <a:latin typeface="微软雅黑" panose="020B0503020204020204" pitchFamily="34" charset="-122"/>
                <a:ea typeface="微软雅黑" panose="020B0503020204020204" pitchFamily="34" charset="-122"/>
              </a:endParaRPr>
            </a:p>
            <a:p>
              <a:r>
                <a:rPr kumimoji="1" lang="en-US" altLang="zh-CN" sz="1400" b="1" dirty="0">
                  <a:latin typeface="微软雅黑" panose="020B0503020204020204" pitchFamily="34" charset="-122"/>
                  <a:ea typeface="微软雅黑" panose="020B0503020204020204" pitchFamily="34" charset="-122"/>
                </a:rPr>
                <a:t>RTT</a:t>
              </a:r>
              <a:endParaRPr kumimoji="1" lang="en-US" altLang="zh-CN" sz="1400" b="1" dirty="0">
                <a:latin typeface="微软雅黑" panose="020B0503020204020204" pitchFamily="34" charset="-122"/>
                <a:ea typeface="微软雅黑" panose="020B0503020204020204" pitchFamily="34" charset="-122"/>
              </a:endParaRPr>
            </a:p>
          </p:txBody>
        </p:sp>
        <p:sp>
          <p:nvSpPr>
            <p:cNvPr id="49" name="文本框 48"/>
            <p:cNvSpPr txBox="1"/>
            <p:nvPr/>
          </p:nvSpPr>
          <p:spPr>
            <a:xfrm>
              <a:off x="8626504" y="2881624"/>
              <a:ext cx="461554" cy="338554"/>
            </a:xfrm>
            <a:prstGeom prst="rect">
              <a:avLst/>
            </a:prstGeom>
            <a:noFill/>
          </p:spPr>
          <p:txBody>
            <a:bodyPr wrap="square" rtlCol="0">
              <a:spAutoFit/>
            </a:bodyPr>
            <a:lstStyle/>
            <a:p>
              <a:r>
                <a:rPr lang="en-US" altLang="zh-CN" sz="1600" dirty="0" err="1" smtClean="0"/>
                <a:t>t</a:t>
              </a:r>
              <a:r>
                <a:rPr lang="en-US" altLang="zh-CN" sz="1400" b="1" baseline="-25000" dirty="0" err="1" smtClean="0"/>
                <a:t>TB</a:t>
              </a:r>
              <a:endParaRPr lang="zh-CN" altLang="en-US" sz="1400" b="1" baseline="-25000" dirty="0"/>
            </a:p>
          </p:txBody>
        </p:sp>
        <p:cxnSp>
          <p:nvCxnSpPr>
            <p:cNvPr id="59" name="直接箭头连接符 58"/>
            <p:cNvCxnSpPr/>
            <p:nvPr/>
          </p:nvCxnSpPr>
          <p:spPr>
            <a:xfrm>
              <a:off x="5687628" y="1863424"/>
              <a:ext cx="0" cy="1730411"/>
            </a:xfrm>
            <a:prstGeom prst="straightConnector1">
              <a:avLst/>
            </a:prstGeom>
            <a:ln w="19050">
              <a:solidFill>
                <a:srgbClr val="0000CC"/>
              </a:solidFill>
              <a:headEnd type="triangle"/>
              <a:tailEnd type="triangle"/>
            </a:ln>
          </p:spPr>
          <p:style>
            <a:lnRef idx="1">
              <a:schemeClr val="dk1"/>
            </a:lnRef>
            <a:fillRef idx="0">
              <a:schemeClr val="dk1"/>
            </a:fillRef>
            <a:effectRef idx="0">
              <a:schemeClr val="dk1"/>
            </a:effectRef>
            <a:fontRef idx="minor">
              <a:schemeClr val="tx1"/>
            </a:fontRef>
          </p:style>
        </p:cxnSp>
        <p:sp>
          <p:nvSpPr>
            <p:cNvPr id="60" name="矩形 59"/>
            <p:cNvSpPr/>
            <p:nvPr/>
          </p:nvSpPr>
          <p:spPr>
            <a:xfrm>
              <a:off x="5217132" y="2272997"/>
              <a:ext cx="560425" cy="954107"/>
            </a:xfrm>
            <a:prstGeom prst="rect">
              <a:avLst/>
            </a:prstGeom>
          </p:spPr>
          <p:txBody>
            <a:bodyPr wrap="square">
              <a:spAutoFit/>
            </a:bodyPr>
            <a:lstStyle/>
            <a:p>
              <a:r>
                <a:rPr kumimoji="1" lang="zh-CN" altLang="en-US" sz="1400" b="1" dirty="0" smtClean="0">
                  <a:latin typeface="微软雅黑" panose="020B0503020204020204" pitchFamily="34" charset="-122"/>
                  <a:ea typeface="微软雅黑" panose="020B0503020204020204" pitchFamily="34" charset="-122"/>
                </a:rPr>
                <a:t>成功发送的总时延</a:t>
              </a:r>
              <a:endParaRPr kumimoji="1" lang="en-US" altLang="zh-CN" sz="14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a:t>结点 </a:t>
            </a:r>
            <a:r>
              <a:rPr lang="en-US" altLang="zh-CN" dirty="0"/>
              <a:t>A </a:t>
            </a:r>
            <a:r>
              <a:rPr lang="zh-CN" altLang="en-US" dirty="0"/>
              <a:t>要将一</a:t>
            </a:r>
            <a:r>
              <a:rPr lang="zh-CN" altLang="en-US" dirty="0" smtClean="0"/>
              <a:t>个 </a:t>
            </a:r>
            <a:r>
              <a:rPr lang="en-US" altLang="zh-CN" dirty="0" smtClean="0"/>
              <a:t>100 MB </a:t>
            </a:r>
            <a:r>
              <a:rPr lang="zh-CN" altLang="en-US" dirty="0" smtClean="0"/>
              <a:t>数据以 </a:t>
            </a:r>
            <a:r>
              <a:rPr lang="en-US" altLang="zh-CN" dirty="0" smtClean="0"/>
              <a:t>100 Mbit/s </a:t>
            </a:r>
            <a:r>
              <a:rPr lang="zh-CN" altLang="en-US" dirty="0" smtClean="0"/>
              <a:t>的速率发送</a:t>
            </a:r>
            <a:r>
              <a:rPr lang="zh-CN" altLang="en-US" dirty="0"/>
              <a:t>给结点 </a:t>
            </a:r>
            <a:r>
              <a:rPr lang="en-US" altLang="zh-CN" dirty="0" smtClean="0"/>
              <a:t>B</a:t>
            </a:r>
            <a:r>
              <a:rPr lang="zh-CN" altLang="en-US" dirty="0" smtClean="0"/>
              <a:t>，</a:t>
            </a:r>
            <a:r>
              <a:rPr lang="en-US" altLang="zh-CN" dirty="0" smtClean="0"/>
              <a:t>B </a:t>
            </a:r>
            <a:r>
              <a:rPr lang="zh-CN" altLang="en-US" dirty="0" smtClean="0"/>
              <a:t>正确</a:t>
            </a:r>
            <a:r>
              <a:rPr lang="zh-CN" altLang="en-US" dirty="0"/>
              <a:t>收</a:t>
            </a:r>
            <a:r>
              <a:rPr lang="zh-CN" altLang="en-US" dirty="0" smtClean="0"/>
              <a:t>完该数据</a:t>
            </a:r>
            <a:r>
              <a:rPr lang="zh-CN" altLang="en-US" dirty="0"/>
              <a:t>后，就立即</a:t>
            </a:r>
            <a:r>
              <a:rPr lang="zh-CN" altLang="en-US" dirty="0" smtClean="0"/>
              <a:t>向 </a:t>
            </a:r>
            <a:r>
              <a:rPr lang="en-US" altLang="zh-CN" dirty="0" smtClean="0"/>
              <a:t>A </a:t>
            </a:r>
            <a:r>
              <a:rPr lang="zh-CN" altLang="en-US" dirty="0" smtClean="0"/>
              <a:t>发送</a:t>
            </a:r>
            <a:r>
              <a:rPr lang="zh-CN" altLang="en-US" dirty="0"/>
              <a:t>确认</a:t>
            </a:r>
            <a:r>
              <a:rPr lang="zh-CN" altLang="en-US" dirty="0" smtClean="0"/>
              <a:t>。假定 </a:t>
            </a:r>
            <a:r>
              <a:rPr lang="en-US" altLang="zh-CN" dirty="0" smtClean="0"/>
              <a:t>A </a:t>
            </a:r>
            <a:r>
              <a:rPr lang="zh-CN" altLang="en-US" dirty="0" smtClean="0"/>
              <a:t>只有</a:t>
            </a:r>
            <a:r>
              <a:rPr lang="zh-CN" altLang="en-US" dirty="0"/>
              <a:t>在</a:t>
            </a:r>
            <a:r>
              <a:rPr lang="zh-CN" altLang="en-US" dirty="0" smtClean="0"/>
              <a:t>收到 </a:t>
            </a:r>
            <a:r>
              <a:rPr lang="en-US" altLang="zh-CN" dirty="0" smtClean="0"/>
              <a:t>B </a:t>
            </a:r>
            <a:r>
              <a:rPr lang="zh-CN" altLang="en-US" dirty="0" smtClean="0"/>
              <a:t>的</a:t>
            </a:r>
            <a:r>
              <a:rPr lang="zh-CN" altLang="en-US" dirty="0"/>
              <a:t>确认信息后，才能继续</a:t>
            </a:r>
            <a:r>
              <a:rPr lang="zh-CN" altLang="en-US" dirty="0" smtClean="0"/>
              <a:t>向 </a:t>
            </a:r>
            <a:r>
              <a:rPr lang="en-US" altLang="zh-CN" dirty="0" smtClean="0"/>
              <a:t>B </a:t>
            </a:r>
            <a:r>
              <a:rPr lang="zh-CN" altLang="en-US" dirty="0" smtClean="0"/>
              <a:t>发送数据，且确认</a:t>
            </a:r>
            <a:r>
              <a:rPr lang="zh-CN" altLang="en-US" dirty="0"/>
              <a:t>信息很短</a:t>
            </a:r>
            <a:r>
              <a:rPr lang="zh-CN" altLang="en-US" dirty="0" smtClean="0"/>
              <a:t>。计算 </a:t>
            </a:r>
            <a:r>
              <a:rPr lang="en-US" altLang="zh-CN" dirty="0" smtClean="0"/>
              <a:t>A </a:t>
            </a:r>
            <a:r>
              <a:rPr lang="zh-CN" altLang="en-US" dirty="0" smtClean="0"/>
              <a:t>向 </a:t>
            </a:r>
            <a:r>
              <a:rPr lang="en-US" altLang="zh-CN" dirty="0" smtClean="0"/>
              <a:t>B </a:t>
            </a:r>
            <a:r>
              <a:rPr lang="zh-CN" altLang="en-US" dirty="0" smtClean="0"/>
              <a:t>发送</a:t>
            </a:r>
            <a:r>
              <a:rPr lang="zh-CN" altLang="en-US" dirty="0"/>
              <a:t>数据的有效数据率</a:t>
            </a:r>
            <a:r>
              <a:rPr lang="zh-CN" altLang="en-US" dirty="0" smtClean="0"/>
              <a:t>。</a:t>
            </a:r>
            <a:endParaRPr lang="zh-CN" altLang="en-US" dirty="0"/>
          </a:p>
        </p:txBody>
      </p:sp>
      <p:sp>
        <p:nvSpPr>
          <p:cNvPr id="2" name="文本占位符 1"/>
          <p:cNvSpPr>
            <a:spLocks noGrp="1"/>
          </p:cNvSpPr>
          <p:nvPr>
            <p:ph type="body" sz="quarter" idx="11"/>
          </p:nvPr>
        </p:nvSpPr>
        <p:spPr/>
        <p:txBody>
          <a:bodyPr/>
          <a:lstStyle/>
          <a:p>
            <a:r>
              <a:rPr lang="zh-CN" altLang="en-US" dirty="0" smtClean="0"/>
              <a:t>分析举例</a:t>
            </a:r>
            <a:endParaRPr lang="zh-CN" altLang="en-US" dirty="0"/>
          </a:p>
        </p:txBody>
      </p:sp>
      <p:grpSp>
        <p:nvGrpSpPr>
          <p:cNvPr id="4" name="组合 3"/>
          <p:cNvGrpSpPr/>
          <p:nvPr/>
        </p:nvGrpSpPr>
        <p:grpSpPr>
          <a:xfrm>
            <a:off x="2163416" y="1098586"/>
            <a:ext cx="4747202" cy="895466"/>
            <a:chOff x="2163416" y="1139776"/>
            <a:chExt cx="4747202" cy="895466"/>
          </a:xfrm>
        </p:grpSpPr>
        <p:sp>
          <p:nvSpPr>
            <p:cNvPr id="17" name="椭圆 16"/>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连接符 18"/>
            <p:cNvCxnSpPr>
              <a:stCxn id="17" idx="6"/>
              <a:endCxn id="18"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3932056" y="1139776"/>
              <a:ext cx="1317990"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21"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22"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932056" y="1518057"/>
              <a:ext cx="1149482"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解：</a:t>
            </a:r>
            <a:endParaRPr lang="en-US" altLang="zh-CN" dirty="0" smtClean="0"/>
          </a:p>
          <a:p>
            <a:endParaRPr lang="en-US" altLang="zh-CN" dirty="0" smtClean="0"/>
          </a:p>
        </p:txBody>
      </p:sp>
      <p:sp>
        <p:nvSpPr>
          <p:cNvPr id="2" name="文本占位符 1"/>
          <p:cNvSpPr>
            <a:spLocks noGrp="1"/>
          </p:cNvSpPr>
          <p:nvPr>
            <p:ph type="body" sz="quarter" idx="11"/>
          </p:nvPr>
        </p:nvSpPr>
        <p:spPr/>
        <p:txBody>
          <a:bodyPr/>
          <a:lstStyle/>
          <a:p>
            <a:r>
              <a:rPr lang="zh-CN" altLang="en-US" dirty="0" smtClean="0"/>
              <a:t>分析举例</a:t>
            </a:r>
            <a:endParaRPr lang="zh-CN" altLang="en-US" dirty="0"/>
          </a:p>
        </p:txBody>
      </p:sp>
      <p:grpSp>
        <p:nvGrpSpPr>
          <p:cNvPr id="9" name="组合 8"/>
          <p:cNvGrpSpPr/>
          <p:nvPr/>
        </p:nvGrpSpPr>
        <p:grpSpPr>
          <a:xfrm>
            <a:off x="809892" y="2673889"/>
            <a:ext cx="5537741" cy="738664"/>
            <a:chOff x="940526" y="2682598"/>
            <a:chExt cx="5537741" cy="738664"/>
          </a:xfrm>
        </p:grpSpPr>
        <p:sp>
          <p:nvSpPr>
            <p:cNvPr id="4" name="文本框 3"/>
            <p:cNvSpPr txBox="1"/>
            <p:nvPr/>
          </p:nvSpPr>
          <p:spPr>
            <a:xfrm>
              <a:off x="940526" y="2867264"/>
              <a:ext cx="1422184"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发送时延 </a:t>
              </a:r>
              <a:r>
                <a:rPr lang="en-US" altLang="zh-CN" b="1" dirty="0" smtClean="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2360014" y="2682598"/>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数据长度</a:t>
              </a:r>
              <a:endParaRPr lang="zh-CN" altLang="en-US" b="1"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2360014" y="3051930"/>
              <a:ext cx="110799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发送速率</a:t>
              </a:r>
              <a:endParaRPr lang="zh-CN" altLang="en-US" b="1" dirty="0">
                <a:latin typeface="微软雅黑" panose="020B0503020204020204" pitchFamily="34" charset="-122"/>
                <a:ea typeface="微软雅黑" panose="020B0503020204020204" pitchFamily="34" charset="-122"/>
              </a:endParaRPr>
            </a:p>
          </p:txBody>
        </p:sp>
        <p:cxnSp>
          <p:nvCxnSpPr>
            <p:cNvPr id="6" name="直接连接符 5"/>
            <p:cNvCxnSpPr/>
            <p:nvPr/>
          </p:nvCxnSpPr>
          <p:spPr>
            <a:xfrm>
              <a:off x="2266911" y="3051930"/>
              <a:ext cx="1233930" cy="0"/>
            </a:xfrm>
            <a:prstGeom prst="line">
              <a:avLst/>
            </a:prstGeom>
            <a:ln w="19050"/>
          </p:spPr>
          <p:style>
            <a:lnRef idx="1">
              <a:schemeClr val="dk1"/>
            </a:lnRef>
            <a:fillRef idx="0">
              <a:schemeClr val="dk1"/>
            </a:fillRef>
            <a:effectRef idx="0">
              <a:schemeClr val="dk1"/>
            </a:effectRef>
            <a:fontRef idx="minor">
              <a:schemeClr val="tx1"/>
            </a:fontRef>
          </p:style>
        </p:cxnSp>
        <p:sp>
          <p:nvSpPr>
            <p:cNvPr id="23" name="文本框 22"/>
            <p:cNvSpPr txBox="1"/>
            <p:nvPr/>
          </p:nvSpPr>
          <p:spPr>
            <a:xfrm>
              <a:off x="3468010" y="2867264"/>
              <a:ext cx="360996"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3838954" y="2682598"/>
              <a:ext cx="1522726"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100×2</a:t>
              </a:r>
              <a:r>
                <a:rPr lang="en-US" altLang="zh-CN" b="1" baseline="30000" dirty="0" smtClean="0">
                  <a:latin typeface="微软雅黑" panose="020B0503020204020204" pitchFamily="34" charset="-122"/>
                  <a:ea typeface="微软雅黑" panose="020B0503020204020204" pitchFamily="34" charset="-122"/>
                </a:rPr>
                <a:t>20</a:t>
              </a:r>
              <a:r>
                <a:rPr lang="en-US" altLang="zh-CN" b="1" dirty="0" smtClean="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3871785" y="3051930"/>
              <a:ext cx="1489895"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100×10</a:t>
              </a:r>
              <a:r>
                <a:rPr lang="en-US" altLang="zh-CN" b="1" baseline="30000" dirty="0" smtClean="0">
                  <a:latin typeface="微软雅黑" panose="020B0503020204020204" pitchFamily="34" charset="-122"/>
                  <a:ea typeface="微软雅黑" panose="020B0503020204020204" pitchFamily="34" charset="-122"/>
                </a:rPr>
                <a:t>6</a:t>
              </a:r>
              <a:endParaRPr lang="zh-CN" altLang="en-US" b="1" baseline="30000" dirty="0">
                <a:latin typeface="微软雅黑" panose="020B0503020204020204" pitchFamily="34" charset="-122"/>
                <a:ea typeface="微软雅黑" panose="020B0503020204020204" pitchFamily="34" charset="-122"/>
              </a:endParaRPr>
            </a:p>
          </p:txBody>
        </p:sp>
        <p:cxnSp>
          <p:nvCxnSpPr>
            <p:cNvPr id="26" name="直接连接符 25"/>
            <p:cNvCxnSpPr/>
            <p:nvPr/>
          </p:nvCxnSpPr>
          <p:spPr>
            <a:xfrm>
              <a:off x="3838953" y="3051930"/>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27" name="文本框 26"/>
            <p:cNvSpPr txBox="1"/>
            <p:nvPr/>
          </p:nvSpPr>
          <p:spPr>
            <a:xfrm>
              <a:off x="5371874" y="2867264"/>
              <a:ext cx="1106393"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 8.39 s</a:t>
              </a:r>
              <a:endParaRPr lang="zh-CN" altLang="en-US" b="1" dirty="0">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809892" y="3532535"/>
            <a:ext cx="7351788" cy="738664"/>
            <a:chOff x="940526" y="3549953"/>
            <a:chExt cx="7351788" cy="738664"/>
          </a:xfrm>
        </p:grpSpPr>
        <p:sp>
          <p:nvSpPr>
            <p:cNvPr id="31" name="文本框 30"/>
            <p:cNvSpPr txBox="1"/>
            <p:nvPr/>
          </p:nvSpPr>
          <p:spPr>
            <a:xfrm>
              <a:off x="940526" y="3734619"/>
              <a:ext cx="1653017"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有效数据率 </a:t>
              </a:r>
              <a:r>
                <a:rPr lang="en-US" altLang="zh-CN" b="1" dirty="0" smtClean="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2560318" y="3549953"/>
              <a:ext cx="1811385" cy="369332"/>
            </a:xfrm>
            <a:prstGeom prst="rect">
              <a:avLst/>
            </a:prstGeom>
            <a:noFill/>
          </p:spPr>
          <p:txBody>
            <a:bodyPr wrap="square" rtlCol="0">
              <a:spAutoFit/>
            </a:bodyPr>
            <a:lstStyle/>
            <a:p>
              <a:pPr algn="ctr"/>
              <a:r>
                <a:rPr lang="zh-CN" altLang="en-US" b="1" dirty="0" smtClean="0">
                  <a:latin typeface="微软雅黑" panose="020B0503020204020204" pitchFamily="34" charset="-122"/>
                  <a:ea typeface="微软雅黑" panose="020B0503020204020204" pitchFamily="34" charset="-122"/>
                </a:rPr>
                <a:t>数据长度</a:t>
              </a:r>
              <a:endParaRPr lang="zh-CN" altLang="en-US" b="1"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2560319" y="3919285"/>
              <a:ext cx="1872436"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rPr>
                <a:t>发送时间 </a:t>
              </a:r>
              <a:r>
                <a:rPr lang="en-US" altLang="zh-CN" b="1" dirty="0" smtClean="0">
                  <a:latin typeface="微软雅黑" panose="020B0503020204020204" pitchFamily="34" charset="-122"/>
                  <a:ea typeface="微软雅黑" panose="020B0503020204020204" pitchFamily="34" charset="-122"/>
                </a:rPr>
                <a:t>+ RTT</a:t>
              </a:r>
              <a:endParaRPr lang="zh-CN" altLang="en-US" b="1" dirty="0">
                <a:latin typeface="微软雅黑" panose="020B0503020204020204" pitchFamily="34" charset="-122"/>
                <a:ea typeface="微软雅黑" panose="020B0503020204020204" pitchFamily="34" charset="-122"/>
              </a:endParaRPr>
            </a:p>
          </p:txBody>
        </p:sp>
        <p:cxnSp>
          <p:nvCxnSpPr>
            <p:cNvPr id="34" name="直接连接符 33"/>
            <p:cNvCxnSpPr/>
            <p:nvPr/>
          </p:nvCxnSpPr>
          <p:spPr>
            <a:xfrm>
              <a:off x="2467216" y="3919285"/>
              <a:ext cx="1965539" cy="0"/>
            </a:xfrm>
            <a:prstGeom prst="line">
              <a:avLst/>
            </a:prstGeom>
            <a:ln w="19050"/>
          </p:spPr>
          <p:style>
            <a:lnRef idx="1">
              <a:schemeClr val="dk1"/>
            </a:lnRef>
            <a:fillRef idx="0">
              <a:schemeClr val="dk1"/>
            </a:fillRef>
            <a:effectRef idx="0">
              <a:schemeClr val="dk1"/>
            </a:effectRef>
            <a:fontRef idx="minor">
              <a:schemeClr val="tx1"/>
            </a:fontRef>
          </p:style>
        </p:cxnSp>
        <p:sp>
          <p:nvSpPr>
            <p:cNvPr id="35" name="文本框 34"/>
            <p:cNvSpPr txBox="1"/>
            <p:nvPr/>
          </p:nvSpPr>
          <p:spPr>
            <a:xfrm>
              <a:off x="4547882" y="3734619"/>
              <a:ext cx="360996"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4918826" y="3549953"/>
              <a:ext cx="1522726"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100×2</a:t>
              </a:r>
              <a:r>
                <a:rPr lang="en-US" altLang="zh-CN" b="1" baseline="30000" dirty="0" smtClean="0">
                  <a:latin typeface="微软雅黑" panose="020B0503020204020204" pitchFamily="34" charset="-122"/>
                  <a:ea typeface="微软雅黑" panose="020B0503020204020204" pitchFamily="34" charset="-122"/>
                </a:rPr>
                <a:t>20</a:t>
              </a:r>
              <a:r>
                <a:rPr lang="en-US" altLang="zh-CN" b="1" dirty="0" smtClean="0">
                  <a:latin typeface="微软雅黑" panose="020B0503020204020204" pitchFamily="34" charset="-122"/>
                  <a:ea typeface="微软雅黑" panose="020B0503020204020204" pitchFamily="34" charset="-122"/>
                </a:rPr>
                <a:t>×8</a:t>
              </a:r>
              <a:endParaRPr lang="zh-CN" altLang="en-US" b="1" dirty="0">
                <a:latin typeface="微软雅黑" panose="020B0503020204020204" pitchFamily="34" charset="-122"/>
                <a:ea typeface="微软雅黑" panose="020B0503020204020204" pitchFamily="34" charset="-122"/>
              </a:endParaRPr>
            </a:p>
          </p:txBody>
        </p:sp>
        <p:sp>
          <p:nvSpPr>
            <p:cNvPr id="37" name="文本框 36"/>
            <p:cNvSpPr txBox="1"/>
            <p:nvPr/>
          </p:nvSpPr>
          <p:spPr>
            <a:xfrm>
              <a:off x="4951657" y="3919285"/>
              <a:ext cx="1489895" cy="369332"/>
            </a:xfrm>
            <a:prstGeom prst="rect">
              <a:avLst/>
            </a:prstGeom>
            <a:noFill/>
          </p:spPr>
          <p:txBody>
            <a:bodyPr wrap="square" rtlCol="0">
              <a:spAutoFit/>
            </a:bodyPr>
            <a:lstStyle/>
            <a:p>
              <a:pPr algn="ctr"/>
              <a:r>
                <a:rPr lang="en-US" altLang="zh-CN" b="1" dirty="0" smtClean="0">
                  <a:latin typeface="微软雅黑" panose="020B0503020204020204" pitchFamily="34" charset="-122"/>
                  <a:ea typeface="微软雅黑" panose="020B0503020204020204" pitchFamily="34" charset="-122"/>
                </a:rPr>
                <a:t>8.39 + 2</a:t>
              </a:r>
              <a:endParaRPr lang="zh-CN" altLang="en-US" b="1" baseline="30000" dirty="0">
                <a:latin typeface="微软雅黑" panose="020B0503020204020204" pitchFamily="34" charset="-122"/>
                <a:ea typeface="微软雅黑" panose="020B0503020204020204" pitchFamily="34" charset="-122"/>
              </a:endParaRPr>
            </a:p>
          </p:txBody>
        </p:sp>
        <p:cxnSp>
          <p:nvCxnSpPr>
            <p:cNvPr id="38" name="直接连接符 37"/>
            <p:cNvCxnSpPr/>
            <p:nvPr/>
          </p:nvCxnSpPr>
          <p:spPr>
            <a:xfrm>
              <a:off x="4918825" y="3919285"/>
              <a:ext cx="1532921" cy="0"/>
            </a:xfrm>
            <a:prstGeom prst="line">
              <a:avLst/>
            </a:prstGeom>
            <a:ln w="19050"/>
          </p:spPr>
          <p:style>
            <a:lnRef idx="1">
              <a:schemeClr val="dk1"/>
            </a:lnRef>
            <a:fillRef idx="0">
              <a:schemeClr val="dk1"/>
            </a:fillRef>
            <a:effectRef idx="0">
              <a:schemeClr val="dk1"/>
            </a:effectRef>
            <a:fontRef idx="minor">
              <a:schemeClr val="tx1"/>
            </a:fontRef>
          </p:style>
        </p:cxnSp>
        <p:sp>
          <p:nvSpPr>
            <p:cNvPr id="39" name="文本框 38"/>
            <p:cNvSpPr txBox="1"/>
            <p:nvPr/>
          </p:nvSpPr>
          <p:spPr>
            <a:xfrm>
              <a:off x="6451746" y="3734619"/>
              <a:ext cx="1840568" cy="369332"/>
            </a:xfrm>
            <a:prstGeom prst="rect">
              <a:avLst/>
            </a:prstGeom>
            <a:noFill/>
          </p:spPr>
          <p:txBody>
            <a:bodyPr wrap="none" rtlCol="0">
              <a:spAutoFit/>
            </a:bodyPr>
            <a:lstStyle/>
            <a:p>
              <a:r>
                <a:rPr lang="en-US" altLang="zh-CN" b="1" dirty="0" smtClean="0">
                  <a:latin typeface="微软雅黑" panose="020B0503020204020204" pitchFamily="34" charset="-122"/>
                  <a:ea typeface="微软雅黑" panose="020B0503020204020204" pitchFamily="34" charset="-122"/>
                </a:rPr>
                <a:t>≈ 80.7 Mbit/s</a:t>
              </a:r>
              <a:endParaRPr lang="zh-CN" altLang="en-US" b="1" dirty="0">
                <a:latin typeface="微软雅黑" panose="020B0503020204020204" pitchFamily="34" charset="-122"/>
                <a:ea typeface="微软雅黑" panose="020B0503020204020204" pitchFamily="34" charset="-122"/>
              </a:endParaRPr>
            </a:p>
          </p:txBody>
        </p:sp>
      </p:grpSp>
      <p:grpSp>
        <p:nvGrpSpPr>
          <p:cNvPr id="40" name="组合 39"/>
          <p:cNvGrpSpPr/>
          <p:nvPr/>
        </p:nvGrpSpPr>
        <p:grpSpPr>
          <a:xfrm>
            <a:off x="2163416" y="1098586"/>
            <a:ext cx="4747202" cy="895466"/>
            <a:chOff x="2163416" y="1139776"/>
            <a:chExt cx="4747202" cy="895466"/>
          </a:xfrm>
        </p:grpSpPr>
        <p:sp>
          <p:nvSpPr>
            <p:cNvPr id="41" name="椭圆 40"/>
            <p:cNvSpPr/>
            <p:nvPr/>
          </p:nvSpPr>
          <p:spPr>
            <a:xfrm>
              <a:off x="2360014"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6287580" y="1269325"/>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a:stCxn id="41" idx="6"/>
              <a:endCxn id="42" idx="2"/>
            </p:cNvCxnSpPr>
            <p:nvPr/>
          </p:nvCxnSpPr>
          <p:spPr>
            <a:xfrm>
              <a:off x="2778022" y="1478330"/>
              <a:ext cx="350955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3932056" y="1139776"/>
              <a:ext cx="1317990"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100 Mbit/s</a:t>
              </a:r>
              <a:endParaRPr lang="zh-CN" altLang="en-US" sz="1600" b="1" dirty="0">
                <a:latin typeface="微软雅黑" panose="020B0503020204020204" pitchFamily="34" charset="-122"/>
                <a:ea typeface="微软雅黑" panose="020B0503020204020204" pitchFamily="34" charset="-122"/>
              </a:endParaRPr>
            </a:p>
          </p:txBody>
        </p:sp>
        <p:sp>
          <p:nvSpPr>
            <p:cNvPr id="45" name="Text Box 37"/>
            <p:cNvSpPr txBox="1">
              <a:spLocks noChangeArrowheads="1"/>
            </p:cNvSpPr>
            <p:nvPr/>
          </p:nvSpPr>
          <p:spPr bwMode="auto">
            <a:xfrm>
              <a:off x="6113693" y="1697104"/>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46" name="Text Box 38"/>
            <p:cNvSpPr txBox="1">
              <a:spLocks noChangeArrowheads="1"/>
            </p:cNvSpPr>
            <p:nvPr/>
          </p:nvSpPr>
          <p:spPr bwMode="auto">
            <a:xfrm>
              <a:off x="2163416" y="1697104"/>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3932056" y="1518057"/>
              <a:ext cx="1149482" cy="338554"/>
            </a:xfrm>
            <a:prstGeom prst="rect">
              <a:avLst/>
            </a:prstGeom>
            <a:noFill/>
          </p:spPr>
          <p:txBody>
            <a:bodyPr wrap="none" rtlCol="0">
              <a:spAutoFit/>
            </a:bodyPr>
            <a:lstStyle/>
            <a:p>
              <a:r>
                <a:rPr lang="en-US" altLang="zh-CN" sz="1600" b="1" dirty="0" smtClean="0">
                  <a:latin typeface="微软雅黑" panose="020B0503020204020204" pitchFamily="34" charset="-122"/>
                  <a:ea typeface="微软雅黑" panose="020B0503020204020204" pitchFamily="34" charset="-122"/>
                </a:rPr>
                <a:t>RTT = 2 s</a:t>
              </a:r>
              <a:endParaRPr lang="zh-CN" altLang="en-US" sz="16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endParaRPr lang="en-US" altLang="zh-CN" dirty="0" smtClean="0"/>
          </a:p>
          <a:p>
            <a:endParaRPr lang="en-US" altLang="zh-CN" dirty="0"/>
          </a:p>
          <a:p>
            <a:endParaRPr lang="en-US" altLang="zh-CN" dirty="0" smtClean="0"/>
          </a:p>
          <a:p>
            <a:r>
              <a:rPr lang="zh-CN" altLang="en-US" dirty="0" smtClean="0"/>
              <a:t>在</a:t>
            </a:r>
            <a:r>
              <a:rPr lang="zh-CN" altLang="en-US" dirty="0"/>
              <a:t>互联网中，往返时间</a:t>
            </a:r>
            <a:r>
              <a:rPr lang="zh-CN" altLang="en-US" dirty="0">
                <a:solidFill>
                  <a:srgbClr val="C00000"/>
                </a:solidFill>
              </a:rPr>
              <a:t>还包括各中间结点</a:t>
            </a:r>
            <a:r>
              <a:rPr lang="zh-CN" altLang="en-US" dirty="0"/>
              <a:t>的处理时延、排队时延以及转发数据时的发送时延。</a:t>
            </a:r>
            <a:endParaRPr lang="zh-CN" altLang="en-US" dirty="0"/>
          </a:p>
          <a:p>
            <a:r>
              <a:rPr lang="zh-CN" altLang="en-US" dirty="0"/>
              <a:t>当使用卫星通信时，往返时间 </a:t>
            </a:r>
            <a:r>
              <a:rPr lang="en-US" altLang="zh-CN" dirty="0"/>
              <a:t>RTT </a:t>
            </a:r>
            <a:r>
              <a:rPr lang="zh-CN" altLang="en-US" dirty="0"/>
              <a:t>相对较长</a:t>
            </a:r>
            <a:r>
              <a:rPr lang="zh-CN" altLang="en-US" dirty="0" smtClean="0"/>
              <a:t>，此时，</a:t>
            </a:r>
            <a:r>
              <a:rPr lang="en-US" altLang="zh-CN" dirty="0" smtClean="0"/>
              <a:t>RTT </a:t>
            </a:r>
            <a:r>
              <a:rPr lang="zh-CN" altLang="en-US" dirty="0" smtClean="0"/>
              <a:t>是</a:t>
            </a:r>
            <a:r>
              <a:rPr lang="zh-CN" altLang="en-US" dirty="0"/>
              <a:t>很重要的一个性能指标。</a:t>
            </a:r>
            <a:endParaRPr lang="zh-CN" altLang="en-US" dirty="0"/>
          </a:p>
          <a:p>
            <a:endParaRPr lang="zh-CN" altLang="en-US" dirty="0"/>
          </a:p>
        </p:txBody>
      </p:sp>
      <p:sp>
        <p:nvSpPr>
          <p:cNvPr id="2" name="文本占位符 1"/>
          <p:cNvSpPr>
            <a:spLocks noGrp="1"/>
          </p:cNvSpPr>
          <p:nvPr>
            <p:ph type="body" sz="quarter" idx="11"/>
          </p:nvPr>
        </p:nvSpPr>
        <p:spPr/>
        <p:txBody>
          <a:bodyPr/>
          <a:lstStyle/>
          <a:p>
            <a:r>
              <a:rPr lang="en-US" altLang="zh-CN" dirty="0"/>
              <a:t>6. </a:t>
            </a:r>
            <a:r>
              <a:rPr lang="zh-CN" altLang="en-US" dirty="0"/>
              <a:t>往返</a:t>
            </a:r>
            <a:r>
              <a:rPr lang="zh-CN" altLang="en-US" dirty="0" smtClean="0"/>
              <a:t>时间 </a:t>
            </a:r>
            <a:r>
              <a:rPr lang="en-US" altLang="zh-CN" dirty="0" smtClean="0"/>
              <a:t>RTT </a:t>
            </a:r>
            <a:r>
              <a:rPr lang="en-US" altLang="zh-CN" dirty="0"/>
              <a:t>(Round-Trip Time)</a:t>
            </a:r>
            <a:endParaRPr lang="zh-CN" altLang="en-US" dirty="0"/>
          </a:p>
        </p:txBody>
      </p:sp>
      <p:grpSp>
        <p:nvGrpSpPr>
          <p:cNvPr id="15" name="组合 14"/>
          <p:cNvGrpSpPr/>
          <p:nvPr/>
        </p:nvGrpSpPr>
        <p:grpSpPr>
          <a:xfrm>
            <a:off x="1597353" y="1252099"/>
            <a:ext cx="6192832" cy="765917"/>
            <a:chOff x="1597353" y="1219186"/>
            <a:chExt cx="6192832" cy="765917"/>
          </a:xfrm>
        </p:grpSpPr>
        <p:sp>
          <p:nvSpPr>
            <p:cNvPr id="5" name="椭圆 4"/>
            <p:cNvSpPr/>
            <p:nvPr/>
          </p:nvSpPr>
          <p:spPr>
            <a:xfrm>
              <a:off x="1793951"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167147" y="1219186"/>
              <a:ext cx="418008" cy="418009"/>
            </a:xfrm>
            <a:prstGeom prst="ellipse">
              <a:avLst/>
            </a:prstGeom>
            <a:solidFill>
              <a:srgbClr val="99330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a:stCxn id="5" idx="6"/>
              <a:endCxn id="6" idx="2"/>
            </p:cNvCxnSpPr>
            <p:nvPr/>
          </p:nvCxnSpPr>
          <p:spPr>
            <a:xfrm>
              <a:off x="2211959" y="1428191"/>
              <a:ext cx="4955188"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 Box 37"/>
            <p:cNvSpPr txBox="1">
              <a:spLocks noChangeArrowheads="1"/>
            </p:cNvSpPr>
            <p:nvPr/>
          </p:nvSpPr>
          <p:spPr bwMode="auto">
            <a:xfrm>
              <a:off x="6993260" y="1646965"/>
              <a:ext cx="796925"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10" name="Text Box 38"/>
            <p:cNvSpPr txBox="1">
              <a:spLocks noChangeArrowheads="1"/>
            </p:cNvSpPr>
            <p:nvPr/>
          </p:nvSpPr>
          <p:spPr bwMode="auto">
            <a:xfrm>
              <a:off x="1597353" y="1646965"/>
              <a:ext cx="81121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结点 </a:t>
              </a:r>
              <a:r>
                <a:rPr kumimoji="1" lang="en-US" altLang="zh-CN" sz="1600" b="1" dirty="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12" name="椭圆 11"/>
            <p:cNvSpPr/>
            <p:nvPr/>
          </p:nvSpPr>
          <p:spPr>
            <a:xfrm>
              <a:off x="3265700"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4567642"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808556" y="1271441"/>
              <a:ext cx="304813" cy="304814"/>
            </a:xfrm>
            <a:prstGeom prst="ellipse">
              <a:avLst/>
            </a:prstGeom>
            <a:solidFill>
              <a:srgbClr val="00B05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示 5"/>
          <p:cNvGraphicFramePr/>
          <p:nvPr/>
        </p:nvGraphicFramePr>
        <p:xfrm>
          <a:off x="1663337" y="1051733"/>
          <a:ext cx="6096000" cy="262128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矩形 6"/>
          <p:cNvSpPr/>
          <p:nvPr/>
        </p:nvSpPr>
        <p:spPr>
          <a:xfrm>
            <a:off x="2542902" y="3816799"/>
            <a:ext cx="4336869" cy="400110"/>
          </a:xfrm>
          <a:prstGeom prst="rect">
            <a:avLst/>
          </a:prstGeom>
          <a:solidFill>
            <a:srgbClr val="FFFF99"/>
          </a:solidFill>
          <a:ln>
            <a:solidFill>
              <a:srgbClr val="000066"/>
            </a:solidFill>
          </a:ln>
        </p:spPr>
        <p:style>
          <a:lnRef idx="1">
            <a:schemeClr val="accent5"/>
          </a:lnRef>
          <a:fillRef idx="3">
            <a:schemeClr val="accent5"/>
          </a:fillRef>
          <a:effectRef idx="2">
            <a:schemeClr val="accent5"/>
          </a:effectRef>
          <a:fontRef idx="minor">
            <a:schemeClr val="lt1"/>
          </a:fontRef>
        </p:style>
        <p:txBody>
          <a:bodyPr wrap="square">
            <a:spAutoFit/>
          </a:bodyPr>
          <a:lstStyle/>
          <a:p>
            <a:pPr algn="ctr"/>
            <a:r>
              <a:rPr lang="zh-CN" altLang="en-US" sz="2000" b="1" dirty="0" smtClean="0">
                <a:solidFill>
                  <a:srgbClr val="0000CC"/>
                </a:solidFill>
                <a:latin typeface="微软雅黑" panose="020B0503020204020204" pitchFamily="34" charset="-122"/>
                <a:ea typeface="微软雅黑" panose="020B0503020204020204" pitchFamily="34" charset="-122"/>
              </a:rPr>
              <a:t>问题：信道利用率越高越好吗？</a:t>
            </a:r>
            <a:endParaRPr lang="zh-CN" altLang="en-US" sz="2000" b="1" dirty="0">
              <a:solidFill>
                <a:srgbClr val="0000CC"/>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en-US" altLang="zh-CN" dirty="0"/>
              <a:t>7. </a:t>
            </a:r>
            <a:r>
              <a:rPr lang="zh-CN" altLang="en-US" dirty="0"/>
              <a:t>利用率</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1995803" y="1151890"/>
              <a:ext cx="50701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Internet</a:t>
              </a:r>
              <a:r>
                <a:rPr lang="zh-CN" altLang="en-US" sz="2000" b="1" dirty="0">
                  <a:solidFill>
                    <a:schemeClr val="bg1"/>
                  </a:solidFill>
                  <a:latin typeface="微软雅黑" panose="020B0503020204020204" pitchFamily="34" charset="-122"/>
                  <a:ea typeface="微软雅黑" panose="020B0503020204020204" pitchFamily="34" charset="-122"/>
                </a:rPr>
                <a:t>：全球</a:t>
              </a:r>
              <a:r>
                <a:rPr lang="zh-CN" altLang="en-US" sz="2000" b="1" dirty="0" smtClean="0">
                  <a:solidFill>
                    <a:schemeClr val="bg1"/>
                  </a:solidFill>
                  <a:latin typeface="微软雅黑" panose="020B0503020204020204" pitchFamily="34" charset="-122"/>
                  <a:ea typeface="微软雅黑" panose="020B0503020204020204" pitchFamily="34" charset="-122"/>
                </a:rPr>
                <a:t>最大、最重要的</a:t>
              </a:r>
              <a:r>
                <a:rPr lang="zh-CN" altLang="en-US" sz="2000" b="1" dirty="0">
                  <a:solidFill>
                    <a:schemeClr val="bg1"/>
                  </a:solidFill>
                  <a:latin typeface="微软雅黑" panose="020B0503020204020204" pitchFamily="34" charset="-122"/>
                  <a:ea typeface="微软雅黑" panose="020B0503020204020204" pitchFamily="34" charset="-122"/>
                </a:rPr>
                <a:t>计算机网络</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11" name="内容占位符 10"/>
          <p:cNvSpPr>
            <a:spLocks noGrp="1"/>
          </p:cNvSpPr>
          <p:nvPr>
            <p:ph sz="quarter" idx="10"/>
          </p:nvPr>
        </p:nvSpPr>
        <p:spPr/>
        <p:txBody>
          <a:bodyPr/>
          <a:lstStyle/>
          <a:p>
            <a:r>
              <a:rPr lang="zh-CN" altLang="en-US" sz="1800" dirty="0"/>
              <a:t>如何称呼 </a:t>
            </a:r>
            <a:r>
              <a:rPr lang="en-US" altLang="zh-CN" sz="1800" dirty="0"/>
              <a:t>Internet</a:t>
            </a:r>
            <a:r>
              <a:rPr lang="zh-CN" altLang="en-US" sz="1800" dirty="0"/>
              <a:t>？</a:t>
            </a:r>
            <a:endParaRPr lang="zh-CN" altLang="en-US" sz="1800" dirty="0"/>
          </a:p>
          <a:p>
            <a:r>
              <a:rPr lang="zh-CN" altLang="en-US" sz="1800" dirty="0">
                <a:solidFill>
                  <a:srgbClr val="9900CC"/>
                </a:solidFill>
              </a:rPr>
              <a:t>因特网：</a:t>
            </a:r>
            <a:r>
              <a:rPr lang="zh-CN" altLang="en-US" sz="1800" dirty="0"/>
              <a:t>这个译名是全国科学技术名词审定委员会推荐的，但却长期</a:t>
            </a:r>
            <a:r>
              <a:rPr lang="zh-CN" altLang="en-US" sz="1800" dirty="0">
                <a:solidFill>
                  <a:srgbClr val="FF0000"/>
                </a:solidFill>
              </a:rPr>
              <a:t>未得到推广</a:t>
            </a:r>
            <a:r>
              <a:rPr lang="zh-CN" altLang="en-US" sz="1800" dirty="0">
                <a:solidFill>
                  <a:srgbClr val="C00000"/>
                </a:solidFill>
              </a:rPr>
              <a:t>。</a:t>
            </a:r>
            <a:endParaRPr lang="zh-CN" altLang="en-US" sz="1800" dirty="0">
              <a:solidFill>
                <a:srgbClr val="C00000"/>
              </a:solidFill>
            </a:endParaRPr>
          </a:p>
          <a:p>
            <a:r>
              <a:rPr lang="zh-CN" altLang="en-US" sz="1800" dirty="0">
                <a:solidFill>
                  <a:srgbClr val="FF0000"/>
                </a:solidFill>
              </a:rPr>
              <a:t>互联网：</a:t>
            </a:r>
            <a:r>
              <a:rPr lang="zh-CN" altLang="en-US" sz="1800" dirty="0"/>
              <a:t>这是目前流行最广的、事实上的标准译名。现在我国的各种报刊杂志、政府文件以及电视节目中都使用这个译名。该译名能够体现出 Internet 最主要的特征：</a:t>
            </a:r>
            <a:r>
              <a:rPr lang="zh-CN" altLang="en-US" sz="1800" dirty="0">
                <a:solidFill>
                  <a:srgbClr val="C00000"/>
                </a:solidFill>
              </a:rPr>
              <a:t>由数量极大的各种计算机网络互连起来的</a:t>
            </a:r>
            <a:r>
              <a:rPr lang="zh-CN" altLang="en-US" sz="1800" dirty="0"/>
              <a:t>。</a:t>
            </a:r>
            <a:endParaRPr lang="zh-CN" altLang="en-US" sz="1800" dirty="0"/>
          </a:p>
          <a:p>
            <a:r>
              <a:rPr lang="zh-CN" altLang="en-US" sz="1800" dirty="0">
                <a:solidFill>
                  <a:srgbClr val="0000CC"/>
                </a:solidFill>
              </a:rPr>
              <a:t>互联网 ≠互连网。</a:t>
            </a:r>
            <a:endParaRPr lang="zh-CN" altLang="en-US" sz="1800" dirty="0">
              <a:solidFill>
                <a:srgbClr val="0000CC"/>
              </a:solidFill>
            </a:endParaRPr>
          </a:p>
          <a:p>
            <a:pPr lvl="1"/>
            <a:r>
              <a:rPr lang="zh-CN" altLang="en-US" sz="1800" dirty="0"/>
              <a:t>互连网：局部范围互连起来的计算机网络</a:t>
            </a:r>
            <a:r>
              <a:rPr lang="zh-CN" altLang="en-US" sz="2000" dirty="0"/>
              <a:t>。</a:t>
            </a:r>
            <a:endParaRPr lang="zh-CN" altLang="en-US" sz="2000" dirty="0"/>
          </a:p>
          <a:p>
            <a:pPr lvl="1"/>
            <a:r>
              <a:rPr lang="zh-CN" altLang="en-US" dirty="0"/>
              <a:t>互联网：指当今世界上最大的计算机网络</a:t>
            </a:r>
            <a:r>
              <a:rPr lang="zh-CN" altLang="en-US" sz="2000" dirty="0"/>
              <a:t>。</a:t>
            </a:r>
            <a:endParaRPr lang="zh-CN" altLang="en-US" sz="2000" dirty="0"/>
          </a:p>
          <a:p>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根据</a:t>
            </a:r>
            <a:r>
              <a:rPr lang="zh-CN" altLang="en-US" dirty="0" smtClean="0"/>
              <a:t>排队论，</a:t>
            </a:r>
            <a:r>
              <a:rPr lang="zh-CN" altLang="en-US" dirty="0"/>
              <a:t>当某信道的利用率增大时</a:t>
            </a:r>
            <a:r>
              <a:rPr lang="zh-CN" altLang="en-US" dirty="0" smtClean="0"/>
              <a:t>，时延会迅速</a:t>
            </a:r>
            <a:r>
              <a:rPr lang="zh-CN" altLang="en-US" dirty="0"/>
              <a:t>增加。</a:t>
            </a:r>
            <a:endParaRPr lang="zh-CN" altLang="en-US" dirty="0"/>
          </a:p>
        </p:txBody>
      </p:sp>
      <p:sp>
        <p:nvSpPr>
          <p:cNvPr id="4" name="文本占位符 3"/>
          <p:cNvSpPr>
            <a:spLocks noGrp="1"/>
          </p:cNvSpPr>
          <p:nvPr>
            <p:ph type="body" sz="quarter" idx="11"/>
          </p:nvPr>
        </p:nvSpPr>
        <p:spPr/>
        <p:txBody>
          <a:bodyPr/>
          <a:lstStyle/>
          <a:p>
            <a:r>
              <a:rPr lang="zh-CN" altLang="en-US" dirty="0"/>
              <a:t>时延与网络利用率的</a:t>
            </a:r>
            <a:r>
              <a:rPr lang="zh-CN" altLang="en-US" dirty="0" smtClean="0"/>
              <a:t>关系</a:t>
            </a:r>
            <a:endParaRPr lang="zh-CN" altLang="en-US" dirty="0"/>
          </a:p>
        </p:txBody>
      </p:sp>
      <p:sp>
        <p:nvSpPr>
          <p:cNvPr id="5" name="矩形 5"/>
          <p:cNvSpPr>
            <a:spLocks noChangeArrowheads="1"/>
          </p:cNvSpPr>
          <p:nvPr/>
        </p:nvSpPr>
        <p:spPr bwMode="auto">
          <a:xfrm>
            <a:off x="987288" y="2644395"/>
            <a:ext cx="3088101" cy="1631216"/>
          </a:xfrm>
          <a:prstGeom prst="rect">
            <a:avLst/>
          </a:prstGeom>
          <a:noFill/>
          <a:ln>
            <a:noFill/>
          </a:ln>
        </p:spPr>
        <p:txBody>
          <a:bodyPr wrap="squar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其中</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a:p>
            <a:pPr>
              <a:lnSpc>
                <a:spcPts val="2400"/>
              </a:lnSpc>
            </a:pPr>
            <a:r>
              <a:rPr lang="en-US" altLang="zh-CN" sz="1600" b="1" dirty="0" smtClean="0">
                <a:latin typeface="微软雅黑" panose="020B0503020204020204" pitchFamily="34" charset="-122"/>
                <a:ea typeface="微软雅黑" panose="020B0503020204020204" pitchFamily="34" charset="-122"/>
              </a:rPr>
              <a:t>D</a:t>
            </a:r>
            <a:r>
              <a:rPr lang="en-US" altLang="zh-CN" sz="1600" b="1" baseline="-25000" dirty="0" smtClean="0">
                <a:latin typeface="微软雅黑" panose="020B0503020204020204" pitchFamily="34" charset="-122"/>
                <a:ea typeface="微软雅黑" panose="020B0503020204020204" pitchFamily="34" charset="-122"/>
              </a:rPr>
              <a:t>0</a:t>
            </a:r>
            <a:r>
              <a:rPr lang="zh-CN" altLang="en-US" sz="1600" b="1" dirty="0">
                <a:latin typeface="微软雅黑" panose="020B0503020204020204" pitchFamily="34" charset="-122"/>
                <a:ea typeface="微软雅黑" panose="020B0503020204020204" pitchFamily="34" charset="-122"/>
              </a:rPr>
              <a:t>：网络空闲时的</a:t>
            </a:r>
            <a:r>
              <a:rPr lang="zh-CN" altLang="en-US" sz="1600" b="1" dirty="0" smtClean="0">
                <a:latin typeface="微软雅黑" panose="020B0503020204020204" pitchFamily="34" charset="-122"/>
                <a:ea typeface="微软雅黑" panose="020B0503020204020204" pitchFamily="34" charset="-122"/>
              </a:rPr>
              <a:t>时延。</a:t>
            </a:r>
            <a:endParaRPr lang="en-US" altLang="zh-CN" sz="1600" b="1" dirty="0" smtClean="0">
              <a:latin typeface="微软雅黑" panose="020B0503020204020204" pitchFamily="34" charset="-122"/>
              <a:ea typeface="微软雅黑" panose="020B0503020204020204" pitchFamily="34" charset="-122"/>
            </a:endParaRPr>
          </a:p>
          <a:p>
            <a:pPr>
              <a:lnSpc>
                <a:spcPts val="2400"/>
              </a:lnSpc>
            </a:pPr>
            <a:r>
              <a:rPr lang="en-US" altLang="zh-CN" sz="1600" b="1" dirty="0" smtClean="0">
                <a:latin typeface="微软雅黑" panose="020B0503020204020204" pitchFamily="34" charset="-122"/>
                <a:ea typeface="微软雅黑" panose="020B0503020204020204" pitchFamily="34" charset="-122"/>
              </a:rPr>
              <a:t>D</a:t>
            </a:r>
            <a:r>
              <a:rPr lang="zh-CN" altLang="en-US" sz="1600" b="1" dirty="0">
                <a:latin typeface="微软雅黑" panose="020B0503020204020204" pitchFamily="34" charset="-122"/>
                <a:ea typeface="微软雅黑" panose="020B0503020204020204" pitchFamily="34" charset="-122"/>
              </a:rPr>
              <a:t>：网络在当前的</a:t>
            </a:r>
            <a:r>
              <a:rPr lang="zh-CN" altLang="en-US" sz="1600" b="1" dirty="0" smtClean="0">
                <a:latin typeface="微软雅黑" panose="020B0503020204020204" pitchFamily="34" charset="-122"/>
                <a:ea typeface="微软雅黑" panose="020B0503020204020204" pitchFamily="34" charset="-122"/>
              </a:rPr>
              <a:t>时延。</a:t>
            </a:r>
            <a:endParaRPr lang="en-US" altLang="zh-CN" sz="1600" b="1" dirty="0" smtClean="0">
              <a:latin typeface="微软雅黑" panose="020B0503020204020204" pitchFamily="34" charset="-122"/>
              <a:ea typeface="微软雅黑" panose="020B0503020204020204" pitchFamily="34" charset="-122"/>
            </a:endParaRPr>
          </a:p>
          <a:p>
            <a:pPr marL="357505" indent="-357505">
              <a:lnSpc>
                <a:spcPts val="2400"/>
              </a:lnSpc>
            </a:pPr>
            <a:r>
              <a:rPr lang="en-US" altLang="zh-CN" sz="1600" b="1" dirty="0" smtClean="0">
                <a:latin typeface="微软雅黑" panose="020B0503020204020204" pitchFamily="34" charset="-122"/>
                <a:ea typeface="微软雅黑" panose="020B0503020204020204" pitchFamily="34" charset="-122"/>
              </a:rPr>
              <a:t>U</a:t>
            </a:r>
            <a:r>
              <a:rPr lang="zh-CN" altLang="en-US" sz="1600" b="1" dirty="0" smtClean="0">
                <a:latin typeface="微软雅黑" panose="020B0503020204020204" pitchFamily="34" charset="-122"/>
                <a:ea typeface="微软雅黑" panose="020B0503020204020204" pitchFamily="34" charset="-122"/>
              </a:rPr>
              <a:t>：网络当前的</a:t>
            </a:r>
            <a:r>
              <a:rPr lang="zh-CN" altLang="en-US" sz="1600" b="1" dirty="0">
                <a:latin typeface="微软雅黑" panose="020B0503020204020204" pitchFamily="34" charset="-122"/>
                <a:ea typeface="微软雅黑" panose="020B0503020204020204" pitchFamily="34" charset="-122"/>
              </a:rPr>
              <a:t>利用率，数值在 </a:t>
            </a:r>
            <a:r>
              <a:rPr lang="en-US" altLang="zh-CN" sz="1600" b="1" dirty="0">
                <a:latin typeface="微软雅黑" panose="020B0503020204020204" pitchFamily="34" charset="-122"/>
                <a:ea typeface="微软雅黑" panose="020B0503020204020204" pitchFamily="34" charset="-122"/>
              </a:rPr>
              <a:t>0 </a:t>
            </a:r>
            <a:r>
              <a:rPr lang="zh-CN" altLang="en-US" sz="1600" b="1" dirty="0">
                <a:latin typeface="微软雅黑" panose="020B0503020204020204" pitchFamily="34" charset="-122"/>
                <a:ea typeface="微软雅黑" panose="020B0503020204020204" pitchFamily="34" charset="-122"/>
              </a:rPr>
              <a:t>到 </a:t>
            </a:r>
            <a:r>
              <a:rPr lang="en-US" altLang="zh-CN" sz="1600" b="1" dirty="0">
                <a:latin typeface="微软雅黑" panose="020B0503020204020204" pitchFamily="34" charset="-122"/>
                <a:ea typeface="微软雅黑" panose="020B0503020204020204" pitchFamily="34" charset="-122"/>
              </a:rPr>
              <a:t>1 </a:t>
            </a:r>
            <a:r>
              <a:rPr lang="zh-CN" altLang="en-US" sz="1600" b="1" dirty="0">
                <a:latin typeface="微软雅黑" panose="020B0503020204020204" pitchFamily="34" charset="-122"/>
                <a:ea typeface="微软雅黑" panose="020B0503020204020204" pitchFamily="34" charset="-122"/>
              </a:rPr>
              <a:t>之间</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p:txBody>
      </p:sp>
      <p:grpSp>
        <p:nvGrpSpPr>
          <p:cNvPr id="20" name="组合 19"/>
          <p:cNvGrpSpPr/>
          <p:nvPr/>
        </p:nvGrpSpPr>
        <p:grpSpPr>
          <a:xfrm>
            <a:off x="1448819" y="1557064"/>
            <a:ext cx="1611086" cy="894481"/>
            <a:chOff x="2760617" y="1739421"/>
            <a:chExt cx="1611086" cy="894481"/>
          </a:xfrm>
          <a:solidFill>
            <a:srgbClr val="FFCC66"/>
          </a:solidFill>
        </p:grpSpPr>
        <p:sp>
          <p:nvSpPr>
            <p:cNvPr id="19" name="圆角矩形 18"/>
            <p:cNvSpPr/>
            <p:nvPr/>
          </p:nvSpPr>
          <p:spPr>
            <a:xfrm>
              <a:off x="2760617" y="1739421"/>
              <a:ext cx="1611086" cy="894481"/>
            </a:xfrm>
            <a:prstGeom prst="roundRect">
              <a:avLst/>
            </a:prstGeom>
            <a:grp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sz="2000"/>
            </a:p>
          </p:txBody>
        </p:sp>
        <p:grpSp>
          <p:nvGrpSpPr>
            <p:cNvPr id="18" name="组合 17"/>
            <p:cNvGrpSpPr/>
            <p:nvPr/>
          </p:nvGrpSpPr>
          <p:grpSpPr>
            <a:xfrm>
              <a:off x="2830280" y="1827192"/>
              <a:ext cx="1419505" cy="769442"/>
              <a:chOff x="801181" y="1895238"/>
              <a:chExt cx="1419505" cy="769442"/>
            </a:xfrm>
            <a:grpFill/>
          </p:grpSpPr>
          <p:sp>
            <p:nvSpPr>
              <p:cNvPr id="8" name="文本框 7"/>
              <p:cNvSpPr txBox="1"/>
              <p:nvPr/>
            </p:nvSpPr>
            <p:spPr>
              <a:xfrm>
                <a:off x="801181" y="2079904"/>
                <a:ext cx="737702" cy="400110"/>
              </a:xfrm>
              <a:prstGeom prst="rect">
                <a:avLst/>
              </a:prstGeom>
              <a:grpFill/>
            </p:spPr>
            <p:txBody>
              <a:bodyPr wrap="none" rtlCol="0">
                <a:spAutoFit/>
              </a:bodyPr>
              <a:lstStyle/>
              <a:p>
                <a:r>
                  <a:rPr lang="en-US" altLang="zh-CN" sz="2000" b="1" dirty="0" smtClean="0">
                    <a:latin typeface="微软雅黑" panose="020B0503020204020204" pitchFamily="34" charset="-122"/>
                    <a:ea typeface="微软雅黑" panose="020B0503020204020204" pitchFamily="34" charset="-122"/>
                  </a:rPr>
                  <a:t>D = </a:t>
                </a:r>
                <a:endParaRPr lang="zh-CN" altLang="en-US" sz="20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1489152" y="1895238"/>
                <a:ext cx="618323" cy="400110"/>
              </a:xfrm>
              <a:prstGeom prst="rect">
                <a:avLst/>
              </a:prstGeom>
              <a:grp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D</a:t>
                </a:r>
                <a:r>
                  <a:rPr lang="en-US" altLang="zh-CN" sz="2000" b="1" baseline="-25000" dirty="0" smtClean="0">
                    <a:latin typeface="微软雅黑" panose="020B0503020204020204" pitchFamily="34" charset="-122"/>
                    <a:ea typeface="微软雅黑" panose="020B0503020204020204" pitchFamily="34" charset="-122"/>
                  </a:rPr>
                  <a:t>0</a:t>
                </a:r>
                <a:r>
                  <a:rPr lang="en-US" altLang="zh-CN" sz="2000" b="1" dirty="0" smtClean="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1361216" y="2264570"/>
                <a:ext cx="859470" cy="400110"/>
              </a:xfrm>
              <a:prstGeom prst="rect">
                <a:avLst/>
              </a:prstGeom>
              <a:grp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1 - U</a:t>
                </a:r>
                <a:endParaRPr lang="zh-CN" altLang="en-US" sz="2000" b="1" dirty="0">
                  <a:latin typeface="微软雅黑" panose="020B0503020204020204" pitchFamily="34" charset="-122"/>
                  <a:ea typeface="微软雅黑" panose="020B0503020204020204" pitchFamily="34" charset="-122"/>
                </a:endParaRPr>
              </a:p>
            </p:txBody>
          </p:sp>
          <p:cxnSp>
            <p:nvCxnSpPr>
              <p:cNvPr id="11" name="直接连接符 10"/>
              <p:cNvCxnSpPr/>
              <p:nvPr/>
            </p:nvCxnSpPr>
            <p:spPr>
              <a:xfrm>
                <a:off x="1361215" y="2264570"/>
                <a:ext cx="859471" cy="0"/>
              </a:xfrm>
              <a:prstGeom prst="line">
                <a:avLst/>
              </a:prstGeom>
              <a:grpFill/>
              <a:ln w="19050"/>
            </p:spPr>
            <p:style>
              <a:lnRef idx="1">
                <a:schemeClr val="dk1"/>
              </a:lnRef>
              <a:fillRef idx="0">
                <a:schemeClr val="dk1"/>
              </a:fillRef>
              <a:effectRef idx="0">
                <a:schemeClr val="dk1"/>
              </a:effectRef>
              <a:fontRef idx="minor">
                <a:schemeClr val="tx1"/>
              </a:fontRef>
            </p:style>
          </p:cxnSp>
        </p:grpSp>
      </p:grpSp>
      <p:grpSp>
        <p:nvGrpSpPr>
          <p:cNvPr id="35" name="组合 34"/>
          <p:cNvGrpSpPr/>
          <p:nvPr/>
        </p:nvGrpSpPr>
        <p:grpSpPr>
          <a:xfrm>
            <a:off x="4342338" y="1495850"/>
            <a:ext cx="3986073" cy="2297090"/>
            <a:chOff x="4580707" y="1670485"/>
            <a:chExt cx="3724192" cy="2086103"/>
          </a:xfrm>
        </p:grpSpPr>
        <p:sp>
          <p:nvSpPr>
            <p:cNvPr id="21" name="圆角矩形 20"/>
            <p:cNvSpPr/>
            <p:nvPr/>
          </p:nvSpPr>
          <p:spPr>
            <a:xfrm>
              <a:off x="4580707" y="1670485"/>
              <a:ext cx="3724192" cy="2086103"/>
            </a:xfrm>
            <a:prstGeom prst="roundRect">
              <a:avLst>
                <a:gd name="adj" fmla="val 10067"/>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2" name="组合 4"/>
            <p:cNvGrpSpPr/>
            <p:nvPr/>
          </p:nvGrpSpPr>
          <p:grpSpPr bwMode="auto">
            <a:xfrm>
              <a:off x="4695973" y="1783699"/>
              <a:ext cx="3400366" cy="1894737"/>
              <a:chOff x="2135973" y="2446456"/>
              <a:chExt cx="4890755" cy="2671462"/>
            </a:xfrm>
          </p:grpSpPr>
          <p:sp>
            <p:nvSpPr>
              <p:cNvPr id="23" name="Rectangle 4"/>
              <p:cNvSpPr>
                <a:spLocks noChangeArrowheads="1"/>
              </p:cNvSpPr>
              <p:nvPr/>
            </p:nvSpPr>
            <p:spPr bwMode="auto">
              <a:xfrm>
                <a:off x="4631067" y="2641057"/>
                <a:ext cx="921221" cy="2086023"/>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050" b="1">
                  <a:solidFill>
                    <a:srgbClr val="1956B9"/>
                  </a:solidFill>
                  <a:latin typeface="微软雅黑" panose="020B0503020204020204" pitchFamily="34" charset="-122"/>
                  <a:ea typeface="微软雅黑" panose="020B0503020204020204" pitchFamily="34" charset="-122"/>
                </a:endParaRPr>
              </a:p>
            </p:txBody>
          </p:sp>
          <p:sp>
            <p:nvSpPr>
              <p:cNvPr id="24" name="Text Box 5"/>
              <p:cNvSpPr txBox="1">
                <a:spLocks noChangeArrowheads="1"/>
              </p:cNvSpPr>
              <p:nvPr/>
            </p:nvSpPr>
            <p:spPr bwMode="auto">
              <a:xfrm>
                <a:off x="2135973" y="2446456"/>
                <a:ext cx="887931"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dirty="0">
                    <a:solidFill>
                      <a:srgbClr val="000066"/>
                    </a:solidFill>
                    <a:latin typeface="微软雅黑" panose="020B0503020204020204" pitchFamily="34" charset="-122"/>
                    <a:ea typeface="微软雅黑" panose="020B0503020204020204" pitchFamily="34" charset="-122"/>
                  </a:rPr>
                  <a:t>时延 </a:t>
                </a:r>
                <a:r>
                  <a:rPr lang="en-US" altLang="zh-CN" sz="1200" b="1" i="1" dirty="0">
                    <a:solidFill>
                      <a:srgbClr val="000066"/>
                    </a:solidFill>
                    <a:latin typeface="微软雅黑" panose="020B0503020204020204" pitchFamily="34" charset="-122"/>
                    <a:ea typeface="微软雅黑" panose="020B0503020204020204" pitchFamily="34" charset="-122"/>
                  </a:rPr>
                  <a:t>D</a:t>
                </a:r>
                <a:endParaRPr lang="en-US" altLang="zh-CN" sz="1200" b="1" i="1" dirty="0">
                  <a:solidFill>
                    <a:srgbClr val="000066"/>
                  </a:solidFill>
                  <a:latin typeface="微软雅黑" panose="020B0503020204020204" pitchFamily="34" charset="-122"/>
                  <a:ea typeface="微软雅黑" panose="020B0503020204020204" pitchFamily="34" charset="-122"/>
                </a:endParaRPr>
              </a:p>
            </p:txBody>
          </p:sp>
          <p:sp>
            <p:nvSpPr>
              <p:cNvPr id="25" name="Line 6"/>
              <p:cNvSpPr>
                <a:spLocks noChangeShapeType="1"/>
              </p:cNvSpPr>
              <p:nvPr/>
            </p:nvSpPr>
            <p:spPr bwMode="auto">
              <a:xfrm flipV="1">
                <a:off x="3029805" y="2543654"/>
                <a:ext cx="0" cy="2183427"/>
              </a:xfrm>
              <a:prstGeom prst="line">
                <a:avLst/>
              </a:prstGeom>
              <a:noFill/>
              <a:ln w="25400">
                <a:solidFill>
                  <a:srgbClr val="1956B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6" name="Line 7"/>
              <p:cNvSpPr>
                <a:spLocks noChangeShapeType="1"/>
              </p:cNvSpPr>
              <p:nvPr/>
            </p:nvSpPr>
            <p:spPr bwMode="auto">
              <a:xfrm rot="5400000" flipV="1">
                <a:off x="4836015" y="2920871"/>
                <a:ext cx="0" cy="3612419"/>
              </a:xfrm>
              <a:prstGeom prst="line">
                <a:avLst/>
              </a:prstGeom>
              <a:noFill/>
              <a:ln w="25400">
                <a:solidFill>
                  <a:srgbClr val="1956B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7" name="Line 8"/>
              <p:cNvSpPr>
                <a:spLocks noChangeShapeType="1"/>
              </p:cNvSpPr>
              <p:nvPr/>
            </p:nvSpPr>
            <p:spPr bwMode="auto">
              <a:xfrm>
                <a:off x="5552286" y="2568280"/>
                <a:ext cx="0" cy="2158801"/>
              </a:xfrm>
              <a:prstGeom prst="line">
                <a:avLst/>
              </a:prstGeom>
              <a:noFill/>
              <a:ln w="9525">
                <a:solidFill>
                  <a:srgbClr val="CC0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a:p>
            </p:txBody>
          </p:sp>
          <p:sp>
            <p:nvSpPr>
              <p:cNvPr id="28" name="Arc 9"/>
              <p:cNvSpPr/>
              <p:nvPr/>
            </p:nvSpPr>
            <p:spPr bwMode="auto">
              <a:xfrm flipV="1">
                <a:off x="3029804" y="2641057"/>
                <a:ext cx="2510540" cy="1942842"/>
              </a:xfrm>
              <a:custGeom>
                <a:avLst/>
                <a:gdLst>
                  <a:gd name="T0" fmla="*/ 0 w 21600"/>
                  <a:gd name="T1" fmla="*/ 0 h 21612"/>
                  <a:gd name="T2" fmla="*/ 2510540 w 21600"/>
                  <a:gd name="T3" fmla="*/ 1942842 h 21612"/>
                  <a:gd name="T4" fmla="*/ 0 w 21600"/>
                  <a:gd name="T5" fmla="*/ 1941763 h 21612"/>
                  <a:gd name="T6" fmla="*/ 0 60000 65536"/>
                  <a:gd name="T7" fmla="*/ 0 60000 65536"/>
                  <a:gd name="T8" fmla="*/ 0 60000 65536"/>
                </a:gdLst>
                <a:ahLst/>
                <a:cxnLst>
                  <a:cxn ang="T6">
                    <a:pos x="T0" y="T1"/>
                  </a:cxn>
                  <a:cxn ang="T7">
                    <a:pos x="T2" y="T3"/>
                  </a:cxn>
                  <a:cxn ang="T8">
                    <a:pos x="T4" y="T5"/>
                  </a:cxn>
                </a:cxnLst>
                <a:rect l="0" t="0" r="r" b="b"/>
                <a:pathLst>
                  <a:path w="21600" h="21612" fill="none" extrusionOk="0">
                    <a:moveTo>
                      <a:pt x="-1" y="0"/>
                    </a:moveTo>
                    <a:cubicBezTo>
                      <a:pt x="11929" y="0"/>
                      <a:pt x="21600" y="9670"/>
                      <a:pt x="21600" y="21600"/>
                    </a:cubicBezTo>
                    <a:cubicBezTo>
                      <a:pt x="21600" y="21603"/>
                      <a:pt x="21599" y="21607"/>
                      <a:pt x="21599" y="21611"/>
                    </a:cubicBezTo>
                  </a:path>
                  <a:path w="21600" h="21612" stroke="0" extrusionOk="0">
                    <a:moveTo>
                      <a:pt x="-1" y="0"/>
                    </a:moveTo>
                    <a:cubicBezTo>
                      <a:pt x="11929" y="0"/>
                      <a:pt x="21600" y="9670"/>
                      <a:pt x="21600" y="21600"/>
                    </a:cubicBezTo>
                    <a:cubicBezTo>
                      <a:pt x="21600" y="21603"/>
                      <a:pt x="21599" y="21607"/>
                      <a:pt x="21599" y="21611"/>
                    </a:cubicBezTo>
                    <a:lnTo>
                      <a:pt x="0" y="21600"/>
                    </a:lnTo>
                    <a:lnTo>
                      <a:pt x="-1" y="0"/>
                    </a:lnTo>
                    <a:close/>
                  </a:path>
                </a:pathLst>
              </a:custGeom>
              <a:noFill/>
              <a:ln w="38100">
                <a:solidFill>
                  <a:srgbClr val="CC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p>
            </p:txBody>
          </p:sp>
          <p:sp>
            <p:nvSpPr>
              <p:cNvPr id="29" name="Text Box 10"/>
              <p:cNvSpPr txBox="1">
                <a:spLocks noChangeArrowheads="1"/>
              </p:cNvSpPr>
              <p:nvPr/>
            </p:nvSpPr>
            <p:spPr bwMode="auto">
              <a:xfrm>
                <a:off x="5934155" y="4763239"/>
                <a:ext cx="1092573"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a:solidFill>
                      <a:srgbClr val="000066"/>
                    </a:solidFill>
                    <a:latin typeface="微软雅黑" panose="020B0503020204020204" pitchFamily="34" charset="-122"/>
                    <a:ea typeface="微软雅黑" panose="020B0503020204020204" pitchFamily="34" charset="-122"/>
                  </a:rPr>
                  <a:t>利用率 </a:t>
                </a:r>
                <a:r>
                  <a:rPr lang="en-US" altLang="zh-CN" sz="1200" b="1" i="1">
                    <a:solidFill>
                      <a:srgbClr val="000066"/>
                    </a:solidFill>
                    <a:latin typeface="微软雅黑" panose="020B0503020204020204" pitchFamily="34" charset="-122"/>
                    <a:ea typeface="微软雅黑" panose="020B0503020204020204" pitchFamily="34" charset="-122"/>
                  </a:rPr>
                  <a:t>U</a:t>
                </a:r>
                <a:endParaRPr lang="en-US" altLang="zh-CN" sz="1200" b="1" i="1">
                  <a:solidFill>
                    <a:srgbClr val="000066"/>
                  </a:solidFill>
                  <a:latin typeface="微软雅黑" panose="020B0503020204020204" pitchFamily="34" charset="-122"/>
                  <a:ea typeface="微软雅黑" panose="020B0503020204020204" pitchFamily="34" charset="-122"/>
                </a:endParaRPr>
              </a:p>
            </p:txBody>
          </p:sp>
          <p:sp>
            <p:nvSpPr>
              <p:cNvPr id="30" name="Text Box 11"/>
              <p:cNvSpPr txBox="1">
                <a:spLocks noChangeArrowheads="1"/>
              </p:cNvSpPr>
              <p:nvPr/>
            </p:nvSpPr>
            <p:spPr bwMode="auto">
              <a:xfrm>
                <a:off x="5400721" y="4719961"/>
                <a:ext cx="375250"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200" b="1">
                    <a:solidFill>
                      <a:srgbClr val="000066"/>
                    </a:solidFill>
                    <a:latin typeface="微软雅黑" panose="020B0503020204020204" pitchFamily="34" charset="-122"/>
                    <a:ea typeface="微软雅黑" panose="020B0503020204020204" pitchFamily="34" charset="-122"/>
                  </a:rPr>
                  <a:t>1</a:t>
                </a:r>
                <a:endParaRPr lang="en-US" altLang="zh-CN" sz="1200" b="1" i="1">
                  <a:solidFill>
                    <a:srgbClr val="000066"/>
                  </a:solidFill>
                  <a:latin typeface="微软雅黑" panose="020B0503020204020204" pitchFamily="34" charset="-122"/>
                  <a:ea typeface="微软雅黑" panose="020B0503020204020204" pitchFamily="34" charset="-122"/>
                </a:endParaRPr>
              </a:p>
            </p:txBody>
          </p:sp>
          <p:sp>
            <p:nvSpPr>
              <p:cNvPr id="31" name="Text Box 12"/>
              <p:cNvSpPr txBox="1">
                <a:spLocks noChangeArrowheads="1"/>
              </p:cNvSpPr>
              <p:nvPr/>
            </p:nvSpPr>
            <p:spPr bwMode="auto">
              <a:xfrm>
                <a:off x="2828045" y="4685155"/>
                <a:ext cx="375250"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200" b="1">
                    <a:solidFill>
                      <a:srgbClr val="000066"/>
                    </a:solidFill>
                    <a:latin typeface="微软雅黑" panose="020B0503020204020204" pitchFamily="34" charset="-122"/>
                    <a:ea typeface="微软雅黑" panose="020B0503020204020204" pitchFamily="34" charset="-122"/>
                  </a:rPr>
                  <a:t>0</a:t>
                </a:r>
                <a:endParaRPr lang="en-US" altLang="zh-CN" sz="1200" b="1" i="1">
                  <a:solidFill>
                    <a:srgbClr val="000066"/>
                  </a:solidFill>
                  <a:latin typeface="微软雅黑" panose="020B0503020204020204" pitchFamily="34" charset="-122"/>
                  <a:ea typeface="微软雅黑" panose="020B0503020204020204" pitchFamily="34" charset="-122"/>
                </a:endParaRPr>
              </a:p>
            </p:txBody>
          </p:sp>
          <p:sp>
            <p:nvSpPr>
              <p:cNvPr id="32" name="Text Box 13"/>
              <p:cNvSpPr txBox="1">
                <a:spLocks noChangeArrowheads="1"/>
              </p:cNvSpPr>
              <p:nvPr/>
            </p:nvSpPr>
            <p:spPr bwMode="auto">
              <a:xfrm>
                <a:off x="2585254" y="4385342"/>
                <a:ext cx="495881" cy="3546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200" b="1" i="1">
                    <a:solidFill>
                      <a:srgbClr val="000066"/>
                    </a:solidFill>
                    <a:latin typeface="微软雅黑" panose="020B0503020204020204" pitchFamily="34" charset="-122"/>
                    <a:ea typeface="微软雅黑" panose="020B0503020204020204" pitchFamily="34" charset="-122"/>
                  </a:rPr>
                  <a:t>D</a:t>
                </a:r>
                <a:r>
                  <a:rPr lang="en-US" altLang="zh-CN" sz="1200" b="1" baseline="-25000">
                    <a:solidFill>
                      <a:srgbClr val="000066"/>
                    </a:solidFill>
                    <a:latin typeface="微软雅黑" panose="020B0503020204020204" pitchFamily="34" charset="-122"/>
                    <a:ea typeface="微软雅黑" panose="020B0503020204020204" pitchFamily="34" charset="-122"/>
                  </a:rPr>
                  <a:t>0</a:t>
                </a:r>
                <a:endParaRPr lang="en-US" altLang="zh-CN" sz="1200" b="1" i="1" baseline="-25000">
                  <a:solidFill>
                    <a:srgbClr val="000066"/>
                  </a:solidFill>
                  <a:latin typeface="微软雅黑" panose="020B0503020204020204" pitchFamily="34" charset="-122"/>
                  <a:ea typeface="微软雅黑" panose="020B0503020204020204" pitchFamily="34" charset="-122"/>
                </a:endParaRPr>
              </a:p>
            </p:txBody>
          </p:sp>
          <p:sp>
            <p:nvSpPr>
              <p:cNvPr id="33" name="Text Box 14"/>
              <p:cNvSpPr txBox="1">
                <a:spLocks noChangeArrowheads="1"/>
              </p:cNvSpPr>
              <p:nvPr/>
            </p:nvSpPr>
            <p:spPr bwMode="auto">
              <a:xfrm>
                <a:off x="4656119" y="2647003"/>
                <a:ext cx="704682" cy="816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dirty="0">
                    <a:solidFill>
                      <a:schemeClr val="bg1"/>
                    </a:solidFill>
                    <a:latin typeface="微软雅黑" panose="020B0503020204020204" pitchFamily="34" charset="-122"/>
                    <a:ea typeface="微软雅黑" panose="020B0503020204020204" pitchFamily="34" charset="-122"/>
                  </a:rPr>
                  <a:t>时延急剧增大</a:t>
                </a:r>
                <a:endParaRPr lang="zh-CN" altLang="en-US" sz="1200" b="1" i="1" dirty="0">
                  <a:solidFill>
                    <a:schemeClr val="bg1"/>
                  </a:solidFill>
                  <a:latin typeface="微软雅黑" panose="020B0503020204020204" pitchFamily="34" charset="-122"/>
                  <a:ea typeface="微软雅黑" panose="020B0503020204020204" pitchFamily="34" charset="-122"/>
                </a:endParaRPr>
              </a:p>
            </p:txBody>
          </p:sp>
        </p:grpSp>
      </p:grpSp>
      <p:sp>
        <p:nvSpPr>
          <p:cNvPr id="34" name="矩形 16"/>
          <p:cNvSpPr>
            <a:spLocks noChangeArrowheads="1"/>
          </p:cNvSpPr>
          <p:nvPr/>
        </p:nvSpPr>
        <p:spPr bwMode="auto">
          <a:xfrm>
            <a:off x="4461804" y="3792939"/>
            <a:ext cx="379693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400"/>
              </a:lnSpc>
            </a:pPr>
            <a:r>
              <a:rPr lang="zh-CN" altLang="en-US" sz="1600" b="1" dirty="0">
                <a:latin typeface="微软雅黑" panose="020B0503020204020204" pitchFamily="34" charset="-122"/>
                <a:ea typeface="微软雅黑" panose="020B0503020204020204" pitchFamily="34" charset="-122"/>
              </a:rPr>
              <a:t>当信道的利用率增大时</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a:p>
            <a:pPr algn="ctr">
              <a:lnSpc>
                <a:spcPts val="2400"/>
              </a:lnSpc>
            </a:pPr>
            <a:r>
              <a:rPr lang="zh-CN" altLang="en-US" sz="1600" b="1" dirty="0" smtClean="0">
                <a:latin typeface="微软雅黑" panose="020B0503020204020204" pitchFamily="34" charset="-122"/>
                <a:ea typeface="微软雅黑" panose="020B0503020204020204" pitchFamily="34" charset="-122"/>
              </a:rPr>
              <a:t>该</a:t>
            </a:r>
            <a:r>
              <a:rPr lang="zh-CN" altLang="en-US" sz="1600" b="1" dirty="0">
                <a:latin typeface="微软雅黑" panose="020B0503020204020204" pitchFamily="34" charset="-122"/>
                <a:ea typeface="微软雅黑" panose="020B0503020204020204" pitchFamily="34" charset="-122"/>
              </a:rPr>
              <a:t>信道引起的时延迅速增加。</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1.6.2  </a:t>
            </a:r>
            <a:r>
              <a:rPr lang="zh-CN" altLang="en-US" dirty="0"/>
              <a:t>计算机网络的非性能特征</a:t>
            </a:r>
            <a:endParaRPr lang="zh-CN" altLang="en-US" dirty="0"/>
          </a:p>
        </p:txBody>
      </p:sp>
      <p:graphicFrame>
        <p:nvGraphicFramePr>
          <p:cNvPr id="5" name="图示 4"/>
          <p:cNvGraphicFramePr/>
          <p:nvPr/>
        </p:nvGraphicFramePr>
        <p:xfrm>
          <a:off x="141512" y="1184365"/>
          <a:ext cx="6792688" cy="311766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6" name="矩形 5"/>
          <p:cNvSpPr/>
          <p:nvPr/>
        </p:nvSpPr>
        <p:spPr>
          <a:xfrm>
            <a:off x="5878162" y="2178862"/>
            <a:ext cx="2294793" cy="707886"/>
          </a:xfrm>
          <a:prstGeom prst="rect">
            <a:avLst/>
          </a:prstGeom>
          <a:solidFill>
            <a:srgbClr val="FFFF99"/>
          </a:solidFill>
        </p:spPr>
        <p:style>
          <a:lnRef idx="1">
            <a:schemeClr val="accent5"/>
          </a:lnRef>
          <a:fillRef idx="2">
            <a:schemeClr val="accent5"/>
          </a:fillRef>
          <a:effectRef idx="1">
            <a:schemeClr val="accent5"/>
          </a:effectRef>
          <a:fontRef idx="minor">
            <a:schemeClr val="dk1"/>
          </a:fontRef>
        </p:style>
        <p:txBody>
          <a:bodyPr vert="horz" wrap="square" anchor="ctr" anchorCtr="0">
            <a:spAutoFit/>
          </a:bodyPr>
          <a:lstStyle/>
          <a:p>
            <a:pPr>
              <a:lnSpc>
                <a:spcPts val="2400"/>
              </a:lnSpc>
            </a:pPr>
            <a:r>
              <a:rPr lang="zh-CN" altLang="en-US" b="1" dirty="0">
                <a:solidFill>
                  <a:schemeClr val="tx1"/>
                </a:solidFill>
                <a:latin typeface="微软雅黑" panose="020B0503020204020204" pitchFamily="34" charset="-122"/>
                <a:ea typeface="微软雅黑" panose="020B0503020204020204" pitchFamily="34" charset="-122"/>
              </a:rPr>
              <a:t>这些非性能特征</a:t>
            </a:r>
            <a:r>
              <a:rPr lang="zh-CN" altLang="en-US" b="1" dirty="0" smtClean="0">
                <a:solidFill>
                  <a:schemeClr val="tx1"/>
                </a:solidFill>
                <a:latin typeface="微软雅黑" panose="020B0503020204020204" pitchFamily="34" charset="-122"/>
                <a:ea typeface="微软雅黑" panose="020B0503020204020204" pitchFamily="34" charset="-122"/>
              </a:rPr>
              <a:t>与性能指标</a:t>
            </a:r>
            <a:r>
              <a:rPr lang="zh-CN" altLang="en-US" b="1" dirty="0">
                <a:solidFill>
                  <a:schemeClr val="tx1"/>
                </a:solidFill>
                <a:latin typeface="微软雅黑" panose="020B0503020204020204" pitchFamily="34" charset="-122"/>
                <a:ea typeface="微软雅黑" panose="020B0503020204020204" pitchFamily="34" charset="-122"/>
              </a:rPr>
              <a:t>有很大的关系。</a:t>
            </a:r>
            <a:endParaRPr lang="zh-CN" altLang="en-US" b="1"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10"/>
          <p:cNvSpPr>
            <a:spLocks noChangeArrowheads="1"/>
          </p:cNvSpPr>
          <p:nvPr/>
        </p:nvSpPr>
        <p:spPr bwMode="auto">
          <a:xfrm>
            <a:off x="2628900" y="292576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1"/>
          <p:cNvSpPr>
            <a:spLocks noChangeArrowheads="1"/>
          </p:cNvSpPr>
          <p:nvPr/>
        </p:nvSpPr>
        <p:spPr bwMode="auto">
          <a:xfrm>
            <a:off x="2628900" y="3543300"/>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 name="Rectangle 9"/>
          <p:cNvSpPr>
            <a:spLocks noChangeArrowheads="1"/>
          </p:cNvSpPr>
          <p:nvPr/>
        </p:nvSpPr>
        <p:spPr bwMode="auto">
          <a:xfrm>
            <a:off x="2628900" y="1108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3" name="Rectangle 10"/>
          <p:cNvSpPr>
            <a:spLocks noChangeArrowheads="1"/>
          </p:cNvSpPr>
          <p:nvPr/>
        </p:nvSpPr>
        <p:spPr bwMode="auto">
          <a:xfrm>
            <a:off x="2628900" y="1714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 name="Rectangle 11"/>
          <p:cNvSpPr>
            <a:spLocks noChangeArrowheads="1"/>
          </p:cNvSpPr>
          <p:nvPr/>
        </p:nvSpPr>
        <p:spPr bwMode="auto">
          <a:xfrm>
            <a:off x="2628900" y="233203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116743" name="Line 16"/>
          <p:cNvSpPr>
            <a:spLocks noChangeShapeType="1"/>
          </p:cNvSpPr>
          <p:nvPr/>
        </p:nvSpPr>
        <p:spPr bwMode="auto">
          <a:xfrm>
            <a:off x="3636963" y="1036638"/>
            <a:ext cx="0" cy="289877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16744" name="Rectangle 8"/>
          <p:cNvSpPr>
            <a:spLocks noChangeArrowheads="1"/>
          </p:cNvSpPr>
          <p:nvPr/>
        </p:nvSpPr>
        <p:spPr bwMode="auto">
          <a:xfrm>
            <a:off x="2700338" y="1073150"/>
            <a:ext cx="5472112" cy="2862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1.7.1                     </a:t>
            </a:r>
            <a:r>
              <a:rPr lang="zh-CN" altLang="zh-CN" sz="2000" b="1" dirty="0">
                <a:solidFill>
                  <a:schemeClr val="bg1"/>
                </a:solidFill>
                <a:latin typeface="微软雅黑" panose="020B0503020204020204" pitchFamily="34" charset="-122"/>
                <a:ea typeface="微软雅黑" panose="020B0503020204020204" pitchFamily="34" charset="-122"/>
              </a:rPr>
              <a:t>计算机网络体系结构的形成</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zh-CN"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1.7.2                                     </a:t>
            </a:r>
            <a:r>
              <a:rPr lang="zh-CN" altLang="zh-CN" sz="2000" b="1" dirty="0">
                <a:solidFill>
                  <a:schemeClr val="bg1"/>
                </a:solidFill>
                <a:latin typeface="微软雅黑" panose="020B0503020204020204" pitchFamily="34" charset="-122"/>
                <a:ea typeface="微软雅黑" panose="020B0503020204020204" pitchFamily="34" charset="-122"/>
              </a:rPr>
              <a:t>协议与划分层次</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1.7.3                        </a:t>
            </a:r>
            <a:r>
              <a:rPr lang="zh-CN" altLang="zh-CN" sz="2000" b="1" dirty="0">
                <a:solidFill>
                  <a:schemeClr val="bg1"/>
                </a:solidFill>
                <a:latin typeface="微软雅黑" panose="020B0503020204020204" pitchFamily="34" charset="-122"/>
                <a:ea typeface="微软雅黑" panose="020B0503020204020204" pitchFamily="34" charset="-122"/>
              </a:rPr>
              <a:t>具有五层协议的体系结构</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1.7.4              </a:t>
            </a:r>
            <a:r>
              <a:rPr lang="zh-CN" altLang="zh-CN" sz="2000" b="1" dirty="0">
                <a:solidFill>
                  <a:schemeClr val="bg1"/>
                </a:solidFill>
                <a:latin typeface="微软雅黑" panose="020B0503020204020204" pitchFamily="34" charset="-122"/>
                <a:ea typeface="微软雅黑" panose="020B0503020204020204" pitchFamily="34" charset="-122"/>
              </a:rPr>
              <a:t>实体、协议、服务和服务访问点</a:t>
            </a:r>
            <a:endParaRPr lang="en-US" altLang="zh-CN" sz="2000" b="1" dirty="0">
              <a:solidFill>
                <a:schemeClr val="bg1"/>
              </a:solidFill>
              <a:latin typeface="微软雅黑" panose="020B0503020204020204" pitchFamily="34" charset="-122"/>
              <a:ea typeface="微软雅黑" panose="020B0503020204020204" pitchFamily="34" charset="-122"/>
            </a:endParaRPr>
          </a:p>
          <a:p>
            <a:endParaRPr lang="en-US" altLang="zh-CN" sz="2000" b="1" dirty="0">
              <a:solidFill>
                <a:schemeClr val="bg1"/>
              </a:solidFill>
              <a:latin typeface="微软雅黑" panose="020B0503020204020204" pitchFamily="34" charset="-122"/>
              <a:ea typeface="微软雅黑" panose="020B0503020204020204" pitchFamily="34" charset="-122"/>
            </a:endParaRPr>
          </a:p>
          <a:p>
            <a:r>
              <a:rPr lang="en-US" altLang="zh-CN" sz="2000" b="1" dirty="0" smtClean="0">
                <a:solidFill>
                  <a:schemeClr val="bg1"/>
                </a:solidFill>
                <a:latin typeface="微软雅黑" panose="020B0503020204020204" pitchFamily="34" charset="-122"/>
                <a:ea typeface="微软雅黑" panose="020B0503020204020204" pitchFamily="34" charset="-122"/>
              </a:rPr>
              <a:t>1.7.5                                TCP/IP </a:t>
            </a:r>
            <a:r>
              <a:rPr lang="zh-CN" altLang="zh-CN" sz="2000" b="1" dirty="0">
                <a:solidFill>
                  <a:schemeClr val="bg1"/>
                </a:solidFill>
                <a:latin typeface="微软雅黑" panose="020B0503020204020204" pitchFamily="34" charset="-122"/>
                <a:ea typeface="微软雅黑" panose="020B0503020204020204" pitchFamily="34" charset="-122"/>
              </a:rPr>
              <a:t>的体系结构</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7" name="Rectangle 27"/>
          <p:cNvSpPr>
            <a:spLocks noChangeArrowheads="1"/>
          </p:cNvSpPr>
          <p:nvPr/>
        </p:nvSpPr>
        <p:spPr bwMode="auto">
          <a:xfrm>
            <a:off x="639730" y="1108226"/>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116748" name="Rectangle 29"/>
          <p:cNvSpPr>
            <a:spLocks noChangeArrowheads="1"/>
          </p:cNvSpPr>
          <p:nvPr/>
        </p:nvSpPr>
        <p:spPr bwMode="auto">
          <a:xfrm>
            <a:off x="649288" y="1203325"/>
            <a:ext cx="1627187" cy="1016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rgbClr val="FFFF00"/>
                </a:solidFill>
                <a:latin typeface="微软雅黑" panose="020B0503020204020204" pitchFamily="34" charset="-122"/>
                <a:ea typeface="微软雅黑" panose="020B0503020204020204" pitchFamily="34" charset="-122"/>
              </a:rPr>
              <a:t>1.7</a:t>
            </a:r>
            <a:endParaRPr lang="fr-FR" altLang="zh-CN" sz="2000" b="1" dirty="0">
              <a:solidFill>
                <a:srgbClr val="FFFF00"/>
              </a:solidFill>
              <a:latin typeface="微软雅黑" panose="020B0503020204020204" pitchFamily="34" charset="-122"/>
              <a:ea typeface="微软雅黑" panose="020B0503020204020204" pitchFamily="34" charset="-122"/>
            </a:endParaRPr>
          </a:p>
          <a:p>
            <a:r>
              <a:rPr lang="zh-CN" altLang="zh-CN" sz="2000" b="1" dirty="0" smtClean="0">
                <a:solidFill>
                  <a:schemeClr val="bg1"/>
                </a:solidFill>
                <a:latin typeface="微软雅黑" panose="020B0503020204020204" pitchFamily="34" charset="-122"/>
                <a:ea typeface="微软雅黑" panose="020B0503020204020204" pitchFamily="34" charset="-122"/>
              </a:rPr>
              <a:t>计算机网络体系结构</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1.7.1  </a:t>
            </a:r>
            <a:r>
              <a:rPr lang="zh-CN" altLang="zh-CN" dirty="0"/>
              <a:t>计算机网络体系结构的形成</a:t>
            </a:r>
            <a:endParaRPr lang="zh-CN" altLang="en-US" dirty="0"/>
          </a:p>
        </p:txBody>
      </p:sp>
      <p:sp>
        <p:nvSpPr>
          <p:cNvPr id="6" name="Line 1453"/>
          <p:cNvSpPr>
            <a:spLocks noChangeShapeType="1"/>
          </p:cNvSpPr>
          <p:nvPr/>
        </p:nvSpPr>
        <p:spPr bwMode="auto">
          <a:xfrm flipH="1">
            <a:off x="1069517" y="2980716"/>
            <a:ext cx="1381272" cy="0"/>
          </a:xfrm>
          <a:prstGeom prst="line">
            <a:avLst/>
          </a:prstGeom>
          <a:noFill/>
          <a:ln w="3810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59"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63008" y="2684537"/>
            <a:ext cx="661039" cy="66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2" name="Line 1453"/>
          <p:cNvSpPr>
            <a:spLocks noChangeShapeType="1"/>
          </p:cNvSpPr>
          <p:nvPr/>
        </p:nvSpPr>
        <p:spPr bwMode="auto">
          <a:xfrm flipH="1">
            <a:off x="7257944" y="2980716"/>
            <a:ext cx="907434" cy="0"/>
          </a:xfrm>
          <a:prstGeom prst="line">
            <a:avLst/>
          </a:prstGeom>
          <a:noFill/>
          <a:ln w="3810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161"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03253" y="2684537"/>
            <a:ext cx="661039" cy="661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4"/>
          <p:cNvGrpSpPr/>
          <p:nvPr/>
        </p:nvGrpSpPr>
        <p:grpSpPr>
          <a:xfrm>
            <a:off x="1858607" y="1555624"/>
            <a:ext cx="5964008" cy="3126378"/>
            <a:chOff x="2002985" y="1193073"/>
            <a:chExt cx="5964008" cy="3370217"/>
          </a:xfrm>
        </p:grpSpPr>
        <p:grpSp>
          <p:nvGrpSpPr>
            <p:cNvPr id="4" name="组合 3"/>
            <p:cNvGrpSpPr/>
            <p:nvPr/>
          </p:nvGrpSpPr>
          <p:grpSpPr>
            <a:xfrm>
              <a:off x="2002985" y="1193073"/>
              <a:ext cx="5964008" cy="3370217"/>
              <a:chOff x="2002985" y="1193073"/>
              <a:chExt cx="5964008" cy="3370217"/>
            </a:xfrm>
          </p:grpSpPr>
          <p:sp>
            <p:nvSpPr>
              <p:cNvPr id="152" name="Oval 1507"/>
              <p:cNvSpPr>
                <a:spLocks noChangeArrowheads="1"/>
              </p:cNvSpPr>
              <p:nvPr/>
            </p:nvSpPr>
            <p:spPr bwMode="auto">
              <a:xfrm rot="21341795">
                <a:off x="5839397" y="2482362"/>
                <a:ext cx="2127596" cy="1867215"/>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3" name="Oval 1508"/>
              <p:cNvSpPr>
                <a:spLocks noChangeArrowheads="1"/>
              </p:cNvSpPr>
              <p:nvPr/>
            </p:nvSpPr>
            <p:spPr bwMode="auto">
              <a:xfrm rot="21341795">
                <a:off x="2002985" y="2096229"/>
                <a:ext cx="1967142" cy="1681512"/>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4" name="Oval 1509"/>
              <p:cNvSpPr>
                <a:spLocks noChangeArrowheads="1"/>
              </p:cNvSpPr>
              <p:nvPr/>
            </p:nvSpPr>
            <p:spPr bwMode="auto">
              <a:xfrm rot="21341795">
                <a:off x="5449660" y="1367840"/>
                <a:ext cx="2295437" cy="1886844"/>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5" name="Oval 1510"/>
              <p:cNvSpPr>
                <a:spLocks noChangeArrowheads="1"/>
              </p:cNvSpPr>
              <p:nvPr/>
            </p:nvSpPr>
            <p:spPr bwMode="auto">
              <a:xfrm rot="21341795">
                <a:off x="4391764" y="2851426"/>
                <a:ext cx="2298063" cy="1711864"/>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6" name="Oval 1511"/>
              <p:cNvSpPr>
                <a:spLocks noChangeArrowheads="1"/>
              </p:cNvSpPr>
              <p:nvPr/>
            </p:nvSpPr>
            <p:spPr bwMode="auto">
              <a:xfrm rot="21341795">
                <a:off x="2405455" y="2831144"/>
                <a:ext cx="2295437" cy="1622830"/>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7" name="Oval 1512"/>
              <p:cNvSpPr>
                <a:spLocks noChangeArrowheads="1"/>
              </p:cNvSpPr>
              <p:nvPr/>
            </p:nvSpPr>
            <p:spPr bwMode="auto">
              <a:xfrm rot="21341795">
                <a:off x="4041542" y="1193073"/>
                <a:ext cx="2256042" cy="1677465"/>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8" name="Oval 1513"/>
              <p:cNvSpPr>
                <a:spLocks noChangeArrowheads="1"/>
              </p:cNvSpPr>
              <p:nvPr/>
            </p:nvSpPr>
            <p:spPr bwMode="auto">
              <a:xfrm rot="21341795">
                <a:off x="2366784" y="1286239"/>
                <a:ext cx="2256042" cy="1616760"/>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1" name="Oval 1514"/>
              <p:cNvSpPr>
                <a:spLocks noChangeArrowheads="1"/>
              </p:cNvSpPr>
              <p:nvPr/>
            </p:nvSpPr>
            <p:spPr bwMode="auto">
              <a:xfrm rot="21341795">
                <a:off x="2175632" y="1600537"/>
                <a:ext cx="5289099" cy="2415001"/>
              </a:xfrm>
              <a:prstGeom prst="ellipse">
                <a:avLst/>
              </a:prstGeom>
              <a:solidFill>
                <a:schemeClr val="accent1">
                  <a:lumMod val="40000"/>
                  <a:lumOff val="60000"/>
                </a:schemeClr>
              </a:solidFill>
              <a:ln w="19050">
                <a:noFill/>
                <a:prstDash val="solid"/>
                <a:round/>
              </a:ln>
              <a:effec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63" name="文本框 162"/>
            <p:cNvSpPr txBox="1"/>
            <p:nvPr/>
          </p:nvSpPr>
          <p:spPr>
            <a:xfrm>
              <a:off x="2566179" y="1538206"/>
              <a:ext cx="5035719" cy="2391809"/>
            </a:xfrm>
            <a:prstGeom prst="rect">
              <a:avLst/>
            </a:prstGeom>
            <a:noFill/>
            <a:ln>
              <a:noFill/>
            </a:ln>
          </p:spPr>
          <p:txBody>
            <a:bodyPr wrap="square" rtlCol="0">
              <a:spAutoFit/>
            </a:bodyPr>
            <a:lstStyle/>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1</a:t>
              </a:r>
              <a:r>
                <a:rPr lang="en-US" altLang="zh-CN" sz="1600" b="1" dirty="0" smtClean="0">
                  <a:solidFill>
                    <a:srgbClr val="000066"/>
                  </a:solidFill>
                  <a:latin typeface="微软雅黑" panose="020B0503020204020204" pitchFamily="34" charset="-122"/>
                  <a:ea typeface="微软雅黑" panose="020B0503020204020204" pitchFamily="34" charset="-122"/>
                </a:rPr>
                <a:t>) </a:t>
              </a:r>
              <a:r>
                <a:rPr lang="zh-CN" altLang="en-US" sz="1600" b="1" dirty="0" smtClean="0">
                  <a:solidFill>
                    <a:srgbClr val="000066"/>
                  </a:solidFill>
                  <a:latin typeface="微软雅黑" panose="020B0503020204020204" pitchFamily="34" charset="-122"/>
                  <a:ea typeface="微软雅黑" panose="020B0503020204020204" pitchFamily="34" charset="-122"/>
                </a:rPr>
                <a:t>必须</a:t>
              </a:r>
              <a:r>
                <a:rPr lang="zh-CN" altLang="en-US" sz="1600" b="1" dirty="0">
                  <a:solidFill>
                    <a:srgbClr val="000066"/>
                  </a:solidFill>
                  <a:latin typeface="微软雅黑" panose="020B0503020204020204" pitchFamily="34" charset="-122"/>
                  <a:ea typeface="微软雅黑" panose="020B0503020204020204" pitchFamily="34" charset="-122"/>
                </a:rPr>
                <a:t>有一条传送数据的通路。</a:t>
              </a:r>
              <a:endParaRPr lang="en-US" altLang="zh-CN" sz="1600" b="1" dirty="0" smtClean="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(2) </a:t>
              </a:r>
              <a:r>
                <a:rPr lang="zh-CN" altLang="en-US" sz="1600" b="1" dirty="0" smtClean="0">
                  <a:solidFill>
                    <a:srgbClr val="000066"/>
                  </a:solidFill>
                  <a:latin typeface="微软雅黑" panose="020B0503020204020204" pitchFamily="34" charset="-122"/>
                  <a:ea typeface="微软雅黑" panose="020B0503020204020204" pitchFamily="34" charset="-122"/>
                </a:rPr>
                <a:t>发起方必须</a:t>
              </a:r>
              <a:r>
                <a:rPr lang="zh-CN" altLang="en-US" sz="1600" b="1" dirty="0">
                  <a:solidFill>
                    <a:srgbClr val="000066"/>
                  </a:solidFill>
                  <a:latin typeface="微软雅黑" panose="020B0503020204020204" pitchFamily="34" charset="-122"/>
                  <a:ea typeface="微软雅黑" panose="020B0503020204020204" pitchFamily="34" charset="-122"/>
                </a:rPr>
                <a:t>激活</a:t>
              </a:r>
              <a:r>
                <a:rPr lang="zh-CN" altLang="en-US" sz="1600" b="1" dirty="0" smtClean="0">
                  <a:solidFill>
                    <a:srgbClr val="000066"/>
                  </a:solidFill>
                  <a:latin typeface="微软雅黑" panose="020B0503020204020204" pitchFamily="34" charset="-122"/>
                  <a:ea typeface="微软雅黑" panose="020B0503020204020204" pitchFamily="34" charset="-122"/>
                </a:rPr>
                <a:t>通路。</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(3) </a:t>
              </a:r>
              <a:r>
                <a:rPr lang="zh-CN" altLang="en-US" sz="1600" b="1" dirty="0">
                  <a:solidFill>
                    <a:srgbClr val="000066"/>
                  </a:solidFill>
                  <a:latin typeface="微软雅黑" panose="020B0503020204020204" pitchFamily="34" charset="-122"/>
                  <a:ea typeface="微软雅黑" panose="020B0503020204020204" pitchFamily="34" charset="-122"/>
                </a:rPr>
                <a:t>要告诉网络如何识别</a:t>
              </a:r>
              <a:r>
                <a:rPr lang="zh-CN" altLang="en-US" sz="1600" b="1" dirty="0" smtClean="0">
                  <a:solidFill>
                    <a:srgbClr val="000066"/>
                  </a:solidFill>
                  <a:latin typeface="微软雅黑" panose="020B0503020204020204" pitchFamily="34" charset="-122"/>
                  <a:ea typeface="微软雅黑" panose="020B0503020204020204" pitchFamily="34" charset="-122"/>
                </a:rPr>
                <a:t>接收方。</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(4) </a:t>
              </a:r>
              <a:r>
                <a:rPr lang="zh-CN" altLang="en-US" sz="1600" b="1" dirty="0" smtClean="0">
                  <a:solidFill>
                    <a:srgbClr val="000066"/>
                  </a:solidFill>
                  <a:latin typeface="微软雅黑" panose="020B0503020204020204" pitchFamily="34" charset="-122"/>
                  <a:ea typeface="微软雅黑" panose="020B0503020204020204" pitchFamily="34" charset="-122"/>
                </a:rPr>
                <a:t>发起方要清楚对方是否</a:t>
              </a:r>
              <a:r>
                <a:rPr lang="zh-CN" altLang="en-US" sz="1600" b="1" dirty="0">
                  <a:solidFill>
                    <a:srgbClr val="000066"/>
                  </a:solidFill>
                  <a:latin typeface="微软雅黑" panose="020B0503020204020204" pitchFamily="34" charset="-122"/>
                  <a:ea typeface="微软雅黑" panose="020B0503020204020204" pitchFamily="34" charset="-122"/>
                </a:rPr>
                <a:t>已开机</a:t>
              </a:r>
              <a:r>
                <a:rPr lang="zh-CN" altLang="en-US" sz="1600" b="1" dirty="0" smtClean="0">
                  <a:solidFill>
                    <a:srgbClr val="000066"/>
                  </a:solidFill>
                  <a:latin typeface="微软雅黑" panose="020B0503020204020204" pitchFamily="34" charset="-122"/>
                  <a:ea typeface="微软雅黑" panose="020B0503020204020204" pitchFamily="34" charset="-122"/>
                </a:rPr>
                <a:t>，且</a:t>
              </a:r>
              <a:r>
                <a:rPr lang="zh-CN" altLang="en-US" sz="1600" b="1" dirty="0">
                  <a:solidFill>
                    <a:srgbClr val="000066"/>
                  </a:solidFill>
                  <a:latin typeface="微软雅黑" panose="020B0503020204020204" pitchFamily="34" charset="-122"/>
                  <a:ea typeface="微软雅黑" panose="020B0503020204020204" pitchFamily="34" charset="-122"/>
                </a:rPr>
                <a:t>与网络连接正常。</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(5) </a:t>
              </a:r>
              <a:r>
                <a:rPr lang="zh-CN" altLang="en-US" sz="1600" b="1" dirty="0" smtClean="0">
                  <a:solidFill>
                    <a:srgbClr val="000066"/>
                  </a:solidFill>
                  <a:latin typeface="微软雅黑" panose="020B0503020204020204" pitchFamily="34" charset="-122"/>
                  <a:ea typeface="微软雅黑" panose="020B0503020204020204" pitchFamily="34" charset="-122"/>
                </a:rPr>
                <a:t>发起方要清楚对方是否准备好接收和</a:t>
              </a:r>
              <a:r>
                <a:rPr lang="zh-CN" altLang="en-US" sz="1600" b="1" dirty="0">
                  <a:solidFill>
                    <a:srgbClr val="000066"/>
                  </a:solidFill>
                  <a:latin typeface="微软雅黑" panose="020B0503020204020204" pitchFamily="34" charset="-122"/>
                  <a:ea typeface="微软雅黑" panose="020B0503020204020204" pitchFamily="34" charset="-122"/>
                </a:rPr>
                <a:t>存储</a:t>
              </a:r>
              <a:r>
                <a:rPr lang="zh-CN" altLang="en-US" sz="1600" b="1" dirty="0" smtClean="0">
                  <a:solidFill>
                    <a:srgbClr val="000066"/>
                  </a:solidFill>
                  <a:latin typeface="微软雅黑" panose="020B0503020204020204" pitchFamily="34" charset="-122"/>
                  <a:ea typeface="微软雅黑" panose="020B0503020204020204" pitchFamily="34" charset="-122"/>
                </a:rPr>
                <a:t>文件。</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(6) </a:t>
              </a:r>
              <a:r>
                <a:rPr lang="zh-CN" altLang="en-US" sz="1600" b="1" dirty="0" smtClean="0">
                  <a:solidFill>
                    <a:srgbClr val="000066"/>
                  </a:solidFill>
                  <a:latin typeface="微软雅黑" panose="020B0503020204020204" pitchFamily="34" charset="-122"/>
                  <a:ea typeface="微软雅黑" panose="020B0503020204020204" pitchFamily="34" charset="-122"/>
                </a:rPr>
                <a:t>若文件</a:t>
              </a:r>
              <a:r>
                <a:rPr lang="zh-CN" altLang="en-US" sz="1600" b="1" dirty="0">
                  <a:solidFill>
                    <a:srgbClr val="000066"/>
                  </a:solidFill>
                  <a:latin typeface="微软雅黑" panose="020B0503020204020204" pitchFamily="34" charset="-122"/>
                  <a:ea typeface="微软雅黑" panose="020B0503020204020204" pitchFamily="34" charset="-122"/>
                </a:rPr>
                <a:t>格式不兼容</a:t>
              </a:r>
              <a:r>
                <a:rPr lang="zh-CN" altLang="en-US" sz="1600" b="1" dirty="0" smtClean="0">
                  <a:solidFill>
                    <a:srgbClr val="000066"/>
                  </a:solidFill>
                  <a:latin typeface="微软雅黑" panose="020B0503020204020204" pitchFamily="34" charset="-122"/>
                  <a:ea typeface="微软雅黑" panose="020B0503020204020204" pitchFamily="34" charset="-122"/>
                </a:rPr>
                <a:t>，要完成格式的转换。</a:t>
              </a:r>
              <a:endParaRPr lang="zh-CN" altLang="en-US" sz="1600" b="1" dirty="0">
                <a:solidFill>
                  <a:srgbClr val="000066"/>
                </a:solidFill>
                <a:latin typeface="微软雅黑" panose="020B0503020204020204" pitchFamily="34" charset="-122"/>
                <a:ea typeface="微软雅黑" panose="020B0503020204020204" pitchFamily="34" charset="-122"/>
              </a:endParaRPr>
            </a:p>
            <a:p>
              <a:pPr>
                <a:lnSpc>
                  <a:spcPts val="2600"/>
                </a:lnSpc>
              </a:pPr>
              <a:r>
                <a:rPr lang="en-US" altLang="zh-CN" sz="1600" b="1" dirty="0" smtClean="0">
                  <a:solidFill>
                    <a:srgbClr val="000066"/>
                  </a:solidFill>
                  <a:latin typeface="微软雅黑" panose="020B0503020204020204" pitchFamily="34" charset="-122"/>
                  <a:ea typeface="微软雅黑" panose="020B0503020204020204" pitchFamily="34" charset="-122"/>
                </a:rPr>
                <a:t>(7) </a:t>
              </a:r>
              <a:r>
                <a:rPr lang="zh-CN" altLang="en-US" sz="1600" b="1" dirty="0" smtClean="0">
                  <a:solidFill>
                    <a:srgbClr val="000066"/>
                  </a:solidFill>
                  <a:latin typeface="微软雅黑" panose="020B0503020204020204" pitchFamily="34" charset="-122"/>
                  <a:ea typeface="微软雅黑" panose="020B0503020204020204" pitchFamily="34" charset="-122"/>
                </a:rPr>
                <a:t>要处理各种</a:t>
              </a:r>
              <a:r>
                <a:rPr lang="zh-CN" altLang="en-US" sz="1600" b="1" dirty="0">
                  <a:solidFill>
                    <a:srgbClr val="000066"/>
                  </a:solidFill>
                  <a:latin typeface="微软雅黑" panose="020B0503020204020204" pitchFamily="34" charset="-122"/>
                  <a:ea typeface="微软雅黑" panose="020B0503020204020204" pitchFamily="34" charset="-122"/>
                </a:rPr>
                <a:t>差错和意外事故，</a:t>
              </a:r>
              <a:r>
                <a:rPr lang="zh-CN" altLang="en-US" sz="1600" b="1" dirty="0" smtClean="0">
                  <a:solidFill>
                    <a:srgbClr val="000066"/>
                  </a:solidFill>
                  <a:latin typeface="微软雅黑" panose="020B0503020204020204" pitchFamily="34" charset="-122"/>
                  <a:ea typeface="微软雅黑" panose="020B0503020204020204" pitchFamily="34" charset="-122"/>
                </a:rPr>
                <a:t>保证收到正确的文件。</a:t>
              </a:r>
              <a:endParaRPr lang="zh-CN" altLang="en-US" sz="1600" b="1" dirty="0">
                <a:solidFill>
                  <a:srgbClr val="000066"/>
                </a:solidFill>
                <a:latin typeface="微软雅黑" panose="020B0503020204020204" pitchFamily="34" charset="-122"/>
                <a:ea typeface="微软雅黑" panose="020B0503020204020204" pitchFamily="34" charset="-122"/>
              </a:endParaRPr>
            </a:p>
          </p:txBody>
        </p:sp>
      </p:grpSp>
      <p:sp>
        <p:nvSpPr>
          <p:cNvPr id="165" name="矩形 164"/>
          <p:cNvSpPr/>
          <p:nvPr/>
        </p:nvSpPr>
        <p:spPr>
          <a:xfrm>
            <a:off x="510870" y="1223188"/>
            <a:ext cx="2097536" cy="646331"/>
          </a:xfrm>
          <a:prstGeom prst="rect">
            <a:avLst/>
          </a:prstGeom>
          <a:ln w="19050">
            <a:solidFill>
              <a:srgbClr val="C00000"/>
            </a:solidFill>
          </a:ln>
        </p:spPr>
        <p:style>
          <a:lnRef idx="2">
            <a:schemeClr val="accent1"/>
          </a:lnRef>
          <a:fillRef idx="1">
            <a:schemeClr val="lt1"/>
          </a:fillRef>
          <a:effectRef idx="0">
            <a:schemeClr val="accent1"/>
          </a:effectRef>
          <a:fontRef idx="minor">
            <a:schemeClr val="dk1"/>
          </a:fontRef>
        </p:style>
        <p:txBody>
          <a:bodyPr wrap="square">
            <a:spAutoFit/>
          </a:bodyPr>
          <a:lstStyle/>
          <a:p>
            <a:r>
              <a:rPr lang="zh-CN"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计算机网络是</a:t>
            </a:r>
            <a:r>
              <a:rPr lang="zh-CN" altLang="en-US" b="1" kern="100" dirty="0" smtClean="0">
                <a:latin typeface="微软雅黑" panose="020B0503020204020204" pitchFamily="34" charset="-122"/>
                <a:ea typeface="微软雅黑" panose="020B0503020204020204" pitchFamily="34" charset="-122"/>
                <a:cs typeface="Times New Roman" panose="02020603050405020304" pitchFamily="18" charset="0"/>
              </a:rPr>
              <a:t>一</a:t>
            </a:r>
            <a:r>
              <a:rPr lang="zh-CN" altLang="zh-CN" b="1" kern="100" dirty="0" smtClean="0">
                <a:latin typeface="微软雅黑" panose="020B0503020204020204" pitchFamily="34" charset="-122"/>
                <a:ea typeface="微软雅黑" panose="020B0503020204020204" pitchFamily="34" charset="-122"/>
                <a:cs typeface="Times New Roman" panose="02020603050405020304" pitchFamily="18" charset="0"/>
              </a:rPr>
              <a:t>个</a:t>
            </a: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非常复杂的系统。</a:t>
            </a:r>
            <a:endParaRPr lang="zh-CN" altLang="en-US" b="1" dirty="0">
              <a:latin typeface="微软雅黑" panose="020B0503020204020204" pitchFamily="34" charset="-122"/>
              <a:ea typeface="微软雅黑" panose="020B0503020204020204" pitchFamily="34" charset="-122"/>
            </a:endParaRPr>
          </a:p>
        </p:txBody>
      </p:sp>
      <p:sp>
        <p:nvSpPr>
          <p:cNvPr id="3" name="矩形 2"/>
          <p:cNvSpPr/>
          <p:nvPr/>
        </p:nvSpPr>
        <p:spPr>
          <a:xfrm>
            <a:off x="2673626" y="1200719"/>
            <a:ext cx="4570482" cy="369332"/>
          </a:xfrm>
          <a:prstGeom prst="rect">
            <a:avLst/>
          </a:prstGeom>
        </p:spPr>
        <p:txBody>
          <a:bodyPr wrap="none">
            <a:spAutoFit/>
          </a:bodyPr>
          <a:lstStyle/>
          <a:p>
            <a:r>
              <a:rPr lang="zh-CN" altLang="en-US" b="1" dirty="0">
                <a:solidFill>
                  <a:srgbClr val="0000CC"/>
                </a:solidFill>
                <a:latin typeface="微软雅黑" panose="020B0503020204020204" pitchFamily="34" charset="-122"/>
                <a:ea typeface="微软雅黑" panose="020B0503020204020204" pitchFamily="34" charset="-122"/>
              </a:rPr>
              <a:t>两台计算机要互相传送</a:t>
            </a:r>
            <a:r>
              <a:rPr lang="zh-CN" altLang="en-US" b="1" dirty="0" smtClean="0">
                <a:solidFill>
                  <a:srgbClr val="0000CC"/>
                </a:solidFill>
                <a:latin typeface="微软雅黑" panose="020B0503020204020204" pitchFamily="34" charset="-122"/>
                <a:ea typeface="微软雅黑" panose="020B0503020204020204" pitchFamily="34" charset="-122"/>
              </a:rPr>
              <a:t>文件需解决很多问题</a:t>
            </a:r>
            <a:endParaRPr lang="zh-CN" altLang="en-US" b="1" dirty="0">
              <a:solidFill>
                <a:srgbClr val="0000CC"/>
              </a:solidFill>
              <a:latin typeface="微软雅黑" panose="020B0503020204020204" pitchFamily="34" charset="-122"/>
              <a:ea typeface="微软雅黑" panose="020B0503020204020204" pitchFamily="34" charset="-122"/>
            </a:endParaRPr>
          </a:p>
        </p:txBody>
      </p:sp>
      <p:sp>
        <p:nvSpPr>
          <p:cNvPr id="19" name="Text Box 38"/>
          <p:cNvSpPr txBox="1">
            <a:spLocks noChangeArrowheads="1"/>
          </p:cNvSpPr>
          <p:nvPr/>
        </p:nvSpPr>
        <p:spPr bwMode="auto">
          <a:xfrm>
            <a:off x="714176" y="3341650"/>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计算机 </a:t>
            </a:r>
            <a:r>
              <a:rPr kumimoji="1" lang="en-US" altLang="zh-CN" sz="1600" b="1" dirty="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20" name="Text Box 38"/>
          <p:cNvSpPr txBox="1">
            <a:spLocks noChangeArrowheads="1"/>
          </p:cNvSpPr>
          <p:nvPr/>
        </p:nvSpPr>
        <p:spPr bwMode="auto">
          <a:xfrm>
            <a:off x="7780404" y="3341650"/>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fo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计算机 </a:t>
            </a:r>
            <a:r>
              <a:rPr kumimoji="1" lang="en-US" altLang="zh-CN" sz="16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最初的 </a:t>
            </a:r>
            <a:r>
              <a:rPr lang="en-US" altLang="zh-CN" dirty="0">
                <a:solidFill>
                  <a:srgbClr val="C00000"/>
                </a:solidFill>
              </a:rPr>
              <a:t>ARPANET</a:t>
            </a:r>
            <a:r>
              <a:rPr lang="en-US" altLang="zh-CN" dirty="0"/>
              <a:t> </a:t>
            </a:r>
            <a:r>
              <a:rPr lang="zh-CN" altLang="en-US" dirty="0"/>
              <a:t>设计</a:t>
            </a:r>
            <a:r>
              <a:rPr lang="zh-CN" altLang="en-US" dirty="0" smtClean="0"/>
              <a:t>时提出</a:t>
            </a:r>
            <a:r>
              <a:rPr lang="zh-CN" altLang="en-US" dirty="0"/>
              <a:t>了</a:t>
            </a:r>
            <a:r>
              <a:rPr lang="zh-CN" altLang="en-US" dirty="0">
                <a:solidFill>
                  <a:srgbClr val="0000FF"/>
                </a:solidFill>
              </a:rPr>
              <a:t>分层</a:t>
            </a:r>
            <a:r>
              <a:rPr lang="zh-CN" altLang="en-US" dirty="0" smtClean="0"/>
              <a:t>的设计方法</a:t>
            </a:r>
            <a:r>
              <a:rPr lang="zh-CN" altLang="en-US" dirty="0"/>
              <a:t>。</a:t>
            </a:r>
            <a:endParaRPr lang="zh-CN" altLang="en-US" dirty="0"/>
          </a:p>
          <a:p>
            <a:r>
              <a:rPr lang="zh-CN" altLang="en-US" dirty="0" smtClean="0">
                <a:solidFill>
                  <a:srgbClr val="C00000"/>
                </a:solidFill>
              </a:rPr>
              <a:t>分层：</a:t>
            </a:r>
            <a:r>
              <a:rPr lang="zh-CN" altLang="en-US" dirty="0" smtClean="0"/>
              <a:t>将</a:t>
            </a:r>
            <a:r>
              <a:rPr lang="zh-CN" altLang="en-US" dirty="0"/>
              <a:t>庞大而复杂的问题，转化为若干较小的局部</a:t>
            </a:r>
            <a:r>
              <a:rPr lang="zh-CN" altLang="en-US" dirty="0" smtClean="0"/>
              <a:t>问题。</a:t>
            </a:r>
            <a:endParaRPr lang="en-US" altLang="zh-CN" dirty="0" smtClean="0"/>
          </a:p>
          <a:p>
            <a:r>
              <a:rPr lang="en-US" altLang="zh-CN" dirty="0"/>
              <a:t>1974 </a:t>
            </a:r>
            <a:r>
              <a:rPr lang="zh-CN" altLang="en-US" dirty="0"/>
              <a:t>年</a:t>
            </a:r>
            <a:r>
              <a:rPr lang="zh-CN" altLang="en-US" dirty="0" smtClean="0"/>
              <a:t>，</a:t>
            </a:r>
            <a:r>
              <a:rPr lang="en-US" altLang="zh-CN" dirty="0" smtClean="0"/>
              <a:t>IBM </a:t>
            </a:r>
            <a:r>
              <a:rPr lang="zh-CN" altLang="en-US" dirty="0" smtClean="0"/>
              <a:t>按照</a:t>
            </a:r>
            <a:r>
              <a:rPr lang="zh-CN" altLang="en-US" dirty="0"/>
              <a:t>分层的方法</a:t>
            </a:r>
            <a:r>
              <a:rPr lang="zh-CN" altLang="en-US" dirty="0" smtClean="0"/>
              <a:t>制定并提出了</a:t>
            </a:r>
            <a:r>
              <a:rPr lang="zh-CN" altLang="en-US" dirty="0" smtClean="0">
                <a:solidFill>
                  <a:srgbClr val="C00000"/>
                </a:solidFill>
              </a:rPr>
              <a:t>系统网络体系结构 </a:t>
            </a:r>
            <a:r>
              <a:rPr lang="en-US" altLang="zh-CN" dirty="0" smtClean="0">
                <a:solidFill>
                  <a:srgbClr val="C00000"/>
                </a:solidFill>
              </a:rPr>
              <a:t>SNA </a:t>
            </a:r>
            <a:r>
              <a:rPr lang="en-US" altLang="zh-CN" dirty="0"/>
              <a:t>(System Network Architecture</a:t>
            </a:r>
            <a:r>
              <a:rPr lang="en-US" altLang="zh-CN" dirty="0" smtClean="0"/>
              <a:t>)</a:t>
            </a:r>
            <a:r>
              <a:rPr lang="zh-CN" altLang="en-US" dirty="0" smtClean="0"/>
              <a:t> 。</a:t>
            </a:r>
            <a:endParaRPr lang="zh-CN" altLang="en-US" dirty="0"/>
          </a:p>
          <a:p>
            <a:r>
              <a:rPr lang="zh-CN" altLang="en-US" dirty="0" smtClean="0"/>
              <a:t>此后</a:t>
            </a:r>
            <a:r>
              <a:rPr lang="zh-CN" altLang="en-US" dirty="0"/>
              <a:t>，其他一些公司也相继</a:t>
            </a:r>
            <a:r>
              <a:rPr lang="zh-CN" altLang="en-US" dirty="0" smtClean="0"/>
              <a:t>推出了具有</a:t>
            </a:r>
            <a:r>
              <a:rPr lang="zh-CN" altLang="en-US" dirty="0"/>
              <a:t>不同名称的体系结构。</a:t>
            </a:r>
            <a:endParaRPr lang="zh-CN" altLang="en-US" dirty="0"/>
          </a:p>
          <a:p>
            <a:endParaRPr lang="en-US" altLang="zh-CN" dirty="0" smtClean="0"/>
          </a:p>
        </p:txBody>
      </p:sp>
      <p:sp>
        <p:nvSpPr>
          <p:cNvPr id="2" name="文本占位符 1"/>
          <p:cNvSpPr>
            <a:spLocks noGrp="1"/>
          </p:cNvSpPr>
          <p:nvPr>
            <p:ph type="body" sz="quarter" idx="11"/>
          </p:nvPr>
        </p:nvSpPr>
        <p:spPr/>
        <p:txBody>
          <a:bodyPr/>
          <a:lstStyle/>
          <a:p>
            <a:r>
              <a:rPr lang="zh-CN" altLang="en-US" dirty="0" smtClean="0"/>
              <a:t>提出了不同体系结构</a:t>
            </a:r>
            <a:endParaRPr lang="zh-CN" altLang="en-US" dirty="0"/>
          </a:p>
        </p:txBody>
      </p:sp>
      <p:sp>
        <p:nvSpPr>
          <p:cNvPr id="4" name="矩形 3"/>
          <p:cNvSpPr/>
          <p:nvPr/>
        </p:nvSpPr>
        <p:spPr>
          <a:xfrm>
            <a:off x="604828" y="3159705"/>
            <a:ext cx="7515497" cy="400110"/>
          </a:xfrm>
          <a:prstGeom prst="rect">
            <a:avLst/>
          </a:prstGeom>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但</a:t>
            </a:r>
            <a:r>
              <a:rPr lang="zh-CN" altLang="en-US" sz="2000" b="1" dirty="0" smtClean="0">
                <a:solidFill>
                  <a:schemeClr val="bg1"/>
                </a:solidFill>
                <a:latin typeface="微软雅黑" panose="020B0503020204020204" pitchFamily="34" charset="-122"/>
                <a:ea typeface="微软雅黑" panose="020B0503020204020204" pitchFamily="34" charset="-122"/>
              </a:rPr>
              <a:t>由于</a:t>
            </a:r>
            <a:r>
              <a:rPr lang="zh-CN" altLang="en-US" sz="2000" b="1" dirty="0">
                <a:solidFill>
                  <a:schemeClr val="bg1"/>
                </a:solidFill>
                <a:latin typeface="微软雅黑" panose="020B0503020204020204" pitchFamily="34" charset="-122"/>
                <a:ea typeface="微软雅黑" panose="020B0503020204020204" pitchFamily="34" charset="-122"/>
              </a:rPr>
              <a:t>网络体系结构的不同，不同公司的设备很难互相连通。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分层的原则</a:t>
            </a:r>
            <a:endParaRPr lang="zh-CN" altLang="en-US" dirty="0"/>
          </a:p>
        </p:txBody>
      </p:sp>
      <p:graphicFrame>
        <p:nvGraphicFramePr>
          <p:cNvPr id="7" name="object 2"/>
          <p:cNvGraphicFramePr>
            <a:graphicFrameLocks noGrp="1"/>
          </p:cNvGraphicFramePr>
          <p:nvPr>
            <p:custDataLst>
              <p:tags r:id="rId1"/>
            </p:custDataLst>
          </p:nvPr>
        </p:nvGraphicFramePr>
        <p:xfrm>
          <a:off x="459105" y="963295"/>
          <a:ext cx="8087360" cy="3688080"/>
        </p:xfrm>
        <a:graphic>
          <a:graphicData uri="http://schemas.openxmlformats.org/drawingml/2006/table">
            <a:tbl>
              <a:tblPr firstRow="1" bandRow="1">
                <a:tableStyleId>{2D5ABB26-0587-4C30-8999-92F81FD0307C}</a:tableStyleId>
              </a:tblPr>
              <a:tblGrid>
                <a:gridCol w="1215390"/>
                <a:gridCol w="4095750"/>
                <a:gridCol w="2776220"/>
              </a:tblGrid>
              <a:tr h="334010">
                <a:tc>
                  <a:txBody>
                    <a:bodyPr/>
                    <a:lstStyle/>
                    <a:p>
                      <a:pPr marL="5080" algn="ctr" fontAlgn="auto">
                        <a:lnSpc>
                          <a:spcPct val="100000"/>
                        </a:lnSpc>
                        <a:spcBef>
                          <a:spcPts val="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层次适度</a:t>
                      </a:r>
                      <a:endParaRPr sz="1400" b="1" spc="15"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36220" marB="0">
                    <a:lnL w="12700">
                      <a:solidFill>
                        <a:srgbClr val="5B5854"/>
                      </a:solidFill>
                      <a:prstDash val="solid"/>
                    </a:lnL>
                    <a:lnR w="28575">
                      <a:solidFill>
                        <a:srgbClr val="5B5854"/>
                      </a:solidFill>
                      <a:prstDash val="solid"/>
                    </a:lnR>
                    <a:lnT w="12700">
                      <a:solidFill>
                        <a:srgbClr val="5B5854"/>
                      </a:solidFill>
                      <a:prstDash val="solid"/>
                    </a:lnT>
                    <a:lnB w="12700">
                      <a:solidFill>
                        <a:srgbClr val="5B5854"/>
                      </a:solidFill>
                      <a:prstDash val="solid"/>
                    </a:lnB>
                  </a:tcPr>
                </a:tc>
                <a:tc gridSpan="2">
                  <a:txBody>
                    <a:bodyPr/>
                    <a:lstStyle/>
                    <a:p>
                      <a:pPr indent="0" algn="l" fontAlgn="auto">
                        <a:lnSpc>
                          <a:spcPct val="100000"/>
                        </a:lnSpc>
                        <a:spcBef>
                          <a:spcPts val="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层次少，层次功能多，实现困难；层次多，层次功能少，开销</a:t>
                      </a:r>
                      <a:r>
                        <a:rPr lang="zh-CN" sz="1400" b="1" spc="15" dirty="0">
                          <a:latin typeface="微软雅黑" panose="020B0503020204020204" pitchFamily="34" charset="-122"/>
                          <a:ea typeface="微软雅黑" panose="020B0503020204020204" pitchFamily="34" charset="-122"/>
                          <a:cs typeface="Microsoft JhengHei UI" panose="020B0604030504040204" charset="-120"/>
                        </a:rPr>
                        <a:t>大</a:t>
                      </a:r>
                      <a:endParaRPr lang="zh-CN" sz="1400" b="1" spc="15"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36220" marB="0">
                    <a:lnL w="28575">
                      <a:solidFill>
                        <a:srgbClr val="5B5854"/>
                      </a:solidFill>
                      <a:prstDash val="solid"/>
                    </a:lnL>
                    <a:lnR w="12700">
                      <a:solidFill>
                        <a:srgbClr val="5B5854"/>
                      </a:solidFill>
                      <a:prstDash val="solid"/>
                    </a:lnR>
                    <a:lnT w="12700">
                      <a:solidFill>
                        <a:srgbClr val="5B5854"/>
                      </a:solidFill>
                      <a:prstDash val="solid"/>
                    </a:lnT>
                    <a:lnB w="12700">
                      <a:solidFill>
                        <a:srgbClr val="5B5854"/>
                      </a:solidFill>
                      <a:prstDash val="solid"/>
                    </a:lnB>
                  </a:tcPr>
                </a:tc>
                <a:tc hMerge="1">
                  <a:tcPr marL="0" marR="0" marT="0" marB="0"/>
                </a:tc>
              </a:tr>
              <a:tr h="347345">
                <a:tc>
                  <a:txBody>
                    <a:bodyPr/>
                    <a:lstStyle/>
                    <a:p>
                      <a:pPr marL="5080" algn="ctr" fontAlgn="auto">
                        <a:lnSpc>
                          <a:spcPct val="100000"/>
                        </a:lnSpc>
                        <a:spcBef>
                          <a:spcPts val="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功能确定</a:t>
                      </a:r>
                      <a:endParaRPr sz="1400" b="1" spc="15"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36220" marB="0">
                    <a:lnL w="12700">
                      <a:solidFill>
                        <a:srgbClr val="5B5854"/>
                      </a:solidFill>
                      <a:prstDash val="solid"/>
                    </a:lnL>
                    <a:lnR w="28575">
                      <a:solidFill>
                        <a:srgbClr val="5B5854"/>
                      </a:solidFill>
                      <a:prstDash val="solid"/>
                    </a:lnR>
                    <a:lnT w="12700">
                      <a:solidFill>
                        <a:srgbClr val="5B5854"/>
                      </a:solidFill>
                      <a:prstDash val="solid"/>
                    </a:lnT>
                    <a:lnB w="12700">
                      <a:solidFill>
                        <a:srgbClr val="5B5854"/>
                      </a:solidFill>
                      <a:prstDash val="solid"/>
                    </a:lnB>
                    <a:solidFill>
                      <a:srgbClr val="ACCDC3">
                        <a:alpha val="16999"/>
                      </a:srgbClr>
                    </a:solidFill>
                  </a:tcPr>
                </a:tc>
                <a:tc gridSpan="2">
                  <a:txBody>
                    <a:bodyPr/>
                    <a:lstStyle/>
                    <a:p>
                      <a:pPr indent="0" algn="l" fontAlgn="auto">
                        <a:lnSpc>
                          <a:spcPct val="100000"/>
                        </a:lnSpc>
                        <a:spcBef>
                          <a:spcPts val="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每个层次有</a:t>
                      </a:r>
                      <a:r>
                        <a:rPr lang="zh-CN" sz="1400" b="1" spc="15" dirty="0">
                          <a:latin typeface="微软雅黑" panose="020B0503020204020204" pitchFamily="34" charset="-122"/>
                          <a:ea typeface="微软雅黑" panose="020B0503020204020204" pitchFamily="34" charset="-122"/>
                          <a:cs typeface="Microsoft JhengHei UI" panose="020B0604030504040204" charset="-120"/>
                        </a:rPr>
                        <a:t>自己</a:t>
                      </a:r>
                      <a:r>
                        <a:rPr sz="1400" b="1" spc="15" dirty="0">
                          <a:latin typeface="微软雅黑" panose="020B0503020204020204" pitchFamily="34" charset="-122"/>
                          <a:ea typeface="微软雅黑" panose="020B0503020204020204" pitchFamily="34" charset="-122"/>
                          <a:cs typeface="Microsoft JhengHei UI" panose="020B0604030504040204" charset="-120"/>
                        </a:rPr>
                        <a:t>的分</a:t>
                      </a:r>
                      <a:r>
                        <a:rPr lang="zh-CN" sz="1400" b="1" spc="15" dirty="0">
                          <a:latin typeface="微软雅黑" panose="020B0503020204020204" pitchFamily="34" charset="-122"/>
                          <a:ea typeface="微软雅黑" panose="020B0503020204020204" pitchFamily="34" charset="-122"/>
                          <a:cs typeface="Microsoft JhengHei UI" panose="020B0604030504040204" charset="-120"/>
                        </a:rPr>
                        <a:t>工</a:t>
                      </a:r>
                      <a:r>
                        <a:rPr sz="1400" b="1" spc="15" dirty="0">
                          <a:latin typeface="微软雅黑" panose="020B0503020204020204" pitchFamily="34" charset="-122"/>
                          <a:ea typeface="微软雅黑" panose="020B0503020204020204" pitchFamily="34" charset="-122"/>
                          <a:cs typeface="Microsoft JhengHei UI" panose="020B0604030504040204" charset="-120"/>
                        </a:rPr>
                        <a:t>，并且有确定的</a:t>
                      </a:r>
                      <a:r>
                        <a:rPr lang="zh-CN" sz="1400" b="1" spc="15" dirty="0">
                          <a:latin typeface="微软雅黑" panose="020B0503020204020204" pitchFamily="34" charset="-122"/>
                          <a:ea typeface="微软雅黑" panose="020B0503020204020204" pitchFamily="34" charset="-122"/>
                          <a:cs typeface="Microsoft JhengHei UI" panose="020B0604030504040204" charset="-120"/>
                        </a:rPr>
                        <a:t>方</a:t>
                      </a:r>
                      <a:r>
                        <a:rPr sz="1400" b="1" spc="15" dirty="0">
                          <a:latin typeface="微软雅黑" panose="020B0503020204020204" pitchFamily="34" charset="-122"/>
                          <a:ea typeface="微软雅黑" panose="020B0503020204020204" pitchFamily="34" charset="-122"/>
                          <a:cs typeface="Microsoft JhengHei UI" panose="020B0604030504040204" charset="-120"/>
                        </a:rPr>
                        <a:t>式完成这些</a:t>
                      </a:r>
                      <a:r>
                        <a:rPr lang="zh-CN" sz="1400" b="1" spc="15" dirty="0">
                          <a:latin typeface="微软雅黑" panose="020B0503020204020204" pitchFamily="34" charset="-122"/>
                          <a:ea typeface="微软雅黑" panose="020B0503020204020204" pitchFamily="34" charset="-122"/>
                          <a:cs typeface="Microsoft JhengHei UI" panose="020B0604030504040204" charset="-120"/>
                        </a:rPr>
                        <a:t>工</a:t>
                      </a:r>
                      <a:r>
                        <a:rPr sz="1400" b="1" spc="15" dirty="0">
                          <a:latin typeface="微软雅黑" panose="020B0503020204020204" pitchFamily="34" charset="-122"/>
                          <a:ea typeface="微软雅黑" panose="020B0503020204020204" pitchFamily="34" charset="-122"/>
                          <a:cs typeface="Microsoft JhengHei UI" panose="020B0604030504040204" charset="-120"/>
                        </a:rPr>
                        <a:t>作</a:t>
                      </a:r>
                      <a:endParaRPr sz="1400" b="1" spc="15"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36220" marB="0">
                    <a:lnL w="28575">
                      <a:solidFill>
                        <a:srgbClr val="5B5854"/>
                      </a:solidFill>
                      <a:prstDash val="solid"/>
                    </a:lnL>
                    <a:lnR w="12700">
                      <a:solidFill>
                        <a:srgbClr val="5B5854"/>
                      </a:solidFill>
                      <a:prstDash val="solid"/>
                    </a:lnR>
                    <a:lnT w="12700">
                      <a:solidFill>
                        <a:srgbClr val="5B5854"/>
                      </a:solidFill>
                      <a:prstDash val="solid"/>
                    </a:lnT>
                    <a:lnB w="12700">
                      <a:solidFill>
                        <a:srgbClr val="5B5854"/>
                      </a:solidFill>
                      <a:prstDash val="solid"/>
                    </a:lnB>
                    <a:solidFill>
                      <a:srgbClr val="ACCDC3">
                        <a:alpha val="16999"/>
                      </a:srgbClr>
                    </a:solidFill>
                  </a:tcPr>
                </a:tc>
                <a:tc hMerge="1">
                  <a:tcPr marL="0" marR="0" marT="0" marB="0"/>
                </a:tc>
              </a:tr>
              <a:tr h="449580">
                <a:tc>
                  <a:txBody>
                    <a:bodyPr/>
                    <a:lstStyle/>
                    <a:p>
                      <a:pPr marL="5080" algn="ctr" fontAlgn="auto">
                        <a:lnSpc>
                          <a:spcPct val="100000"/>
                        </a:lnSpc>
                        <a:spcBef>
                          <a:spcPts val="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层次独</a:t>
                      </a:r>
                      <a:r>
                        <a:rPr lang="zh-CN" sz="1400" b="1" spc="15" dirty="0">
                          <a:latin typeface="微软雅黑" panose="020B0503020204020204" pitchFamily="34" charset="-122"/>
                          <a:ea typeface="微软雅黑" panose="020B0503020204020204" pitchFamily="34" charset="-122"/>
                          <a:cs typeface="Microsoft JhengHei UI" panose="020B0604030504040204" charset="-120"/>
                        </a:rPr>
                        <a:t>立</a:t>
                      </a:r>
                      <a:endParaRPr lang="zh-CN" sz="1400" b="1" spc="15"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36220" marB="0">
                    <a:lnL w="12700">
                      <a:solidFill>
                        <a:srgbClr val="5B5854"/>
                      </a:solidFill>
                      <a:prstDash val="solid"/>
                    </a:lnL>
                    <a:lnR w="28575">
                      <a:solidFill>
                        <a:srgbClr val="5B5854"/>
                      </a:solidFill>
                      <a:prstDash val="solid"/>
                    </a:lnR>
                    <a:lnT w="12700">
                      <a:solidFill>
                        <a:srgbClr val="5B5854"/>
                      </a:solidFill>
                      <a:prstDash val="solid"/>
                    </a:lnT>
                    <a:lnB w="12700">
                      <a:solidFill>
                        <a:srgbClr val="5B5854"/>
                      </a:solidFill>
                      <a:prstDash val="solid"/>
                    </a:lnB>
                  </a:tcPr>
                </a:tc>
                <a:tc gridSpan="2">
                  <a:txBody>
                    <a:bodyPr/>
                    <a:lstStyle/>
                    <a:p>
                      <a:pPr indent="0" algn="l" fontAlgn="auto">
                        <a:lnSpc>
                          <a:spcPct val="100000"/>
                        </a:lnSpc>
                        <a:spcBef>
                          <a:spcPts val="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每个层次的</a:t>
                      </a:r>
                      <a:r>
                        <a:rPr lang="zh-CN" sz="1400" b="1" spc="15" dirty="0">
                          <a:latin typeface="微软雅黑" panose="020B0503020204020204" pitchFamily="34" charset="-122"/>
                          <a:ea typeface="微软雅黑" panose="020B0503020204020204" pitchFamily="34" charset="-122"/>
                          <a:cs typeface="Microsoft JhengHei UI" panose="020B0604030504040204" charset="-120"/>
                        </a:rPr>
                        <a:t>工</a:t>
                      </a:r>
                      <a:r>
                        <a:rPr sz="1400" b="1" spc="15" dirty="0">
                          <a:latin typeface="微软雅黑" panose="020B0503020204020204" pitchFamily="34" charset="-122"/>
                          <a:ea typeface="微软雅黑" panose="020B0503020204020204" pitchFamily="34" charset="-122"/>
                          <a:cs typeface="Microsoft JhengHei UI" panose="020B0604030504040204" charset="-120"/>
                        </a:rPr>
                        <a:t>作，不影响其他层次，层次变化也不影响其他层次</a:t>
                      </a:r>
                      <a:endParaRPr sz="1400" b="1" spc="15"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36220" marB="0">
                    <a:lnL w="28575">
                      <a:solidFill>
                        <a:srgbClr val="5B5854"/>
                      </a:solidFill>
                      <a:prstDash val="solid"/>
                    </a:lnL>
                    <a:lnR w="12700">
                      <a:solidFill>
                        <a:srgbClr val="5B5854"/>
                      </a:solidFill>
                      <a:prstDash val="solid"/>
                    </a:lnR>
                    <a:lnT w="12700">
                      <a:solidFill>
                        <a:srgbClr val="5B5854"/>
                      </a:solidFill>
                      <a:prstDash val="solid"/>
                    </a:lnT>
                    <a:lnB w="12700">
                      <a:solidFill>
                        <a:srgbClr val="5B5854"/>
                      </a:solidFill>
                      <a:prstDash val="solid"/>
                    </a:lnB>
                  </a:tcPr>
                </a:tc>
                <a:tc hMerge="1">
                  <a:tcPr marL="0" marR="0" marT="0" marB="0"/>
                </a:tc>
              </a:tr>
              <a:tr h="334010">
                <a:tc>
                  <a:txBody>
                    <a:bodyPr/>
                    <a:lstStyle/>
                    <a:p>
                      <a:pPr marL="5080" algn="ctr" fontAlgn="auto">
                        <a:lnSpc>
                          <a:spcPct val="100000"/>
                        </a:lnSpc>
                        <a:spcBef>
                          <a:spcPts val="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层次关联</a:t>
                      </a:r>
                      <a:endParaRPr sz="1400" b="1" spc="15"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36220" marB="0">
                    <a:lnL w="12700">
                      <a:solidFill>
                        <a:srgbClr val="5B5854"/>
                      </a:solidFill>
                      <a:prstDash val="solid"/>
                    </a:lnL>
                    <a:lnR w="28575">
                      <a:solidFill>
                        <a:srgbClr val="5B5854"/>
                      </a:solidFill>
                      <a:prstDash val="solid"/>
                    </a:lnR>
                    <a:lnT w="12700">
                      <a:solidFill>
                        <a:srgbClr val="5B5854"/>
                      </a:solidFill>
                      <a:prstDash val="solid"/>
                    </a:lnT>
                    <a:lnB w="12700">
                      <a:solidFill>
                        <a:srgbClr val="5B5854"/>
                      </a:solidFill>
                      <a:prstDash val="solid"/>
                    </a:lnB>
                    <a:solidFill>
                      <a:srgbClr val="ACCDC3">
                        <a:alpha val="16999"/>
                      </a:srgbClr>
                    </a:solidFill>
                  </a:tcPr>
                </a:tc>
                <a:tc gridSpan="2">
                  <a:txBody>
                    <a:bodyPr/>
                    <a:lstStyle/>
                    <a:p>
                      <a:pPr indent="0" algn="l" fontAlgn="auto">
                        <a:lnSpc>
                          <a:spcPct val="100000"/>
                        </a:lnSpc>
                        <a:spcBef>
                          <a:spcPts val="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相邻层次间存在</a:t>
                      </a:r>
                      <a:r>
                        <a:rPr lang="zh-CN" sz="1400" b="1" spc="15" dirty="0">
                          <a:latin typeface="微软雅黑" panose="020B0503020204020204" pitchFamily="34" charset="-122"/>
                          <a:ea typeface="微软雅黑" panose="020B0503020204020204" pitchFamily="34" charset="-122"/>
                          <a:cs typeface="Microsoft JhengHei UI" panose="020B0604030504040204" charset="-120"/>
                        </a:rPr>
                        <a:t>一</a:t>
                      </a:r>
                      <a:r>
                        <a:rPr sz="1400" b="1" spc="15" dirty="0">
                          <a:latin typeface="微软雅黑" panose="020B0503020204020204" pitchFamily="34" charset="-122"/>
                          <a:ea typeface="微软雅黑" panose="020B0503020204020204" pitchFamily="34" charset="-122"/>
                          <a:cs typeface="Microsoft JhengHei UI" panose="020B0604030504040204" charset="-120"/>
                        </a:rPr>
                        <a:t>种</a:t>
                      </a:r>
                      <a:r>
                        <a:rPr lang="zh-CN" sz="1400" b="1" spc="15" dirty="0">
                          <a:latin typeface="微软雅黑" panose="020B0503020204020204" pitchFamily="34" charset="-122"/>
                          <a:ea typeface="微软雅黑" panose="020B0503020204020204" pitchFamily="34" charset="-122"/>
                          <a:cs typeface="Microsoft JhengHei UI" panose="020B0604030504040204" charset="-120"/>
                        </a:rPr>
                        <a:t>工</a:t>
                      </a:r>
                      <a:r>
                        <a:rPr sz="1400" b="1" spc="15" dirty="0">
                          <a:latin typeface="微软雅黑" panose="020B0503020204020204" pitchFamily="34" charset="-122"/>
                          <a:ea typeface="微软雅黑" panose="020B0503020204020204" pitchFamily="34" charset="-122"/>
                          <a:cs typeface="Microsoft JhengHei UI" panose="020B0604030504040204" charset="-120"/>
                        </a:rPr>
                        <a:t>作上的联系</a:t>
                      </a:r>
                      <a:endParaRPr sz="1400" b="1" spc="15"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36220" marB="0">
                    <a:lnL w="28575">
                      <a:solidFill>
                        <a:srgbClr val="5B5854"/>
                      </a:solidFill>
                      <a:prstDash val="solid"/>
                    </a:lnL>
                    <a:lnR w="12700">
                      <a:solidFill>
                        <a:srgbClr val="5B5854"/>
                      </a:solidFill>
                      <a:prstDash val="solid"/>
                    </a:lnR>
                    <a:lnT w="12700">
                      <a:solidFill>
                        <a:srgbClr val="5B5854"/>
                      </a:solidFill>
                      <a:prstDash val="solid"/>
                    </a:lnT>
                    <a:lnB w="12700">
                      <a:solidFill>
                        <a:srgbClr val="5B5854"/>
                      </a:solidFill>
                      <a:prstDash val="solid"/>
                    </a:lnB>
                    <a:solidFill>
                      <a:srgbClr val="ACCDC3">
                        <a:alpha val="16999"/>
                      </a:srgbClr>
                    </a:solidFill>
                  </a:tcPr>
                </a:tc>
                <a:tc hMerge="1">
                  <a:tcPr marL="0" marR="0" marT="0" marB="0"/>
                </a:tc>
              </a:tr>
              <a:tr h="323850">
                <a:tc>
                  <a:txBody>
                    <a:bodyPr/>
                    <a:lstStyle/>
                    <a:p>
                      <a:pPr marL="5080" algn="ctr" fontAlgn="auto">
                        <a:lnSpc>
                          <a:spcPct val="100000"/>
                        </a:lnSpc>
                        <a:spcBef>
                          <a:spcPts val="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层次分合</a:t>
                      </a:r>
                      <a:endParaRPr sz="1400" b="1" spc="15"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36220" marB="0">
                    <a:lnL w="12700">
                      <a:solidFill>
                        <a:srgbClr val="5B5854"/>
                      </a:solidFill>
                      <a:prstDash val="solid"/>
                    </a:lnL>
                    <a:lnR w="28575">
                      <a:solidFill>
                        <a:srgbClr val="5B5854"/>
                      </a:solidFill>
                      <a:prstDash val="solid"/>
                    </a:lnR>
                    <a:lnT w="12700">
                      <a:solidFill>
                        <a:srgbClr val="5B5854"/>
                      </a:solidFill>
                      <a:prstDash val="solid"/>
                    </a:lnT>
                    <a:lnB w="12700">
                      <a:solidFill>
                        <a:srgbClr val="5B5854"/>
                      </a:solidFill>
                      <a:prstDash val="solid"/>
                    </a:lnB>
                  </a:tcPr>
                </a:tc>
                <a:tc gridSpan="2">
                  <a:txBody>
                    <a:bodyPr/>
                    <a:lstStyle/>
                    <a:p>
                      <a:pPr indent="0" algn="l" fontAlgn="auto">
                        <a:lnSpc>
                          <a:spcPct val="100000"/>
                        </a:lnSpc>
                        <a:spcBef>
                          <a:spcPts val="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层次按实际需求划分，可以合并，分解，也可以取消</a:t>
                      </a:r>
                      <a:endParaRPr sz="1400" b="1" spc="15"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36220" marB="0">
                    <a:lnL w="28575">
                      <a:solidFill>
                        <a:srgbClr val="5B5854"/>
                      </a:solidFill>
                      <a:prstDash val="solid"/>
                    </a:lnL>
                    <a:lnR w="12700">
                      <a:solidFill>
                        <a:srgbClr val="5B5854"/>
                      </a:solidFill>
                      <a:prstDash val="solid"/>
                    </a:lnR>
                    <a:lnT w="12700">
                      <a:solidFill>
                        <a:srgbClr val="5B5854"/>
                      </a:solidFill>
                      <a:prstDash val="solid"/>
                    </a:lnT>
                    <a:lnB w="12700">
                      <a:solidFill>
                        <a:srgbClr val="5B5854"/>
                      </a:solidFill>
                      <a:prstDash val="solid"/>
                    </a:lnB>
                  </a:tcPr>
                </a:tc>
                <a:tc hMerge="1">
                  <a:tcPr marL="0" marR="0" marT="0" marB="0"/>
                </a:tc>
              </a:tr>
              <a:tr h="480060">
                <a:tc>
                  <a:txBody>
                    <a:bodyPr/>
                    <a:lstStyle/>
                    <a:p>
                      <a:pPr marL="5080" algn="ctr" fontAlgn="auto">
                        <a:lnSpc>
                          <a:spcPct val="100000"/>
                        </a:lnSpc>
                        <a:spcBef>
                          <a:spcPts val="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层次对等</a:t>
                      </a:r>
                      <a:endParaRPr sz="1400" b="1" spc="15"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36220" marB="0">
                    <a:lnL w="12700">
                      <a:solidFill>
                        <a:srgbClr val="5B5854"/>
                      </a:solidFill>
                      <a:prstDash val="solid"/>
                    </a:lnL>
                    <a:lnR w="28575">
                      <a:solidFill>
                        <a:srgbClr val="5B5854"/>
                      </a:solidFill>
                      <a:prstDash val="solid"/>
                    </a:lnR>
                    <a:lnT w="12700">
                      <a:solidFill>
                        <a:srgbClr val="5B5854"/>
                      </a:solidFill>
                      <a:prstDash val="solid"/>
                    </a:lnT>
                    <a:lnB w="12700">
                      <a:solidFill>
                        <a:srgbClr val="5B5854"/>
                      </a:solidFill>
                      <a:prstDash val="solid"/>
                    </a:lnB>
                    <a:solidFill>
                      <a:srgbClr val="ACCDC3">
                        <a:alpha val="16999"/>
                      </a:srgbClr>
                    </a:solidFill>
                  </a:tcPr>
                </a:tc>
                <a:tc>
                  <a:txBody>
                    <a:bodyPr/>
                    <a:lstStyle/>
                    <a:p>
                      <a:pPr marL="10795" algn="l" fontAlgn="auto">
                        <a:lnSpc>
                          <a:spcPct val="100000"/>
                        </a:lnSpc>
                        <a:spcBef>
                          <a:spcPts val="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双</a:t>
                      </a:r>
                      <a:r>
                        <a:rPr lang="zh-CN" sz="1400" b="1" spc="15" dirty="0">
                          <a:latin typeface="微软雅黑" panose="020B0503020204020204" pitchFamily="34" charset="-122"/>
                          <a:ea typeface="微软雅黑" panose="020B0503020204020204" pitchFamily="34" charset="-122"/>
                          <a:cs typeface="Microsoft JhengHei UI" panose="020B0604030504040204" charset="-120"/>
                        </a:rPr>
                        <a:t>方</a:t>
                      </a:r>
                      <a:r>
                        <a:rPr sz="1400" b="1" spc="15" dirty="0">
                          <a:latin typeface="微软雅黑" panose="020B0503020204020204" pitchFamily="34" charset="-122"/>
                          <a:ea typeface="微软雅黑" panose="020B0503020204020204" pitchFamily="34" charset="-122"/>
                          <a:cs typeface="Microsoft JhengHei UI" panose="020B0604030504040204" charset="-120"/>
                        </a:rPr>
                        <a:t>要有完成相同功能的对等层次</a:t>
                      </a:r>
                      <a:endParaRPr sz="1400" b="1" spc="15"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36220" marB="0">
                    <a:lnL w="28575">
                      <a:solidFill>
                        <a:srgbClr val="5B5854"/>
                      </a:solidFill>
                      <a:prstDash val="solid"/>
                    </a:lnL>
                    <a:lnR w="28575">
                      <a:solidFill>
                        <a:srgbClr val="5B5854"/>
                      </a:solidFill>
                      <a:prstDash val="solid"/>
                    </a:lnR>
                    <a:lnT w="12700">
                      <a:solidFill>
                        <a:srgbClr val="5B5854"/>
                      </a:solidFill>
                      <a:prstDash val="solid"/>
                    </a:lnT>
                    <a:lnB w="12700">
                      <a:solidFill>
                        <a:srgbClr val="5B5854"/>
                      </a:solidFill>
                      <a:prstDash val="solid"/>
                    </a:lnB>
                    <a:solidFill>
                      <a:srgbClr val="ACCDC3">
                        <a:alpha val="16999"/>
                      </a:srgbClr>
                    </a:solidFill>
                  </a:tcPr>
                </a:tc>
                <a:tc rowSpan="3">
                  <a:txBody>
                    <a:bodyPr/>
                    <a:lstStyle/>
                    <a:p>
                      <a:pPr algn="l" fontAlgn="auto">
                        <a:lnSpc>
                          <a:spcPct val="100000"/>
                        </a:lnSpc>
                        <a:spcBef>
                          <a:spcPts val="0"/>
                        </a:spcBef>
                      </a:pPr>
                      <a:endParaRPr sz="1400" b="1">
                        <a:latin typeface="微软雅黑" panose="020B0503020204020204" pitchFamily="34" charset="-122"/>
                        <a:ea typeface="微软雅黑" panose="020B0503020204020204" pitchFamily="34" charset="-122"/>
                        <a:cs typeface="微软雅黑" panose="020B0503020204020204" pitchFamily="34" charset="-122"/>
                      </a:endParaRPr>
                    </a:p>
                    <a:p>
                      <a:pPr marL="756920" marR="732790" algn="l" fontAlgn="auto">
                        <a:lnSpc>
                          <a:spcPct val="117000"/>
                        </a:lnSpc>
                        <a:spcBef>
                          <a:spcPts val="0"/>
                        </a:spcBef>
                      </a:pPr>
                      <a:r>
                        <a:rPr sz="1400" b="1" dirty="0">
                          <a:latin typeface="微软雅黑" panose="020B0503020204020204" pitchFamily="34" charset="-122"/>
                          <a:ea typeface="微软雅黑" panose="020B0503020204020204" pitchFamily="34" charset="-122"/>
                          <a:cs typeface="微软雅黑" panose="020B0503020204020204" pitchFamily="34" charset="-122"/>
                        </a:rPr>
                        <a:t>两个系统间通信 需要满</a:t>
                      </a:r>
                      <a:r>
                        <a:rPr lang="zh-CN" sz="1400" b="1" dirty="0">
                          <a:latin typeface="微软雅黑" panose="020B0503020204020204" pitchFamily="34" charset="-122"/>
                          <a:ea typeface="微软雅黑" panose="020B0503020204020204" pitchFamily="34" charset="-122"/>
                          <a:cs typeface="微软雅黑" panose="020B0503020204020204" pitchFamily="34" charset="-122"/>
                        </a:rPr>
                        <a:t>足</a:t>
                      </a:r>
                      <a:r>
                        <a:rPr sz="1400" b="1" dirty="0">
                          <a:latin typeface="微软雅黑" panose="020B0503020204020204" pitchFamily="34" charset="-122"/>
                          <a:ea typeface="微软雅黑" panose="020B0503020204020204" pitchFamily="34" charset="-122"/>
                          <a:cs typeface="微软雅黑" panose="020B0503020204020204" pitchFamily="34" charset="-122"/>
                        </a:rPr>
                        <a:t>的条件</a:t>
                      </a:r>
                      <a:endParaRPr sz="1400" b="1">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0" marB="0">
                    <a:lnL w="28575">
                      <a:solidFill>
                        <a:srgbClr val="5B5854"/>
                      </a:solidFill>
                      <a:prstDash val="solid"/>
                    </a:lnL>
                    <a:lnR w="12700">
                      <a:solidFill>
                        <a:srgbClr val="5B5854"/>
                      </a:solidFill>
                      <a:prstDash val="solid"/>
                    </a:lnR>
                    <a:lnT w="12700">
                      <a:solidFill>
                        <a:srgbClr val="5B5854"/>
                      </a:solidFill>
                      <a:prstDash val="solid"/>
                    </a:lnT>
                    <a:lnB w="12700">
                      <a:solidFill>
                        <a:srgbClr val="5B5854"/>
                      </a:solidFill>
                      <a:prstDash val="solid"/>
                    </a:lnB>
                    <a:solidFill>
                      <a:srgbClr val="ACCDC3">
                        <a:alpha val="16999"/>
                      </a:srgbClr>
                    </a:solidFill>
                  </a:tcPr>
                </a:tc>
              </a:tr>
              <a:tr h="480060">
                <a:tc>
                  <a:txBody>
                    <a:bodyPr/>
                    <a:lstStyle/>
                    <a:p>
                      <a:pPr marL="5080" algn="ctr" fontAlgn="auto">
                        <a:lnSpc>
                          <a:spcPct val="100000"/>
                        </a:lnSpc>
                        <a:spcBef>
                          <a:spcPts val="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层次协议</a:t>
                      </a:r>
                      <a:endParaRPr sz="1400" b="1" spc="15"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36220" marB="0">
                    <a:lnL w="12700">
                      <a:solidFill>
                        <a:srgbClr val="5B5854"/>
                      </a:solidFill>
                      <a:prstDash val="solid"/>
                    </a:lnL>
                    <a:lnR w="28575">
                      <a:solidFill>
                        <a:srgbClr val="5B5854"/>
                      </a:solidFill>
                      <a:prstDash val="solid"/>
                    </a:lnR>
                    <a:lnT w="12700">
                      <a:solidFill>
                        <a:srgbClr val="5B5854"/>
                      </a:solidFill>
                      <a:prstDash val="solid"/>
                    </a:lnT>
                    <a:lnB w="12700">
                      <a:solidFill>
                        <a:srgbClr val="5B5854"/>
                      </a:solidFill>
                      <a:prstDash val="solid"/>
                    </a:lnB>
                  </a:tcPr>
                </a:tc>
                <a:tc>
                  <a:txBody>
                    <a:bodyPr/>
                    <a:lstStyle/>
                    <a:p>
                      <a:pPr marL="10795" algn="l" fontAlgn="auto">
                        <a:lnSpc>
                          <a:spcPct val="100000"/>
                        </a:lnSpc>
                        <a:spcBef>
                          <a:spcPts val="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对等层次要遵守</a:t>
                      </a:r>
                      <a:r>
                        <a:rPr lang="zh-CN" sz="1400" b="1" spc="15" dirty="0">
                          <a:latin typeface="微软雅黑" panose="020B0503020204020204" pitchFamily="34" charset="-122"/>
                          <a:ea typeface="微软雅黑" panose="020B0503020204020204" pitchFamily="34" charset="-122"/>
                          <a:cs typeface="Microsoft JhengHei UI" panose="020B0604030504040204" charset="-120"/>
                        </a:rPr>
                        <a:t>一</a:t>
                      </a:r>
                      <a:r>
                        <a:rPr sz="1400" b="1" spc="15" dirty="0">
                          <a:latin typeface="微软雅黑" panose="020B0503020204020204" pitchFamily="34" charset="-122"/>
                          <a:ea typeface="微软雅黑" panose="020B0503020204020204" pitchFamily="34" charset="-122"/>
                          <a:cs typeface="Microsoft JhengHei UI" panose="020B0604030504040204" charset="-120"/>
                        </a:rPr>
                        <a:t>系列共同的规约（协议）</a:t>
                      </a:r>
                      <a:endParaRPr sz="1400" b="1" spc="15"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36220" marB="0">
                    <a:lnL w="28575">
                      <a:solidFill>
                        <a:srgbClr val="5B5854"/>
                      </a:solidFill>
                      <a:prstDash val="solid"/>
                    </a:lnL>
                    <a:lnR w="28575">
                      <a:solidFill>
                        <a:srgbClr val="5B5854"/>
                      </a:solidFill>
                      <a:prstDash val="solid"/>
                    </a:lnR>
                    <a:lnT w="12700">
                      <a:solidFill>
                        <a:srgbClr val="5B5854"/>
                      </a:solidFill>
                      <a:prstDash val="solid"/>
                    </a:lnT>
                    <a:lnB w="12700">
                      <a:solidFill>
                        <a:srgbClr val="5B5854"/>
                      </a:solidFill>
                      <a:prstDash val="solid"/>
                    </a:lnB>
                  </a:tcPr>
                </a:tc>
                <a:tc vMerge="1">
                  <a:tcPr marL="0" marR="0" marT="0" marB="0">
                    <a:lnL w="28575">
                      <a:solidFill>
                        <a:srgbClr val="5B5854"/>
                      </a:solidFill>
                      <a:prstDash val="solid"/>
                    </a:lnL>
                    <a:lnR w="12700">
                      <a:solidFill>
                        <a:srgbClr val="5B5854"/>
                      </a:solidFill>
                      <a:prstDash val="solid"/>
                    </a:lnR>
                    <a:lnT w="12700">
                      <a:solidFill>
                        <a:srgbClr val="5B5854"/>
                      </a:solidFill>
                      <a:prstDash val="solid"/>
                    </a:lnT>
                    <a:lnB w="12700">
                      <a:solidFill>
                        <a:srgbClr val="5B5854"/>
                      </a:solidFill>
                      <a:prstDash val="solid"/>
                    </a:lnB>
                    <a:solidFill>
                      <a:srgbClr val="ACCDC3">
                        <a:alpha val="16999"/>
                      </a:srgbClr>
                    </a:solidFill>
                  </a:tcPr>
                </a:tc>
              </a:tr>
              <a:tr h="480060">
                <a:tc>
                  <a:txBody>
                    <a:bodyPr/>
                    <a:lstStyle/>
                    <a:p>
                      <a:pPr marL="5080" algn="ctr" fontAlgn="auto">
                        <a:lnSpc>
                          <a:spcPct val="100000"/>
                        </a:lnSpc>
                        <a:spcBef>
                          <a:spcPts val="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层次接</a:t>
                      </a:r>
                      <a:r>
                        <a:rPr lang="zh-CN" sz="1400" b="1" spc="15" dirty="0">
                          <a:latin typeface="微软雅黑" panose="020B0503020204020204" pitchFamily="34" charset="-122"/>
                          <a:ea typeface="微软雅黑" panose="020B0503020204020204" pitchFamily="34" charset="-122"/>
                          <a:cs typeface="Microsoft JhengHei UI" panose="020B0604030504040204" charset="-120"/>
                        </a:rPr>
                        <a:t>口</a:t>
                      </a:r>
                      <a:endParaRPr lang="zh-CN" sz="1400" b="1" spc="15"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36220" marB="0">
                    <a:lnL w="12700">
                      <a:solidFill>
                        <a:srgbClr val="5B5854"/>
                      </a:solidFill>
                      <a:prstDash val="solid"/>
                    </a:lnL>
                    <a:lnR w="28575">
                      <a:solidFill>
                        <a:srgbClr val="5B5854"/>
                      </a:solidFill>
                      <a:prstDash val="solid"/>
                    </a:lnR>
                    <a:lnT w="12700">
                      <a:solidFill>
                        <a:srgbClr val="5B5854"/>
                      </a:solidFill>
                      <a:prstDash val="solid"/>
                    </a:lnT>
                    <a:lnB w="12700">
                      <a:solidFill>
                        <a:srgbClr val="5B5854"/>
                      </a:solidFill>
                      <a:prstDash val="solid"/>
                    </a:lnB>
                    <a:solidFill>
                      <a:srgbClr val="ACCDC3">
                        <a:alpha val="16999"/>
                      </a:srgbClr>
                    </a:solidFill>
                  </a:tcPr>
                </a:tc>
                <a:tc>
                  <a:txBody>
                    <a:bodyPr/>
                    <a:lstStyle/>
                    <a:p>
                      <a:pPr marL="10795" algn="l" fontAlgn="auto">
                        <a:lnSpc>
                          <a:spcPct val="100000"/>
                        </a:lnSpc>
                        <a:spcBef>
                          <a:spcPts val="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相邻层次间通过接</a:t>
                      </a:r>
                      <a:r>
                        <a:rPr lang="zh-CN" sz="1400" b="1" spc="15" dirty="0">
                          <a:latin typeface="微软雅黑" panose="020B0503020204020204" pitchFamily="34" charset="-122"/>
                          <a:ea typeface="微软雅黑" panose="020B0503020204020204" pitchFamily="34" charset="-122"/>
                          <a:cs typeface="Microsoft JhengHei UI" panose="020B0604030504040204" charset="-120"/>
                        </a:rPr>
                        <a:t>口</a:t>
                      </a:r>
                      <a:r>
                        <a:rPr sz="1400" b="1" spc="15" dirty="0">
                          <a:latin typeface="微软雅黑" panose="020B0503020204020204" pitchFamily="34" charset="-122"/>
                          <a:ea typeface="微软雅黑" panose="020B0503020204020204" pitchFamily="34" charset="-122"/>
                          <a:cs typeface="Microsoft JhengHei UI" panose="020B0604030504040204" charset="-120"/>
                        </a:rPr>
                        <a:t>交互信息</a:t>
                      </a:r>
                      <a:endParaRPr sz="1400" b="1" spc="15"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36220" marB="0">
                    <a:lnL w="28575">
                      <a:solidFill>
                        <a:srgbClr val="5B5854"/>
                      </a:solidFill>
                      <a:prstDash val="solid"/>
                    </a:lnL>
                    <a:lnR w="28575">
                      <a:solidFill>
                        <a:srgbClr val="5B5854"/>
                      </a:solidFill>
                      <a:prstDash val="solid"/>
                    </a:lnR>
                    <a:lnT w="12700">
                      <a:solidFill>
                        <a:srgbClr val="5B5854"/>
                      </a:solidFill>
                      <a:prstDash val="solid"/>
                    </a:lnT>
                    <a:lnB w="12700">
                      <a:solidFill>
                        <a:srgbClr val="5B5854"/>
                      </a:solidFill>
                      <a:prstDash val="solid"/>
                    </a:lnB>
                    <a:solidFill>
                      <a:srgbClr val="ACCDC3">
                        <a:alpha val="16999"/>
                      </a:srgbClr>
                    </a:solidFill>
                  </a:tcPr>
                </a:tc>
                <a:tc vMerge="1">
                  <a:tcPr marL="0" marR="0" marT="0" marB="0">
                    <a:lnL w="28575">
                      <a:solidFill>
                        <a:srgbClr val="5B5854"/>
                      </a:solidFill>
                      <a:prstDash val="solid"/>
                    </a:lnL>
                    <a:lnR w="12700">
                      <a:solidFill>
                        <a:srgbClr val="5B5854"/>
                      </a:solidFill>
                      <a:prstDash val="solid"/>
                    </a:lnR>
                    <a:lnT w="12700">
                      <a:solidFill>
                        <a:srgbClr val="5B5854"/>
                      </a:solidFill>
                      <a:prstDash val="solid"/>
                    </a:lnT>
                    <a:lnB w="12700">
                      <a:solidFill>
                        <a:srgbClr val="5B5854"/>
                      </a:solidFill>
                      <a:prstDash val="solid"/>
                    </a:lnB>
                    <a:solidFill>
                      <a:srgbClr val="ACCDC3">
                        <a:alpha val="16999"/>
                      </a:srgbClr>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dirty="0" smtClean="0"/>
              <a:t>为了使不同体系结构的计算机网络都能互连，国际标准化组织</a:t>
            </a:r>
            <a:r>
              <a:rPr lang="en-US" altLang="zh-CN" dirty="0" smtClean="0"/>
              <a:t>ISO</a:t>
            </a:r>
            <a:r>
              <a:rPr dirty="0" smtClean="0"/>
              <a:t>在</a:t>
            </a:r>
            <a:r>
              <a:rPr lang="en-US" altLang="zh-CN" dirty="0" smtClean="0"/>
              <a:t>1977</a:t>
            </a:r>
            <a:r>
              <a:rPr dirty="0" smtClean="0"/>
              <a:t>年成立了专门机构研究该问题。</a:t>
            </a:r>
            <a:endParaRPr lang="en-US" altLang="zh-CN" dirty="0" smtClean="0"/>
          </a:p>
          <a:p>
            <a:r>
              <a:rPr lang="en-US" altLang="zh-CN" dirty="0" smtClean="0"/>
              <a:t>ISO (</a:t>
            </a:r>
            <a:r>
              <a:rPr lang="zh-CN" altLang="en-US" dirty="0"/>
              <a:t>国际标准化组织</a:t>
            </a:r>
            <a:r>
              <a:rPr lang="en-US" altLang="zh-CN" dirty="0" smtClean="0"/>
              <a:t>) </a:t>
            </a:r>
            <a:r>
              <a:rPr lang="zh-CN" altLang="en-US" dirty="0" smtClean="0"/>
              <a:t>提出的 </a:t>
            </a:r>
            <a:r>
              <a:rPr lang="en-US" altLang="zh-CN" dirty="0" smtClean="0">
                <a:solidFill>
                  <a:srgbClr val="C00000"/>
                </a:solidFill>
              </a:rPr>
              <a:t>OSI/RM</a:t>
            </a:r>
            <a:r>
              <a:rPr lang="en-US" altLang="zh-CN" dirty="0" smtClean="0"/>
              <a:t> (Open </a:t>
            </a:r>
            <a:r>
              <a:rPr lang="en-US" altLang="zh-CN" dirty="0"/>
              <a:t>Systems Interconnection Reference Model</a:t>
            </a:r>
            <a:r>
              <a:rPr lang="en-US" altLang="zh-CN" dirty="0" smtClean="0"/>
              <a:t>) </a:t>
            </a:r>
            <a:r>
              <a:rPr lang="zh-CN" altLang="en-US" dirty="0" smtClean="0"/>
              <a:t>是使</a:t>
            </a:r>
            <a:r>
              <a:rPr lang="zh-CN" altLang="en-US" dirty="0"/>
              <a:t>各种计算机在世界范围内互连成网的</a:t>
            </a:r>
            <a:r>
              <a:rPr lang="zh-CN" altLang="en-US" dirty="0">
                <a:solidFill>
                  <a:srgbClr val="C00000"/>
                </a:solidFill>
              </a:rPr>
              <a:t>标准</a:t>
            </a:r>
            <a:r>
              <a:rPr lang="zh-CN" altLang="en-US" dirty="0" smtClean="0">
                <a:solidFill>
                  <a:srgbClr val="C00000"/>
                </a:solidFill>
              </a:rPr>
              <a:t>框架。</a:t>
            </a:r>
            <a:endParaRPr lang="en-US" altLang="zh-CN" dirty="0" smtClean="0">
              <a:solidFill>
                <a:srgbClr val="C00000"/>
              </a:solidFill>
            </a:endParaRPr>
          </a:p>
          <a:p>
            <a:r>
              <a:rPr lang="en-US" altLang="zh-CN" dirty="0" smtClean="0"/>
              <a:t>OSI/RM </a:t>
            </a:r>
            <a:r>
              <a:rPr lang="zh-CN" altLang="en-US" dirty="0" smtClean="0"/>
              <a:t>是</a:t>
            </a:r>
            <a:r>
              <a:rPr lang="zh-CN" altLang="en-US" dirty="0"/>
              <a:t>个</a:t>
            </a:r>
            <a:r>
              <a:rPr lang="zh-CN" altLang="en-US" dirty="0">
                <a:solidFill>
                  <a:srgbClr val="C00000"/>
                </a:solidFill>
              </a:rPr>
              <a:t>抽象的概念</a:t>
            </a:r>
            <a:r>
              <a:rPr lang="zh-CN" altLang="en-US" dirty="0" smtClean="0">
                <a:solidFill>
                  <a:srgbClr val="C00000"/>
                </a:solidFill>
              </a:rPr>
              <a:t>。</a:t>
            </a:r>
            <a:endParaRPr lang="en-US" altLang="zh-CN" dirty="0" smtClean="0">
              <a:solidFill>
                <a:srgbClr val="C00000"/>
              </a:solidFill>
            </a:endParaRPr>
          </a:p>
          <a:p>
            <a:r>
              <a:rPr lang="en-US" altLang="zh-CN" dirty="0" smtClean="0"/>
              <a:t>1983</a:t>
            </a:r>
            <a:r>
              <a:rPr lang="zh-CN" altLang="en-US" dirty="0" smtClean="0"/>
              <a:t>年，形成了著名的 </a:t>
            </a:r>
            <a:r>
              <a:rPr lang="en-US" altLang="zh-CN" dirty="0" smtClean="0"/>
              <a:t>ISO 7498 </a:t>
            </a:r>
            <a:r>
              <a:rPr lang="zh-CN" altLang="en-US" dirty="0"/>
              <a:t>国际标准</a:t>
            </a:r>
            <a:r>
              <a:rPr lang="zh-CN" altLang="en-US" dirty="0" smtClean="0"/>
              <a:t>，即</a:t>
            </a:r>
            <a:r>
              <a:rPr lang="zh-CN" altLang="en-US" dirty="0" smtClean="0">
                <a:solidFill>
                  <a:srgbClr val="C00000"/>
                </a:solidFill>
              </a:rPr>
              <a:t>七</a:t>
            </a:r>
            <a:r>
              <a:rPr lang="zh-CN" altLang="en-US" dirty="0">
                <a:solidFill>
                  <a:srgbClr val="C00000"/>
                </a:solidFill>
              </a:rPr>
              <a:t>层协议的体系结构。</a:t>
            </a:r>
            <a:endParaRPr lang="zh-CN" altLang="en-US" dirty="0">
              <a:solidFill>
                <a:srgbClr val="C00000"/>
              </a:solidFill>
            </a:endParaRPr>
          </a:p>
        </p:txBody>
      </p:sp>
      <p:sp>
        <p:nvSpPr>
          <p:cNvPr id="3" name="文本占位符 2"/>
          <p:cNvSpPr>
            <a:spLocks noGrp="1"/>
          </p:cNvSpPr>
          <p:nvPr>
            <p:ph type="body" sz="quarter" idx="11"/>
          </p:nvPr>
        </p:nvSpPr>
        <p:spPr/>
        <p:txBody>
          <a:bodyPr/>
          <a:lstStyle/>
          <a:p>
            <a:r>
              <a:rPr lang="zh-CN" altLang="en-US" dirty="0" smtClean="0"/>
              <a:t>国际标准：开放系统互连参考模型 </a:t>
            </a:r>
            <a:r>
              <a:rPr lang="en-US" altLang="zh-CN" dirty="0" smtClean="0"/>
              <a:t>OSI/RM</a:t>
            </a:r>
            <a:endParaRPr lang="en-US" altLang="zh-CN" dirty="0"/>
          </a:p>
        </p:txBody>
      </p:sp>
      <p:grpSp>
        <p:nvGrpSpPr>
          <p:cNvPr id="6" name="组合 5"/>
          <p:cNvGrpSpPr/>
          <p:nvPr/>
        </p:nvGrpSpPr>
        <p:grpSpPr>
          <a:xfrm>
            <a:off x="1333449" y="3739041"/>
            <a:ext cx="6819153" cy="1092215"/>
            <a:chOff x="949201" y="3346526"/>
            <a:chExt cx="6819153" cy="1092215"/>
          </a:xfrm>
        </p:grpSpPr>
        <p:sp>
          <p:nvSpPr>
            <p:cNvPr id="4" name="对角圆角矩形 3"/>
            <p:cNvSpPr/>
            <p:nvPr/>
          </p:nvSpPr>
          <p:spPr>
            <a:xfrm>
              <a:off x="949201" y="3346526"/>
              <a:ext cx="6819153" cy="10922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 name="矩形 5"/>
            <p:cNvSpPr>
              <a:spLocks noChangeArrowheads="1"/>
            </p:cNvSpPr>
            <p:nvPr/>
          </p:nvSpPr>
          <p:spPr bwMode="auto">
            <a:xfrm>
              <a:off x="1104651" y="3453725"/>
              <a:ext cx="6558507"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000"/>
                </a:lnSpc>
              </a:pPr>
              <a:r>
                <a:rPr lang="en-US" altLang="zh-CN" b="1" dirty="0" smtClean="0">
                  <a:solidFill>
                    <a:schemeClr val="bg1"/>
                  </a:solidFill>
                  <a:latin typeface="微软雅黑" panose="020B0503020204020204" pitchFamily="34" charset="-122"/>
                  <a:ea typeface="微软雅黑" panose="020B0503020204020204" pitchFamily="34" charset="-122"/>
                </a:rPr>
                <a:t>OSI </a:t>
              </a:r>
              <a:r>
                <a:rPr lang="zh-CN" altLang="en-US" b="1" dirty="0" smtClean="0">
                  <a:solidFill>
                    <a:schemeClr val="bg1"/>
                  </a:solidFill>
                  <a:latin typeface="微软雅黑" panose="020B0503020204020204" pitchFamily="34" charset="-122"/>
                  <a:ea typeface="微软雅黑" panose="020B0503020204020204" pitchFamily="34" charset="-122"/>
                </a:rPr>
                <a:t>试图</a:t>
              </a:r>
              <a:r>
                <a:rPr lang="zh-CN" altLang="en-US" b="1" dirty="0">
                  <a:solidFill>
                    <a:schemeClr val="bg1"/>
                  </a:solidFill>
                  <a:latin typeface="微软雅黑" panose="020B0503020204020204" pitchFamily="34" charset="-122"/>
                  <a:ea typeface="微软雅黑" panose="020B0503020204020204" pitchFamily="34" charset="-122"/>
                </a:rPr>
                <a:t>达到一种</a:t>
              </a:r>
              <a:r>
                <a:rPr lang="zh-CN" altLang="en-US" b="1" dirty="0">
                  <a:solidFill>
                    <a:srgbClr val="FFFF00"/>
                  </a:solidFill>
                  <a:latin typeface="微软雅黑" panose="020B0503020204020204" pitchFamily="34" charset="-122"/>
                  <a:ea typeface="微软雅黑" panose="020B0503020204020204" pitchFamily="34" charset="-122"/>
                </a:rPr>
                <a:t>理想</a:t>
              </a:r>
              <a:r>
                <a:rPr lang="zh-CN" altLang="en-US" b="1" dirty="0" smtClean="0">
                  <a:solidFill>
                    <a:srgbClr val="FFFF00"/>
                  </a:solidFill>
                  <a:latin typeface="微软雅黑" panose="020B0503020204020204" pitchFamily="34" charset="-122"/>
                  <a:ea typeface="微软雅黑" panose="020B0503020204020204" pitchFamily="34" charset="-122"/>
                </a:rPr>
                <a:t>境界：</a:t>
              </a:r>
              <a:r>
                <a:rPr lang="zh-CN" altLang="en-US" b="1" dirty="0" smtClean="0">
                  <a:solidFill>
                    <a:schemeClr val="bg1"/>
                  </a:solidFill>
                  <a:latin typeface="微软雅黑" panose="020B0503020204020204" pitchFamily="34" charset="-122"/>
                  <a:ea typeface="微软雅黑" panose="020B0503020204020204" pitchFamily="34" charset="-122"/>
                </a:rPr>
                <a:t>全球</a:t>
              </a:r>
              <a:r>
                <a:rPr lang="zh-CN" altLang="en-US" b="1" dirty="0">
                  <a:solidFill>
                    <a:schemeClr val="bg1"/>
                  </a:solidFill>
                  <a:latin typeface="微软雅黑" panose="020B0503020204020204" pitchFamily="34" charset="-122"/>
                  <a:ea typeface="微软雅黑" panose="020B0503020204020204" pitchFamily="34" charset="-122"/>
                </a:rPr>
                <a:t>计算机网络都遵循这个统一标准，因而全球的计算机将能够很方便地进行互连和交换数据。</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4619" y="396816"/>
            <a:ext cx="8029322" cy="434989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0000FF"/>
                </a:solidFill>
              </a:rPr>
              <a:t>基于 </a:t>
            </a:r>
            <a:r>
              <a:rPr lang="en-US" altLang="zh-CN" dirty="0" smtClean="0">
                <a:solidFill>
                  <a:srgbClr val="0000FF"/>
                </a:solidFill>
              </a:rPr>
              <a:t>TCP/IP </a:t>
            </a:r>
            <a:r>
              <a:rPr lang="zh-CN" altLang="en-US" dirty="0" smtClean="0">
                <a:solidFill>
                  <a:srgbClr val="0000FF"/>
                </a:solidFill>
              </a:rPr>
              <a:t>的</a:t>
            </a:r>
            <a:r>
              <a:rPr lang="zh-CN" altLang="en-US" dirty="0">
                <a:solidFill>
                  <a:srgbClr val="0000FF"/>
                </a:solidFill>
              </a:rPr>
              <a:t>互联网已抢先在全球相当大的范围成功地运行</a:t>
            </a:r>
            <a:r>
              <a:rPr lang="zh-CN" altLang="en-US" dirty="0" smtClean="0">
                <a:solidFill>
                  <a:srgbClr val="0000FF"/>
                </a:solidFill>
              </a:rPr>
              <a:t>了</a:t>
            </a:r>
            <a:r>
              <a:rPr lang="zh-CN" altLang="en-US" dirty="0">
                <a:solidFill>
                  <a:srgbClr val="0000FF"/>
                </a:solidFill>
              </a:rPr>
              <a:t>。</a:t>
            </a:r>
            <a:endParaRPr lang="en-US" altLang="zh-CN" dirty="0" smtClean="0">
              <a:solidFill>
                <a:srgbClr val="0000FF"/>
              </a:solidFill>
            </a:endParaRPr>
          </a:p>
          <a:p>
            <a:r>
              <a:rPr lang="en-US" altLang="zh-CN" dirty="0" smtClean="0"/>
              <a:t>OSI </a:t>
            </a:r>
            <a:r>
              <a:rPr lang="zh-CN" altLang="en-US" dirty="0"/>
              <a:t>的专家们在完成 </a:t>
            </a:r>
            <a:r>
              <a:rPr lang="en-US" altLang="zh-CN" dirty="0"/>
              <a:t>OSI </a:t>
            </a:r>
            <a:r>
              <a:rPr lang="zh-CN" altLang="en-US" dirty="0"/>
              <a:t>标准时</a:t>
            </a:r>
            <a:r>
              <a:rPr lang="zh-CN" altLang="en-US" dirty="0">
                <a:solidFill>
                  <a:srgbClr val="C00000"/>
                </a:solidFill>
              </a:rPr>
              <a:t>没有商业驱动力；</a:t>
            </a:r>
            <a:endParaRPr lang="zh-CN" altLang="en-US" dirty="0">
              <a:solidFill>
                <a:srgbClr val="C00000"/>
              </a:solidFill>
            </a:endParaRPr>
          </a:p>
          <a:p>
            <a:r>
              <a:rPr lang="en-US" altLang="zh-CN" dirty="0"/>
              <a:t>OSI </a:t>
            </a:r>
            <a:r>
              <a:rPr lang="zh-CN" altLang="en-US" dirty="0"/>
              <a:t>的协议实现起来</a:t>
            </a:r>
            <a:r>
              <a:rPr lang="zh-CN" altLang="en-US" dirty="0">
                <a:solidFill>
                  <a:srgbClr val="C00000"/>
                </a:solidFill>
              </a:rPr>
              <a:t>过分复杂，</a:t>
            </a:r>
            <a:r>
              <a:rPr lang="zh-CN" altLang="en-US" dirty="0"/>
              <a:t>且运行效率很低；</a:t>
            </a:r>
            <a:endParaRPr lang="zh-CN" altLang="en-US" dirty="0"/>
          </a:p>
          <a:p>
            <a:r>
              <a:rPr lang="en-US" altLang="zh-CN" dirty="0"/>
              <a:t>OSI </a:t>
            </a:r>
            <a:r>
              <a:rPr lang="zh-CN" altLang="en-US" dirty="0"/>
              <a:t>标准的制定</a:t>
            </a:r>
            <a:r>
              <a:rPr lang="zh-CN" altLang="en-US" dirty="0">
                <a:solidFill>
                  <a:srgbClr val="C00000"/>
                </a:solidFill>
              </a:rPr>
              <a:t>周期太长</a:t>
            </a:r>
            <a:r>
              <a:rPr lang="zh-CN" altLang="en-US" dirty="0" smtClean="0">
                <a:solidFill>
                  <a:srgbClr val="C00000"/>
                </a:solidFill>
              </a:rPr>
              <a:t>，</a:t>
            </a:r>
            <a:r>
              <a:rPr lang="zh-CN" altLang="en-US" dirty="0" smtClean="0"/>
              <a:t>使得</a:t>
            </a:r>
            <a:r>
              <a:rPr lang="zh-CN" altLang="en-US" dirty="0"/>
              <a:t>按 </a:t>
            </a:r>
            <a:r>
              <a:rPr lang="en-US" altLang="zh-CN" dirty="0"/>
              <a:t>OSI </a:t>
            </a:r>
            <a:r>
              <a:rPr lang="zh-CN" altLang="en-US" dirty="0"/>
              <a:t>标准生产的设备无法及时进入市场；</a:t>
            </a:r>
            <a:endParaRPr lang="zh-CN" altLang="en-US" dirty="0"/>
          </a:p>
          <a:p>
            <a:r>
              <a:rPr lang="en-US" altLang="zh-CN" dirty="0"/>
              <a:t>OSI </a:t>
            </a:r>
            <a:r>
              <a:rPr lang="zh-CN" altLang="en-US" dirty="0"/>
              <a:t>的层次</a:t>
            </a:r>
            <a:r>
              <a:rPr lang="zh-CN" altLang="en-US" dirty="0">
                <a:solidFill>
                  <a:srgbClr val="C00000"/>
                </a:solidFill>
              </a:rPr>
              <a:t>划分也不太合理，</a:t>
            </a:r>
            <a:r>
              <a:rPr lang="zh-CN" altLang="en-US" dirty="0"/>
              <a:t>有些功能在多个层次中重复出现。 </a:t>
            </a:r>
            <a:endParaRPr lang="zh-CN" altLang="en-US" dirty="0"/>
          </a:p>
        </p:txBody>
      </p:sp>
      <p:sp>
        <p:nvSpPr>
          <p:cNvPr id="3" name="文本占位符 2"/>
          <p:cNvSpPr>
            <a:spLocks noGrp="1"/>
          </p:cNvSpPr>
          <p:nvPr>
            <p:ph type="body" sz="quarter" idx="11"/>
          </p:nvPr>
        </p:nvSpPr>
        <p:spPr/>
        <p:txBody>
          <a:bodyPr/>
          <a:lstStyle/>
          <a:p>
            <a:r>
              <a:rPr lang="zh-CN" altLang="en-US" dirty="0" smtClean="0"/>
              <a:t>但 </a:t>
            </a:r>
            <a:r>
              <a:rPr lang="en-US" altLang="zh-CN" dirty="0" smtClean="0"/>
              <a:t>ISO/OSI </a:t>
            </a:r>
            <a:r>
              <a:rPr lang="zh-CN" altLang="en-US" dirty="0" smtClean="0"/>
              <a:t>失败了</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nvGraphicFramePr>
        <p:xfrm>
          <a:off x="2002972" y="1229690"/>
          <a:ext cx="4963885" cy="269965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占位符 1"/>
          <p:cNvSpPr>
            <a:spLocks noGrp="1"/>
          </p:cNvSpPr>
          <p:nvPr>
            <p:ph type="body" sz="quarter" idx="11"/>
          </p:nvPr>
        </p:nvSpPr>
        <p:spPr/>
        <p:txBody>
          <a:bodyPr/>
          <a:lstStyle/>
          <a:p>
            <a:r>
              <a:rPr lang="zh-CN" altLang="en-US" dirty="0"/>
              <a:t>存在两种国际标准</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17378" y="617316"/>
            <a:ext cx="7114894" cy="810478"/>
          </a:xfrm>
          <a:prstGeom prst="rect">
            <a:avLst/>
          </a:prstGeom>
          <a:solidFill>
            <a:srgbClr val="0066FF"/>
          </a:solidFill>
          <a:ln w="127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nSpc>
                <a:spcPts val="2800"/>
              </a:lnSpc>
              <a:spcBef>
                <a:spcPts val="0"/>
              </a:spcBef>
              <a:spcAft>
                <a:spcPts val="0"/>
              </a:spcAft>
            </a:pPr>
            <a:r>
              <a:rPr lang="zh-CN" altLang="en-US" sz="2000" b="1" dirty="0" smtClean="0">
                <a:latin typeface="微软雅黑" panose="020B0503020204020204" pitchFamily="34" charset="-122"/>
                <a:ea typeface="微软雅黑" panose="020B0503020204020204" pitchFamily="34" charset="-122"/>
              </a:rPr>
              <a:t>思考：它们</a:t>
            </a:r>
            <a:r>
              <a:rPr lang="zh-CN" altLang="en-US" sz="2000" b="1" dirty="0">
                <a:latin typeface="微软雅黑" panose="020B0503020204020204" pitchFamily="34" charset="-122"/>
                <a:ea typeface="微软雅黑" panose="020B0503020204020204" pitchFamily="34" charset="-122"/>
              </a:rPr>
              <a:t>说的是哪个</a:t>
            </a:r>
            <a:r>
              <a:rPr lang="zh-CN" altLang="en-US" sz="2000" b="1" dirty="0" smtClean="0">
                <a:latin typeface="微软雅黑" panose="020B0503020204020204" pitchFamily="34" charset="-122"/>
                <a:ea typeface="微软雅黑" panose="020B0503020204020204" pitchFamily="34" charset="-122"/>
              </a:rPr>
              <a:t>网</a:t>
            </a:r>
            <a:r>
              <a:rPr lang="zh-CN" altLang="en-US" sz="2000" b="1" dirty="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nSpc>
                <a:spcPts val="2800"/>
              </a:lnSpc>
              <a:spcBef>
                <a:spcPts val="0"/>
              </a:spcBef>
              <a:spcAft>
                <a:spcPts val="0"/>
              </a:spcAft>
            </a:pPr>
            <a:r>
              <a:rPr lang="zh-CN" altLang="en-US" sz="2000" b="1" dirty="0" smtClean="0">
                <a:latin typeface="微软雅黑" panose="020B0503020204020204" pitchFamily="34" charset="-122"/>
                <a:ea typeface="微软雅黑" panose="020B0503020204020204" pitchFamily="34" charset="-122"/>
              </a:rPr>
              <a:t>上网，联网，</a:t>
            </a:r>
            <a:r>
              <a:rPr lang="zh-CN" altLang="en-US" sz="2000" b="1" dirty="0">
                <a:latin typeface="微软雅黑" panose="020B0503020204020204" pitchFamily="34" charset="-122"/>
                <a:ea typeface="微软雅黑" panose="020B0503020204020204" pitchFamily="34" charset="-122"/>
              </a:rPr>
              <a:t>网民</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网吧，</a:t>
            </a:r>
            <a:r>
              <a:rPr lang="zh-CN" altLang="en-US" sz="2000" b="1" dirty="0" smtClean="0">
                <a:latin typeface="微软雅黑" panose="020B0503020204020204" pitchFamily="34" charset="-122"/>
                <a:ea typeface="微软雅黑" panose="020B0503020204020204" pitchFamily="34" charset="-122"/>
              </a:rPr>
              <a:t>网银，网购，网管，知网。</a:t>
            </a:r>
            <a:endParaRPr lang="zh-CN" altLang="en-US" sz="2000" b="1" dirty="0">
              <a:latin typeface="微软雅黑" panose="020B0503020204020204" pitchFamily="34" charset="-122"/>
              <a:ea typeface="微软雅黑" panose="020B0503020204020204" pitchFamily="34" charset="-122"/>
            </a:endParaRPr>
          </a:p>
        </p:txBody>
      </p:sp>
      <p:sp>
        <p:nvSpPr>
          <p:cNvPr id="2" name="文本框 1"/>
          <p:cNvSpPr txBox="1"/>
          <p:nvPr/>
        </p:nvSpPr>
        <p:spPr>
          <a:xfrm>
            <a:off x="717550" y="1569720"/>
            <a:ext cx="7050405" cy="2832100"/>
          </a:xfrm>
          <a:prstGeom prst="rect">
            <a:avLst/>
          </a:prstGeom>
          <a:noFill/>
        </p:spPr>
        <p:txBody>
          <a:bodyPr wrap="square" rtlCol="0" anchor="t">
            <a:noAutofit/>
          </a:bodyPr>
          <a:lstStyle/>
          <a:p>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有时，往往使用更加简洁的方式表示互联网，这就是只用一个 “网”字。</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例如：</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“上网”就是表示使用某个电子设备连接到互联网，而不是连接到其他的网络上。</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网民、网吧、网银（网上银行）、网购（网上购物）等。这里的“网”，一般都不是指电信网或有线电视网，而是指当今世界上最大的计算机网络 Internet ——互联网。</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1.7.2  </a:t>
            </a:r>
            <a:r>
              <a:rPr lang="zh-CN" altLang="zh-CN" dirty="0"/>
              <a:t>协议与划分层次</a:t>
            </a:r>
            <a:endParaRPr lang="zh-CN" altLang="en-US" dirty="0"/>
          </a:p>
        </p:txBody>
      </p:sp>
      <p:sp>
        <p:nvSpPr>
          <p:cNvPr id="4" name="内容占位符 3"/>
          <p:cNvSpPr>
            <a:spLocks noGrp="1"/>
          </p:cNvSpPr>
          <p:nvPr>
            <p:ph sz="quarter" idx="11"/>
          </p:nvPr>
        </p:nvSpPr>
        <p:spPr>
          <a:xfrm>
            <a:off x="466344" y="1040459"/>
            <a:ext cx="5999192" cy="3299721"/>
          </a:xfrm>
        </p:spPr>
        <p:txBody>
          <a:bodyPr/>
          <a:lstStyle/>
          <a:p>
            <a:pPr>
              <a:lnSpc>
                <a:spcPts val="2800"/>
              </a:lnSpc>
            </a:pPr>
            <a:r>
              <a:rPr lang="zh-CN" altLang="en-US" dirty="0">
                <a:solidFill>
                  <a:srgbClr val="C00000"/>
                </a:solidFill>
              </a:rPr>
              <a:t>网络协议</a:t>
            </a:r>
            <a:r>
              <a:rPr lang="zh-CN" altLang="en-US" dirty="0"/>
              <a:t> </a:t>
            </a:r>
            <a:r>
              <a:rPr lang="en-US" altLang="zh-CN" dirty="0"/>
              <a:t>(network protocol)</a:t>
            </a:r>
            <a:r>
              <a:rPr lang="zh-CN" altLang="en-US" dirty="0"/>
              <a:t>，简称为</a:t>
            </a:r>
            <a:r>
              <a:rPr lang="zh-CN" altLang="en-US" dirty="0">
                <a:solidFill>
                  <a:srgbClr val="0000FF"/>
                </a:solidFill>
              </a:rPr>
              <a:t>协议</a:t>
            </a:r>
            <a:r>
              <a:rPr lang="zh-CN" altLang="en-US" dirty="0"/>
              <a:t>，是为进行网络中的数据交换而建立的规则、标准或</a:t>
            </a:r>
            <a:r>
              <a:rPr lang="zh-CN" altLang="en-US" dirty="0" smtClean="0"/>
              <a:t>约定。</a:t>
            </a:r>
            <a:endParaRPr lang="en-US" altLang="zh-CN" dirty="0" smtClean="0"/>
          </a:p>
          <a:p>
            <a:pPr>
              <a:lnSpc>
                <a:spcPts val="2800"/>
              </a:lnSpc>
            </a:pPr>
            <a:r>
              <a:rPr lang="zh-CN" altLang="en-US" dirty="0">
                <a:solidFill>
                  <a:srgbClr val="C00000"/>
                </a:solidFill>
              </a:rPr>
              <a:t>三个组成</a:t>
            </a:r>
            <a:r>
              <a:rPr lang="zh-CN" altLang="en-US" dirty="0" smtClean="0">
                <a:solidFill>
                  <a:srgbClr val="C00000"/>
                </a:solidFill>
              </a:rPr>
              <a:t>要素：</a:t>
            </a:r>
            <a:endParaRPr lang="en-US" altLang="zh-CN" dirty="0" smtClean="0">
              <a:solidFill>
                <a:srgbClr val="C00000"/>
              </a:solidFill>
            </a:endParaRPr>
          </a:p>
          <a:p>
            <a:pPr lvl="1">
              <a:lnSpc>
                <a:spcPts val="2800"/>
              </a:lnSpc>
            </a:pPr>
            <a:r>
              <a:rPr lang="zh-CN" altLang="en-US" dirty="0">
                <a:solidFill>
                  <a:srgbClr val="0000FF"/>
                </a:solidFill>
              </a:rPr>
              <a:t>语法：</a:t>
            </a:r>
            <a:r>
              <a:rPr lang="zh-CN" altLang="en-US" dirty="0">
                <a:solidFill>
                  <a:schemeClr val="tx1"/>
                </a:solidFill>
              </a:rPr>
              <a:t>规定传输数据的格式，解决交换信息的格式问题。</a:t>
            </a:r>
            <a:r>
              <a:rPr lang="zh-CN" altLang="en-US" dirty="0"/>
              <a:t> </a:t>
            </a:r>
            <a:endParaRPr lang="zh-CN" altLang="en-US" dirty="0"/>
          </a:p>
          <a:p>
            <a:pPr lvl="1">
              <a:lnSpc>
                <a:spcPts val="2800"/>
              </a:lnSpc>
            </a:pPr>
            <a:r>
              <a:rPr lang="zh-CN" altLang="en-US" dirty="0">
                <a:solidFill>
                  <a:srgbClr val="0000FF"/>
                </a:solidFill>
              </a:rPr>
              <a:t>语义：</a:t>
            </a:r>
            <a:r>
              <a:rPr lang="zh-CN" altLang="en-US" dirty="0">
                <a:solidFill>
                  <a:schemeClr val="tx1"/>
                </a:solidFill>
              </a:rPr>
              <a:t>规定所要完成的功能，解决做什么的问题</a:t>
            </a:r>
            <a:r>
              <a:rPr lang="zh-CN" altLang="en-US" dirty="0"/>
              <a:t>。 </a:t>
            </a:r>
            <a:endParaRPr lang="zh-CN" altLang="en-US" dirty="0"/>
          </a:p>
          <a:p>
            <a:pPr lvl="1">
              <a:lnSpc>
                <a:spcPts val="2800"/>
              </a:lnSpc>
            </a:pPr>
            <a:r>
              <a:rPr lang="zh-CN" altLang="en-US" dirty="0">
                <a:solidFill>
                  <a:srgbClr val="0000FF"/>
                </a:solidFill>
              </a:rPr>
              <a:t>同步：</a:t>
            </a:r>
            <a:r>
              <a:rPr lang="zh-CN" altLang="en-US" dirty="0"/>
              <a:t>事件实现顺序的详细说明。 </a:t>
            </a:r>
            <a:endParaRPr lang="zh-CN" altLang="en-US" dirty="0"/>
          </a:p>
          <a:p>
            <a:pPr>
              <a:lnSpc>
                <a:spcPts val="2800"/>
              </a:lnSpc>
            </a:pPr>
            <a:endParaRPr lang="zh-CN" altLang="en-US" dirty="0"/>
          </a:p>
        </p:txBody>
      </p:sp>
      <p:grpSp>
        <p:nvGrpSpPr>
          <p:cNvPr id="55" name="组合 54"/>
          <p:cNvGrpSpPr/>
          <p:nvPr/>
        </p:nvGrpSpPr>
        <p:grpSpPr>
          <a:xfrm>
            <a:off x="6599456" y="1255007"/>
            <a:ext cx="2073387" cy="2870623"/>
            <a:chOff x="6246699" y="1147924"/>
            <a:chExt cx="2195405" cy="2870623"/>
          </a:xfrm>
        </p:grpSpPr>
        <p:sp>
          <p:nvSpPr>
            <p:cNvPr id="32" name="Text Box 29"/>
            <p:cNvSpPr txBox="1">
              <a:spLocks noChangeArrowheads="1"/>
            </p:cNvSpPr>
            <p:nvPr/>
          </p:nvSpPr>
          <p:spPr bwMode="auto">
            <a:xfrm rot="540000">
              <a:off x="6540332" y="1717379"/>
              <a:ext cx="178022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0" hangingPunct="0"/>
              <a:r>
                <a:rPr lang="en-US" altLang="zh-CN" sz="1050" b="1" dirty="0">
                  <a:latin typeface="微软雅黑" panose="020B0503020204020204" pitchFamily="34" charset="-122"/>
                  <a:ea typeface="微软雅黑" panose="020B0503020204020204" pitchFamily="34" charset="-122"/>
                </a:rPr>
                <a:t>TCP </a:t>
              </a:r>
              <a:r>
                <a:rPr lang="en-US" altLang="zh-CN" sz="1050" b="1" dirty="0" smtClean="0">
                  <a:latin typeface="微软雅黑" panose="020B0503020204020204" pitchFamily="34" charset="-122"/>
                  <a:ea typeface="微软雅黑" panose="020B0503020204020204" pitchFamily="34" charset="-122"/>
                </a:rPr>
                <a:t>connection req</a:t>
              </a:r>
              <a:r>
                <a:rPr lang="en-US" altLang="zh-CN" sz="1050" b="1" dirty="0">
                  <a:latin typeface="微软雅黑" panose="020B0503020204020204" pitchFamily="34" charset="-122"/>
                  <a:ea typeface="微软雅黑" panose="020B0503020204020204" pitchFamily="34" charset="-122"/>
                </a:rPr>
                <a:t>.</a:t>
              </a:r>
              <a:endParaRPr lang="en-US" altLang="zh-CN" sz="1050" b="1" dirty="0">
                <a:latin typeface="微软雅黑" panose="020B0503020204020204" pitchFamily="34" charset="-122"/>
                <a:ea typeface="微软雅黑" panose="020B0503020204020204" pitchFamily="34" charset="-122"/>
              </a:endParaRPr>
            </a:p>
          </p:txBody>
        </p:sp>
        <p:sp>
          <p:nvSpPr>
            <p:cNvPr id="33" name="Line 30"/>
            <p:cNvSpPr>
              <a:spLocks noChangeShapeType="1"/>
            </p:cNvSpPr>
            <p:nvPr/>
          </p:nvSpPr>
          <p:spPr bwMode="auto">
            <a:xfrm flipV="1">
              <a:off x="6460287" y="3327225"/>
              <a:ext cx="1773324" cy="574742"/>
            </a:xfrm>
            <a:prstGeom prst="line">
              <a:avLst/>
            </a:prstGeom>
            <a:noFill/>
            <a:ln w="28575">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4" name="Line 31"/>
            <p:cNvSpPr>
              <a:spLocks noChangeShapeType="1"/>
            </p:cNvSpPr>
            <p:nvPr/>
          </p:nvSpPr>
          <p:spPr bwMode="auto">
            <a:xfrm>
              <a:off x="6460287" y="1807064"/>
              <a:ext cx="1773324" cy="281951"/>
            </a:xfrm>
            <a:prstGeom prst="line">
              <a:avLst/>
            </a:prstGeom>
            <a:noFill/>
            <a:ln w="28575">
              <a:solidFill>
                <a:srgbClr val="0000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5" name="Line 32"/>
            <p:cNvSpPr>
              <a:spLocks noChangeShapeType="1"/>
            </p:cNvSpPr>
            <p:nvPr/>
          </p:nvSpPr>
          <p:spPr bwMode="auto">
            <a:xfrm flipV="1">
              <a:off x="6460287" y="2283803"/>
              <a:ext cx="1773324" cy="428980"/>
            </a:xfrm>
            <a:prstGeom prst="line">
              <a:avLst/>
            </a:prstGeom>
            <a:noFill/>
            <a:ln w="28575">
              <a:solidFill>
                <a:srgbClr val="FF0000"/>
              </a:solidFill>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38" name="Text Box 35"/>
            <p:cNvSpPr txBox="1">
              <a:spLocks noChangeArrowheads="1"/>
            </p:cNvSpPr>
            <p:nvPr/>
          </p:nvSpPr>
          <p:spPr bwMode="auto">
            <a:xfrm rot="20700000">
              <a:off x="6421820" y="2242925"/>
              <a:ext cx="186720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US" altLang="zh-CN" sz="1050" dirty="0"/>
                <a:t>TCP </a:t>
              </a:r>
              <a:r>
                <a:rPr lang="en-US" altLang="zh-CN" sz="1050" dirty="0" smtClean="0"/>
                <a:t>connection reply</a:t>
              </a:r>
              <a:r>
                <a:rPr lang="en-US" altLang="zh-CN" sz="1050" dirty="0"/>
                <a:t>.</a:t>
              </a:r>
              <a:endParaRPr lang="en-US" altLang="zh-CN" sz="1050" dirty="0"/>
            </a:p>
          </p:txBody>
        </p:sp>
        <p:sp>
          <p:nvSpPr>
            <p:cNvPr id="39" name="Line 36"/>
            <p:cNvSpPr>
              <a:spLocks noChangeShapeType="1"/>
            </p:cNvSpPr>
            <p:nvPr/>
          </p:nvSpPr>
          <p:spPr bwMode="auto">
            <a:xfrm>
              <a:off x="6460288" y="2859821"/>
              <a:ext cx="1773324" cy="393127"/>
            </a:xfrm>
            <a:prstGeom prst="line">
              <a:avLst/>
            </a:prstGeom>
            <a:noFill/>
            <a:ln w="28575">
              <a:solidFill>
                <a:srgbClr val="000099"/>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sz="1100" b="1">
                <a:solidFill>
                  <a:srgbClr val="000000"/>
                </a:solidFill>
                <a:latin typeface="微软雅黑" panose="020B0503020204020204" pitchFamily="34" charset="-122"/>
                <a:ea typeface="微软雅黑" panose="020B0503020204020204" pitchFamily="34" charset="-122"/>
              </a:endParaRPr>
            </a:p>
          </p:txBody>
        </p:sp>
        <p:sp>
          <p:nvSpPr>
            <p:cNvPr id="42" name="Text Box 39"/>
            <p:cNvSpPr txBox="1">
              <a:spLocks noChangeArrowheads="1"/>
            </p:cNvSpPr>
            <p:nvPr/>
          </p:nvSpPr>
          <p:spPr bwMode="auto">
            <a:xfrm rot="720000">
              <a:off x="6714568" y="2811044"/>
              <a:ext cx="139863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US" altLang="zh-CN" sz="1050" dirty="0" smtClean="0"/>
                <a:t>get plan.pdf</a:t>
              </a:r>
              <a:endParaRPr lang="en-US" altLang="zh-CN" sz="1050" dirty="0"/>
            </a:p>
          </p:txBody>
        </p:sp>
        <p:pic>
          <p:nvPicPr>
            <p:cNvPr id="4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46699" y="1203201"/>
              <a:ext cx="435820" cy="415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图片 3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98885" y="1147924"/>
              <a:ext cx="343219" cy="502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8" name="直接连接符 47"/>
            <p:cNvCxnSpPr>
              <a:stCxn id="46" idx="2"/>
            </p:cNvCxnSpPr>
            <p:nvPr/>
          </p:nvCxnSpPr>
          <p:spPr>
            <a:xfrm flipH="1">
              <a:off x="6430765" y="1618286"/>
              <a:ext cx="33844" cy="240026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9" name="直接连接符 48"/>
            <p:cNvCxnSpPr>
              <a:stCxn id="47" idx="2"/>
            </p:cNvCxnSpPr>
            <p:nvPr/>
          </p:nvCxnSpPr>
          <p:spPr>
            <a:xfrm flipH="1">
              <a:off x="8262001" y="1650319"/>
              <a:ext cx="8494" cy="236822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52" name="Text Box 39"/>
            <p:cNvSpPr txBox="1">
              <a:spLocks noChangeArrowheads="1"/>
            </p:cNvSpPr>
            <p:nvPr/>
          </p:nvSpPr>
          <p:spPr bwMode="auto">
            <a:xfrm rot="20501025">
              <a:off x="6706154" y="3339318"/>
              <a:ext cx="1398636"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eaLnBrk="0" hangingPunct="0">
                <a:defRPr sz="1200" b="1">
                  <a:latin typeface="微软雅黑" panose="020B0503020204020204" pitchFamily="34" charset="-122"/>
                  <a:ea typeface="微软雅黑" panose="020B0503020204020204" pitchFamily="34" charset="-122"/>
                </a:defRPr>
              </a:lvl1pPr>
              <a:lvl2pPr marL="742950" indent="-285750">
                <a:defRPr>
                  <a:latin typeface="Arial" panose="020B0604020202020204" pitchFamily="34" charset="0"/>
                </a:defRPr>
              </a:lvl2pPr>
              <a:lvl3pPr marL="1143000" indent="-228600">
                <a:defRPr>
                  <a:latin typeface="Arial" panose="020B0604020202020204" pitchFamily="34" charset="0"/>
                </a:defRPr>
              </a:lvl3pPr>
              <a:lvl4pPr marL="1600200" indent="-228600">
                <a:defRPr>
                  <a:latin typeface="Arial" panose="020B0604020202020204" pitchFamily="34" charset="0"/>
                </a:defRPr>
              </a:lvl4pPr>
              <a:lvl5pPr marL="2057400" indent="-22860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r>
                <a:rPr lang="en-US" altLang="zh-CN" sz="1050" dirty="0" smtClean="0"/>
                <a:t>&lt; plan.pdf &gt;</a:t>
              </a:r>
              <a:endParaRPr lang="en-US" altLang="zh-CN" sz="1050" dirty="0"/>
            </a:p>
          </p:txBody>
        </p:sp>
      </p:grpSp>
      <p:grpSp>
        <p:nvGrpSpPr>
          <p:cNvPr id="58" name="组合 57"/>
          <p:cNvGrpSpPr/>
          <p:nvPr/>
        </p:nvGrpSpPr>
        <p:grpSpPr>
          <a:xfrm>
            <a:off x="679843" y="3951071"/>
            <a:ext cx="5572193" cy="646848"/>
            <a:chOff x="595996" y="3877027"/>
            <a:chExt cx="5572193" cy="646848"/>
          </a:xfrm>
        </p:grpSpPr>
        <p:sp>
          <p:nvSpPr>
            <p:cNvPr id="56" name="对角圆角矩形 55"/>
            <p:cNvSpPr/>
            <p:nvPr/>
          </p:nvSpPr>
          <p:spPr>
            <a:xfrm>
              <a:off x="595996" y="3877027"/>
              <a:ext cx="5572193" cy="64684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7" name="矩形 5"/>
            <p:cNvSpPr>
              <a:spLocks noChangeArrowheads="1"/>
            </p:cNvSpPr>
            <p:nvPr/>
          </p:nvSpPr>
          <p:spPr bwMode="auto">
            <a:xfrm>
              <a:off x="729916" y="3987587"/>
              <a:ext cx="5309938" cy="40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700"/>
                </a:lnSpc>
              </a:pPr>
              <a:r>
                <a:rPr lang="zh-CN" altLang="zh-CN" b="1" dirty="0" smtClean="0">
                  <a:solidFill>
                    <a:schemeClr val="bg1"/>
                  </a:solidFill>
                  <a:latin typeface="微软雅黑" panose="020B0503020204020204" pitchFamily="34" charset="-122"/>
                  <a:ea typeface="微软雅黑" panose="020B0503020204020204" pitchFamily="34" charset="-122"/>
                </a:rPr>
                <a:t>网络协议</a:t>
              </a:r>
              <a:r>
                <a:rPr lang="zh-CN" altLang="zh-CN" b="1" dirty="0">
                  <a:solidFill>
                    <a:schemeClr val="bg1"/>
                  </a:solidFill>
                  <a:latin typeface="微软雅黑" panose="020B0503020204020204" pitchFamily="34" charset="-122"/>
                  <a:ea typeface="微软雅黑" panose="020B0503020204020204" pitchFamily="34" charset="-122"/>
                </a:rPr>
                <a:t>是计算机网络的不可缺少的组成部分。</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协议</a:t>
            </a:r>
            <a:r>
              <a:rPr lang="zh-CN" altLang="en-US" dirty="0" smtClean="0"/>
              <a:t>的两种形式</a:t>
            </a:r>
            <a:endParaRPr lang="zh-CN" altLang="en-US" dirty="0"/>
          </a:p>
        </p:txBody>
      </p:sp>
      <p:graphicFrame>
        <p:nvGraphicFramePr>
          <p:cNvPr id="8" name="内容占位符 7"/>
          <p:cNvGraphicFramePr>
            <a:graphicFrameLocks noGrp="1"/>
          </p:cNvGraphicFramePr>
          <p:nvPr>
            <p:ph sz="quarter" idx="10"/>
          </p:nvPr>
        </p:nvGraphicFramePr>
        <p:xfrm>
          <a:off x="1507956" y="1089587"/>
          <a:ext cx="6133577" cy="178067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9" name="矩形 8"/>
          <p:cNvSpPr/>
          <p:nvPr/>
        </p:nvSpPr>
        <p:spPr>
          <a:xfrm>
            <a:off x="700575" y="3225591"/>
            <a:ext cx="7748337" cy="400110"/>
          </a:xfrm>
          <a:prstGeom prst="rect">
            <a:avLst/>
          </a:prstGeom>
          <a:solidFill>
            <a:srgbClr val="339933"/>
          </a:solidFill>
          <a:ln>
            <a:noFill/>
          </a:ln>
        </p:spPr>
        <p:style>
          <a:lnRef idx="1">
            <a:schemeClr val="accent2"/>
          </a:lnRef>
          <a:fillRef idx="3">
            <a:schemeClr val="accent2"/>
          </a:fillRef>
          <a:effectRef idx="2">
            <a:schemeClr val="accent2"/>
          </a:effectRef>
          <a:fontRef idx="minor">
            <a:schemeClr val="lt1"/>
          </a:fontRef>
        </p:style>
        <p:txBody>
          <a:bodyPr wrap="square">
            <a:spAutoFit/>
          </a:bodyPr>
          <a:lstStyle/>
          <a:p>
            <a:pPr algn="ctr"/>
            <a:r>
              <a:rPr lang="zh-CN" altLang="en-US" sz="2000" b="1" dirty="0" smtClean="0">
                <a:latin typeface="微软雅黑" panose="020B0503020204020204" pitchFamily="34" charset="-122"/>
                <a:ea typeface="微软雅黑" panose="020B0503020204020204" pitchFamily="34" charset="-122"/>
              </a:rPr>
              <a:t>不论什么形式，都</a:t>
            </a:r>
            <a:r>
              <a:rPr lang="zh-CN" altLang="en-US" sz="2000" b="1" dirty="0">
                <a:latin typeface="微软雅黑" panose="020B0503020204020204" pitchFamily="34" charset="-122"/>
                <a:ea typeface="微软雅黑" panose="020B0503020204020204" pitchFamily="34" charset="-122"/>
              </a:rPr>
              <a:t>必须能够对网络上信息交换过程做出</a:t>
            </a:r>
            <a:r>
              <a:rPr lang="zh-CN" altLang="en-US" sz="2000" b="1" dirty="0">
                <a:solidFill>
                  <a:srgbClr val="FFFF00"/>
                </a:solidFill>
                <a:latin typeface="微软雅黑" panose="020B0503020204020204" pitchFamily="34" charset="-122"/>
                <a:ea typeface="微软雅黑" panose="020B0503020204020204" pitchFamily="34" charset="-122"/>
              </a:rPr>
              <a:t>精确的解释。</a:t>
            </a:r>
            <a:endParaRPr lang="zh-CN" altLang="en-US" sz="2000" b="1" dirty="0">
              <a:solidFill>
                <a:srgbClr val="FFFF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71441" y="1275295"/>
            <a:ext cx="7147875" cy="1110838"/>
            <a:chOff x="1116558" y="1239333"/>
            <a:chExt cx="7147875" cy="815892"/>
          </a:xfrm>
        </p:grpSpPr>
        <p:sp>
          <p:nvSpPr>
            <p:cNvPr id="5" name="Rectangle 14"/>
            <p:cNvSpPr>
              <a:spLocks noChangeArrowheads="1"/>
            </p:cNvSpPr>
            <p:nvPr/>
          </p:nvSpPr>
          <p:spPr bwMode="auto">
            <a:xfrm>
              <a:off x="1116558" y="1239333"/>
              <a:ext cx="7147875" cy="815892"/>
            </a:xfrm>
            <a:prstGeom prst="rect">
              <a:avLst/>
            </a:prstGeom>
            <a:solidFill>
              <a:srgbClr val="0098F6"/>
            </a:solidFill>
            <a:ln w="76200" cmpd="tri">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2000" b="1">
                <a:latin typeface="+mn-lt"/>
                <a:ea typeface="黑体" panose="02010609060101010101" pitchFamily="49" charset="-122"/>
              </a:endParaRPr>
            </a:p>
          </p:txBody>
        </p:sp>
        <p:sp>
          <p:nvSpPr>
            <p:cNvPr id="6" name="矩形 13"/>
            <p:cNvSpPr>
              <a:spLocks noChangeArrowheads="1"/>
            </p:cNvSpPr>
            <p:nvPr/>
          </p:nvSpPr>
          <p:spPr bwMode="auto">
            <a:xfrm>
              <a:off x="1369053" y="1347339"/>
              <a:ext cx="6572834" cy="632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3000"/>
                </a:lnSpc>
                <a:spcBef>
                  <a:spcPts val="0"/>
                </a:spcBef>
              </a:pPr>
              <a:r>
                <a:rPr lang="en-US" altLang="zh-CN" sz="2000" b="1" dirty="0">
                  <a:solidFill>
                    <a:schemeClr val="bg1"/>
                  </a:solidFill>
                  <a:latin typeface="微软雅黑" panose="020B0503020204020204" pitchFamily="34" charset="-122"/>
                  <a:ea typeface="微软雅黑" panose="020B0503020204020204" pitchFamily="34" charset="-122"/>
                </a:rPr>
                <a:t>ARPANET </a:t>
              </a:r>
              <a:r>
                <a:rPr lang="zh-CN" altLang="en-US" sz="2000" b="1" dirty="0">
                  <a:solidFill>
                    <a:schemeClr val="bg1"/>
                  </a:solidFill>
                  <a:latin typeface="微软雅黑" panose="020B0503020204020204" pitchFamily="34" charset="-122"/>
                  <a:ea typeface="微软雅黑" panose="020B0503020204020204" pitchFamily="34" charset="-122"/>
                </a:rPr>
                <a:t>的研制经验</a:t>
              </a:r>
              <a:r>
                <a:rPr lang="zh-CN" altLang="en-US" sz="2000" b="1" dirty="0" smtClean="0">
                  <a:solidFill>
                    <a:schemeClr val="bg1"/>
                  </a:solidFill>
                  <a:latin typeface="微软雅黑" panose="020B0503020204020204" pitchFamily="34" charset="-122"/>
                  <a:ea typeface="微软雅黑" panose="020B0503020204020204" pitchFamily="34" charset="-122"/>
                </a:rPr>
                <a:t>表明：对于</a:t>
              </a:r>
              <a:r>
                <a:rPr lang="zh-CN" altLang="en-US" sz="2000" b="1" dirty="0">
                  <a:solidFill>
                    <a:schemeClr val="bg1"/>
                  </a:solidFill>
                  <a:latin typeface="微软雅黑" panose="020B0503020204020204" pitchFamily="34" charset="-122"/>
                  <a:ea typeface="微软雅黑" panose="020B0503020204020204" pitchFamily="34" charset="-122"/>
                </a:rPr>
                <a:t>非常复杂的计算机网络协议，其结构应该是</a:t>
              </a:r>
              <a:r>
                <a:rPr lang="zh-CN" altLang="en-US" sz="2000" b="1" dirty="0">
                  <a:solidFill>
                    <a:srgbClr val="FFFF00"/>
                  </a:solidFill>
                  <a:latin typeface="微软雅黑" panose="020B0503020204020204" pitchFamily="34" charset="-122"/>
                  <a:ea typeface="微软雅黑" panose="020B0503020204020204" pitchFamily="34" charset="-122"/>
                </a:rPr>
                <a:t>层次式</a:t>
              </a:r>
              <a:r>
                <a:rPr lang="zh-CN" altLang="en-US" sz="2000" b="1" dirty="0">
                  <a:solidFill>
                    <a:schemeClr val="bg1"/>
                  </a:solidFill>
                  <a:latin typeface="微软雅黑" panose="020B0503020204020204" pitchFamily="34" charset="-122"/>
                  <a:ea typeface="微软雅黑" panose="020B0503020204020204" pitchFamily="34" charset="-122"/>
                </a:rPr>
                <a:t>的</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
        <p:nvSpPr>
          <p:cNvPr id="2" name="文本占位符 1"/>
          <p:cNvSpPr>
            <a:spLocks noGrp="1"/>
          </p:cNvSpPr>
          <p:nvPr>
            <p:ph type="body" sz="quarter" idx="11"/>
          </p:nvPr>
        </p:nvSpPr>
        <p:spPr/>
        <p:txBody>
          <a:bodyPr/>
          <a:lstStyle/>
          <a:p>
            <a:r>
              <a:rPr lang="zh-CN" altLang="en-US" dirty="0"/>
              <a:t>层次式协议结构</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AutoShape 5"/>
          <p:cNvSpPr>
            <a:spLocks noChangeArrowheads="1"/>
          </p:cNvSpPr>
          <p:nvPr/>
        </p:nvSpPr>
        <p:spPr bwMode="auto">
          <a:xfrm>
            <a:off x="505072" y="1011174"/>
            <a:ext cx="8133856"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26979" name="Rectangle 6"/>
          <p:cNvSpPr>
            <a:spLocks noChangeArrowheads="1"/>
          </p:cNvSpPr>
          <p:nvPr/>
        </p:nvSpPr>
        <p:spPr bwMode="auto">
          <a:xfrm>
            <a:off x="3357563" y="988949"/>
            <a:ext cx="249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划分层次的概念举例</a:t>
            </a:r>
            <a:endParaRPr lang="zh-CN" altLang="en-US" sz="2000" b="1">
              <a:solidFill>
                <a:schemeClr val="bg1"/>
              </a:solidFill>
              <a:ea typeface="微软雅黑" panose="020B0503020204020204" pitchFamily="34" charset="-122"/>
            </a:endParaRPr>
          </a:p>
        </p:txBody>
      </p:sp>
      <p:sp>
        <p:nvSpPr>
          <p:cNvPr id="126980" name="Rectangle 68"/>
          <p:cNvSpPr>
            <a:spLocks noChangeArrowheads="1"/>
          </p:cNvSpPr>
          <p:nvPr/>
        </p:nvSpPr>
        <p:spPr bwMode="auto">
          <a:xfrm>
            <a:off x="505072" y="1408049"/>
            <a:ext cx="8133856" cy="30537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indent="0" eaLnBrk="1" latinLnBrk="0" hangingPunct="1">
              <a:lnSpc>
                <a:spcPts val="3300"/>
              </a:lnSpc>
              <a:buClr>
                <a:srgbClr val="0070C0"/>
              </a:buClr>
              <a:buFont typeface="Wingdings" panose="05000000000000000000" pitchFamily="2" charset="2"/>
              <a:buNone/>
            </a:pPr>
            <a:r>
              <a:rPr lang="zh-CN" altLang="en-US" sz="2000" b="1" dirty="0">
                <a:latin typeface="微软雅黑" panose="020B0503020204020204" pitchFamily="34" charset="-122"/>
                <a:ea typeface="微软雅黑" panose="020B0503020204020204" pitchFamily="34" charset="-122"/>
              </a:rPr>
              <a:t>主机</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和主机</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通过网络发送文件</a:t>
            </a:r>
            <a:endParaRPr lang="zh-CN" altLang="en-US" sz="2000" b="1" dirty="0">
              <a:latin typeface="微软雅黑" panose="020B0503020204020204" pitchFamily="34" charset="-122"/>
              <a:ea typeface="微软雅黑" panose="020B0503020204020204" pitchFamily="34" charset="-122"/>
            </a:endParaRPr>
          </a:p>
          <a:p>
            <a:pPr marL="3556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可以将要做的工作进行如下的划分：</a:t>
            </a:r>
            <a:endParaRPr lang="zh-CN" altLang="en-US" sz="2000" b="1" dirty="0">
              <a:latin typeface="微软雅黑" panose="020B0503020204020204" pitchFamily="34" charset="-122"/>
              <a:ea typeface="微软雅黑" panose="020B0503020204020204" pitchFamily="34" charset="-122"/>
            </a:endParaRPr>
          </a:p>
          <a:p>
            <a:pPr marL="62865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第一类工作与传送文件直接有关。</a:t>
            </a:r>
            <a:endParaRPr lang="zh-CN" altLang="en-US" sz="2000" b="1" dirty="0">
              <a:latin typeface="微软雅黑" panose="020B0503020204020204" pitchFamily="34" charset="-122"/>
              <a:ea typeface="微软雅黑" panose="020B0503020204020204" pitchFamily="34" charset="-122"/>
            </a:endParaRPr>
          </a:p>
          <a:p>
            <a:pPr marL="897255" lvl="2" indent="-254000" defTabSz="987425">
              <a:lnSpc>
                <a:spcPts val="3300"/>
              </a:lnSpc>
              <a:buClr>
                <a:srgbClr val="7030A0"/>
              </a:buClr>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确信对方已做好接收和存储文件的准备。</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897255" lvl="2" indent="-254000" defTabSz="987425">
              <a:lnSpc>
                <a:spcPts val="3300"/>
              </a:lnSpc>
              <a:buClr>
                <a:srgbClr val="7030A0"/>
              </a:buClr>
              <a:buFont typeface="Arial" panose="020B0604020202020204" pitchFamily="34" charset="0"/>
              <a:buChar char="•"/>
            </a:pPr>
            <a:r>
              <a:rPr lang="zh-CN" altLang="en-US" sz="2000" b="1" dirty="0">
                <a:solidFill>
                  <a:srgbClr val="0000FF"/>
                </a:solidFill>
                <a:latin typeface="微软雅黑" panose="020B0503020204020204" pitchFamily="34" charset="-122"/>
                <a:ea typeface="微软雅黑" panose="020B0503020204020204" pitchFamily="34" charset="-122"/>
              </a:rPr>
              <a:t>双方已协调好一致的文件格式。</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628650" lvl="1" indent="-342900">
              <a:lnSpc>
                <a:spcPts val="3300"/>
              </a:lnSpc>
              <a:buClr>
                <a:srgbClr val="7030A0"/>
              </a:buClr>
              <a:buFont typeface="Calibri" panose="020F0502020204030204" pitchFamily="34" charset="0"/>
              <a:buAutoNum type="arabicPeriod"/>
            </a:pPr>
            <a:r>
              <a:rPr lang="zh-CN" altLang="en-US" sz="2000" b="1" dirty="0">
                <a:latin typeface="微软雅黑" panose="020B0503020204020204" pitchFamily="34" charset="-122"/>
                <a:ea typeface="微软雅黑" panose="020B0503020204020204" pitchFamily="34" charset="-122"/>
              </a:rPr>
              <a:t>两个主机将</a:t>
            </a:r>
            <a:r>
              <a:rPr lang="zh-CN" altLang="en-US" sz="2000" b="1" dirty="0">
                <a:solidFill>
                  <a:srgbClr val="0000FF"/>
                </a:solidFill>
                <a:latin typeface="微软雅黑" panose="020B0503020204020204" pitchFamily="34" charset="-122"/>
                <a:ea typeface="微软雅黑" panose="020B0503020204020204" pitchFamily="34" charset="-122"/>
              </a:rPr>
              <a:t>文件传送模块</a:t>
            </a:r>
            <a:r>
              <a:rPr lang="zh-CN" altLang="en-US" sz="2000" b="1" dirty="0">
                <a:latin typeface="微软雅黑" panose="020B0503020204020204" pitchFamily="34" charset="-122"/>
                <a:ea typeface="微软雅黑" panose="020B0503020204020204" pitchFamily="34" charset="-122"/>
              </a:rPr>
              <a:t>作为最高的一层 ，剩下的工作由下面的模块负责。</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35015"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endParaRPr lang="en-US" altLang="zh-CN" sz="1400" b="1">
              <a:latin typeface="微软雅黑" panose="020B0503020204020204" pitchFamily="34" charset="-122"/>
              <a:ea typeface="微软雅黑" panose="020B0503020204020204" pitchFamily="34" charset="-122"/>
            </a:endParaRPr>
          </a:p>
        </p:txBody>
      </p:sp>
      <p:sp>
        <p:nvSpPr>
          <p:cNvPr id="128015" name="Text Box 9"/>
          <p:cNvSpPr txBox="1">
            <a:spLocks noChangeArrowheads="1"/>
          </p:cNvSpPr>
          <p:nvPr/>
        </p:nvSpPr>
        <p:spPr bwMode="auto">
          <a:xfrm>
            <a:off x="635489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endParaRPr lang="en-US" altLang="zh-CN" sz="1400" b="1">
              <a:latin typeface="微软雅黑" panose="020B0503020204020204" pitchFamily="34" charset="-122"/>
              <a:ea typeface="微软雅黑" panose="020B0503020204020204" pitchFamily="34" charset="-122"/>
            </a:endParaRPr>
          </a:p>
        </p:txBody>
      </p:sp>
      <p:sp>
        <p:nvSpPr>
          <p:cNvPr id="128016" name="Text Box 10"/>
          <p:cNvSpPr txBox="1">
            <a:spLocks noChangeArrowheads="1"/>
          </p:cNvSpPr>
          <p:nvPr/>
        </p:nvSpPr>
        <p:spPr bwMode="auto">
          <a:xfrm>
            <a:off x="6018343"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5" name="Line 11"/>
          <p:cNvSpPr>
            <a:spLocks noChangeShapeType="1"/>
          </p:cNvSpPr>
          <p:nvPr/>
        </p:nvSpPr>
        <p:spPr bwMode="auto">
          <a:xfrm>
            <a:off x="3125788" y="2408242"/>
            <a:ext cx="2883814"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Text Box 12"/>
          <p:cNvSpPr txBox="1">
            <a:spLocks noChangeArrowheads="1"/>
          </p:cNvSpPr>
          <p:nvPr/>
        </p:nvSpPr>
        <p:spPr bwMode="auto">
          <a:xfrm>
            <a:off x="3133147"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是按照水平方向的</a:t>
            </a:r>
            <a:r>
              <a:rPr lang="zh-CN" altLang="en-US" sz="1400" b="1" dirty="0" smtClean="0">
                <a:latin typeface="微软雅黑" panose="020B0503020204020204" pitchFamily="34" charset="-122"/>
                <a:ea typeface="微软雅黑" panose="020B0503020204020204" pitchFamily="34" charset="-122"/>
              </a:rPr>
              <a:t>虚线</a:t>
            </a:r>
            <a:r>
              <a:rPr lang="zh-CN" altLang="en-US" sz="1400" b="1" dirty="0">
                <a:latin typeface="微软雅黑" panose="020B0503020204020204" pitchFamily="34" charset="-122"/>
                <a:ea typeface="微软雅黑" panose="020B0503020204020204" pitchFamily="34" charset="-122"/>
              </a:rPr>
              <a:t>直接</a:t>
            </a:r>
            <a:r>
              <a:rPr lang="zh-CN" altLang="en-US" sz="1400" b="1" dirty="0" smtClean="0">
                <a:latin typeface="微软雅黑" panose="020B0503020204020204" pitchFamily="34" charset="-122"/>
                <a:ea typeface="微软雅黑" panose="020B0503020204020204" pitchFamily="34" charset="-122"/>
              </a:rPr>
              <a:t>传送</a:t>
            </a:r>
            <a:r>
              <a:rPr lang="zh-CN" altLang="en-US" sz="1400" b="1" dirty="0">
                <a:latin typeface="微软雅黑" panose="020B0503020204020204" pitchFamily="34" charset="-122"/>
                <a:ea typeface="微软雅黑" panose="020B0503020204020204" pitchFamily="34" charset="-122"/>
              </a:rPr>
              <a:t>的</a:t>
            </a:r>
            <a:endParaRPr lang="zh-CN" altLang="en-US" sz="1400" b="1" dirty="0">
              <a:latin typeface="微软雅黑" panose="020B0503020204020204" pitchFamily="34" charset="-122"/>
              <a:ea typeface="微软雅黑" panose="020B0503020204020204" pitchFamily="34" charset="-122"/>
            </a:endParaRPr>
          </a:p>
        </p:txBody>
      </p:sp>
      <p:sp>
        <p:nvSpPr>
          <p:cNvPr id="128019" name="Line 17"/>
          <p:cNvSpPr>
            <a:spLocks noChangeShapeType="1"/>
          </p:cNvSpPr>
          <p:nvPr/>
        </p:nvSpPr>
        <p:spPr bwMode="auto">
          <a:xfrm>
            <a:off x="1371600" y="2701929"/>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Text Box 20"/>
          <p:cNvSpPr txBox="1">
            <a:spLocks noChangeArrowheads="1"/>
          </p:cNvSpPr>
          <p:nvPr/>
        </p:nvSpPr>
        <p:spPr bwMode="auto">
          <a:xfrm>
            <a:off x="1551238" y="2888336"/>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把文件交给下层模块</a:t>
            </a:r>
            <a:endParaRPr lang="zh-CN" altLang="en-US" sz="1400" b="1" dirty="0">
              <a:solidFill>
                <a:srgbClr val="0000FF"/>
              </a:solidFill>
              <a:latin typeface="微软雅黑" panose="020B0503020204020204" pitchFamily="34" charset="-122"/>
              <a:ea typeface="微软雅黑" panose="020B0503020204020204" pitchFamily="34" charset="-122"/>
            </a:endParaRPr>
          </a:p>
          <a:p>
            <a:pPr algn="ctr"/>
            <a:r>
              <a:rPr lang="zh-CN" altLang="en-US" sz="1400" b="1" dirty="0">
                <a:solidFill>
                  <a:srgbClr val="0000FF"/>
                </a:solidFill>
                <a:latin typeface="微软雅黑" panose="020B0503020204020204" pitchFamily="34" charset="-122"/>
                <a:ea typeface="微软雅黑" panose="020B0503020204020204" pitchFamily="34" charset="-122"/>
              </a:rPr>
              <a:t>进行发送</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51" name="Text Box 21"/>
          <p:cNvSpPr txBox="1">
            <a:spLocks noChangeArrowheads="1"/>
          </p:cNvSpPr>
          <p:nvPr/>
        </p:nvSpPr>
        <p:spPr bwMode="auto">
          <a:xfrm>
            <a:off x="5924681" y="2888336"/>
            <a:ext cx="1620837"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把收到的文件交给</a:t>
            </a:r>
            <a:endParaRPr lang="zh-CN" altLang="en-US" sz="1400" b="1" dirty="0">
              <a:solidFill>
                <a:srgbClr val="0000FF"/>
              </a:solidFill>
              <a:latin typeface="微软雅黑" panose="020B0503020204020204" pitchFamily="34" charset="-122"/>
              <a:ea typeface="微软雅黑" panose="020B0503020204020204" pitchFamily="34" charset="-122"/>
            </a:endParaRPr>
          </a:p>
          <a:p>
            <a:pPr algn="ctr"/>
            <a:r>
              <a:rPr lang="zh-CN" altLang="en-US" sz="1400" b="1" dirty="0">
                <a:solidFill>
                  <a:srgbClr val="0000FF"/>
                </a:solidFill>
                <a:latin typeface="微软雅黑" panose="020B0503020204020204" pitchFamily="34" charset="-122"/>
                <a:ea typeface="微软雅黑" panose="020B0503020204020204" pitchFamily="34" charset="-122"/>
              </a:rPr>
              <a:t>上层模块</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smtClean="0">
                <a:solidFill>
                  <a:srgbClr val="0000FF"/>
                </a:solidFill>
                <a:latin typeface="微软雅黑" panose="020B0503020204020204" pitchFamily="34" charset="-122"/>
                <a:ea typeface="微软雅黑" panose="020B0503020204020204" pitchFamily="34" charset="-122"/>
              </a:rPr>
              <a:t>1</a:t>
            </a:r>
            <a:r>
              <a:rPr lang="zh-CN" altLang="en-US" b="1" dirty="0" smtClean="0">
                <a:solidFill>
                  <a:srgbClr val="0000FF"/>
                </a:solidFill>
                <a:latin typeface="微软雅黑" panose="020B0503020204020204" pitchFamily="34" charset="-122"/>
                <a:ea typeface="微软雅黑" panose="020B0503020204020204" pitchFamily="34" charset="-122"/>
              </a:rPr>
              <a:t>，将</a:t>
            </a:r>
            <a:r>
              <a:rPr lang="zh-CN" altLang="en-US" b="1" dirty="0">
                <a:solidFill>
                  <a:srgbClr val="C00000"/>
                </a:solidFill>
                <a:latin typeface="微软雅黑" panose="020B0503020204020204" pitchFamily="34" charset="-122"/>
                <a:ea typeface="微软雅黑" panose="020B0503020204020204" pitchFamily="34" charset="-122"/>
              </a:rPr>
              <a:t>文件传送模块</a:t>
            </a:r>
            <a:r>
              <a:rPr lang="zh-CN" altLang="en-US" b="1" dirty="0">
                <a:solidFill>
                  <a:srgbClr val="0000FF"/>
                </a:solidFill>
                <a:latin typeface="微软雅黑" panose="020B0503020204020204" pitchFamily="34" charset="-122"/>
                <a:ea typeface="微软雅黑" panose="020B0503020204020204" pitchFamily="34" charset="-122"/>
              </a:rPr>
              <a:t>作为最高的一层</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41685"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p:txBody>
          <a:bodyPr/>
          <a:lstStyle/>
          <a:p>
            <a:r>
              <a:rPr lang="zh-CN" altLang="en-US" dirty="0"/>
              <a:t>划分层次的概念举例：两台主机通过网络传送</a:t>
            </a:r>
            <a:r>
              <a:rPr lang="zh-CN" altLang="en-US" dirty="0" smtClean="0"/>
              <a:t>文件</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500"/>
                                        <p:tgtEl>
                                          <p:spTgt spid="50"/>
                                        </p:tgtEl>
                                      </p:cBhvr>
                                    </p:animEffect>
                                  </p:childTnLst>
                                </p:cTn>
                              </p:par>
                            </p:childTnLst>
                          </p:cTn>
                        </p:par>
                        <p:par>
                          <p:cTn id="8" fill="hold">
                            <p:stCondLst>
                              <p:cond delay="500"/>
                            </p:stCondLst>
                            <p:childTnLst>
                              <p:par>
                                <p:cTn id="9" presetID="22" presetClass="entr" presetSubtype="8" fill="hold" grpId="0" nodeType="afterEffect">
                                  <p:stCondLst>
                                    <p:cond delay="500"/>
                                  </p:stCondLst>
                                  <p:childTnLst>
                                    <p:set>
                                      <p:cBhvr>
                                        <p:cTn id="10" dur="1" fill="hold">
                                          <p:stCondLst>
                                            <p:cond delay="0"/>
                                          </p:stCondLst>
                                        </p:cTn>
                                        <p:tgtEl>
                                          <p:spTgt spid="51"/>
                                        </p:tgtEl>
                                        <p:attrNameLst>
                                          <p:attrName>style.visibility</p:attrName>
                                        </p:attrNameLst>
                                      </p:cBhvr>
                                      <p:to>
                                        <p:strVal val="visible"/>
                                      </p:to>
                                    </p:set>
                                    <p:animEffect transition="in" filter="wipe(left)">
                                      <p:cBhvr>
                                        <p:cTn id="11" dur="500"/>
                                        <p:tgtEl>
                                          <p:spTgt spid="5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46"/>
                                        </p:tgtEl>
                                        <p:attrNameLst>
                                          <p:attrName>style.visibility</p:attrName>
                                        </p:attrNameLst>
                                      </p:cBhvr>
                                      <p:to>
                                        <p:strVal val="visible"/>
                                      </p:to>
                                    </p:set>
                                    <p:animEffect transition="in" filter="wipe(up)">
                                      <p:cBhvr>
                                        <p:cTn id="16" dur="500"/>
                                        <p:tgtEl>
                                          <p:spTgt spid="46"/>
                                        </p:tgtEl>
                                      </p:cBhvr>
                                    </p:animEffect>
                                  </p:childTnLst>
                                </p:cTn>
                              </p:par>
                            </p:childTnLst>
                          </p:cTn>
                        </p:par>
                        <p:par>
                          <p:cTn id="17" fill="hold">
                            <p:stCondLst>
                              <p:cond delay="500"/>
                            </p:stCondLst>
                            <p:childTnLst>
                              <p:par>
                                <p:cTn id="18" presetID="22" presetClass="entr" presetSubtype="8" fill="hold" grpId="0" nodeType="afterEffect">
                                  <p:stCondLst>
                                    <p:cond delay="500"/>
                                  </p:stCondLst>
                                  <p:childTnLst>
                                    <p:set>
                                      <p:cBhvr>
                                        <p:cTn id="19" dur="1" fill="hold">
                                          <p:stCondLst>
                                            <p:cond delay="0"/>
                                          </p:stCondLst>
                                        </p:cTn>
                                        <p:tgtEl>
                                          <p:spTgt spid="45"/>
                                        </p:tgtEl>
                                        <p:attrNameLst>
                                          <p:attrName>style.visibility</p:attrName>
                                        </p:attrNameLst>
                                      </p:cBhvr>
                                      <p:to>
                                        <p:strVal val="visible"/>
                                      </p:to>
                                    </p:set>
                                    <p:animEffect transition="in" filter="wipe(left)">
                                      <p:cBhvr>
                                        <p:cTn id="20"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P spid="50" grpId="0"/>
      <p:bldP spid="51"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26777"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endParaRPr lang="en-US" altLang="zh-CN" sz="1400" b="1">
              <a:latin typeface="微软雅黑" panose="020B0503020204020204" pitchFamily="34" charset="-122"/>
              <a:ea typeface="微软雅黑" panose="020B0503020204020204" pitchFamily="34" charset="-122"/>
            </a:endParaRPr>
          </a:p>
        </p:txBody>
      </p:sp>
      <p:sp>
        <p:nvSpPr>
          <p:cNvPr id="128015" name="Text Box 9"/>
          <p:cNvSpPr txBox="1">
            <a:spLocks noChangeArrowheads="1"/>
          </p:cNvSpPr>
          <p:nvPr/>
        </p:nvSpPr>
        <p:spPr bwMode="auto">
          <a:xfrm>
            <a:off x="6346655"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endParaRPr lang="en-US" altLang="zh-CN" sz="1400" b="1">
              <a:latin typeface="微软雅黑" panose="020B0503020204020204" pitchFamily="34" charset="-122"/>
              <a:ea typeface="微软雅黑" panose="020B0503020204020204" pitchFamily="34" charset="-122"/>
            </a:endParaRPr>
          </a:p>
        </p:txBody>
      </p:sp>
      <p:sp>
        <p:nvSpPr>
          <p:cNvPr id="128016" name="Text Box 10"/>
          <p:cNvSpPr txBox="1">
            <a:spLocks noChangeArrowheads="1"/>
          </p:cNvSpPr>
          <p:nvPr/>
        </p:nvSpPr>
        <p:spPr bwMode="auto">
          <a:xfrm>
            <a:off x="6010105"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2</a:t>
            </a:r>
            <a:r>
              <a:rPr lang="zh-CN" altLang="en-US" b="1" dirty="0">
                <a:solidFill>
                  <a:srgbClr val="0000FF"/>
                </a:solidFill>
                <a:latin typeface="微软雅黑" panose="020B0503020204020204" pitchFamily="34" charset="-122"/>
                <a:ea typeface="微软雅黑" panose="020B0503020204020204" pitchFamily="34" charset="-122"/>
              </a:rPr>
              <a:t>，再设计一个</a:t>
            </a:r>
            <a:r>
              <a:rPr lang="zh-CN" altLang="en-US" b="1" dirty="0">
                <a:solidFill>
                  <a:srgbClr val="C00000"/>
                </a:solidFill>
                <a:latin typeface="微软雅黑" panose="020B0503020204020204" pitchFamily="34" charset="-122"/>
                <a:ea typeface="微软雅黑" panose="020B0503020204020204" pitchFamily="34" charset="-122"/>
              </a:rPr>
              <a:t>通信服务</a:t>
            </a:r>
            <a:r>
              <a:rPr lang="zh-CN" altLang="en-US" b="1" dirty="0" smtClean="0">
                <a:solidFill>
                  <a:srgbClr val="C00000"/>
                </a:solidFill>
                <a:latin typeface="微软雅黑" panose="020B0503020204020204" pitchFamily="34" charset="-122"/>
                <a:ea typeface="微软雅黑" panose="020B0503020204020204" pitchFamily="34" charset="-122"/>
              </a:rPr>
              <a:t>模块</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18" name="Line 11"/>
          <p:cNvSpPr>
            <a:spLocks noChangeShapeType="1"/>
          </p:cNvSpPr>
          <p:nvPr/>
        </p:nvSpPr>
        <p:spPr bwMode="auto">
          <a:xfrm>
            <a:off x="3139072" y="3023352"/>
            <a:ext cx="2871032"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3707546" y="2470983"/>
            <a:ext cx="1620957"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好像</a:t>
            </a:r>
            <a:r>
              <a:rPr lang="zh-CN" altLang="en-US" sz="1400" b="1" dirty="0">
                <a:latin typeface="微软雅黑" panose="020B0503020204020204" pitchFamily="34" charset="-122"/>
                <a:ea typeface="微软雅黑" panose="020B0503020204020204" pitchFamily="34" charset="-122"/>
              </a:rPr>
              <a:t>可直接把文件</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可靠地传送到对方</a:t>
            </a:r>
            <a:endParaRPr lang="zh-CN" altLang="en-US" sz="1400" b="1" dirty="0">
              <a:latin typeface="微软雅黑" panose="020B0503020204020204" pitchFamily="34" charset="-122"/>
              <a:ea typeface="微软雅黑" panose="020B0503020204020204" pitchFamily="34" charset="-122"/>
            </a:endParaRPr>
          </a:p>
        </p:txBody>
      </p:sp>
      <p:sp>
        <p:nvSpPr>
          <p:cNvPr id="20" name="Line 17"/>
          <p:cNvSpPr>
            <a:spLocks noChangeShapeType="1"/>
          </p:cNvSpPr>
          <p:nvPr/>
        </p:nvSpPr>
        <p:spPr bwMode="auto">
          <a:xfrm>
            <a:off x="1384885" y="3367004"/>
            <a:ext cx="6381750" cy="0"/>
          </a:xfrm>
          <a:prstGeom prst="line">
            <a:avLst/>
          </a:prstGeom>
          <a:noFill/>
          <a:ln w="38100">
            <a:solidFill>
              <a:srgbClr val="7A9AE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Text Box 20"/>
          <p:cNvSpPr txBox="1">
            <a:spLocks noChangeArrowheads="1"/>
          </p:cNvSpPr>
          <p:nvPr/>
        </p:nvSpPr>
        <p:spPr bwMode="auto">
          <a:xfrm>
            <a:off x="1548481" y="3564941"/>
            <a:ext cx="1800225"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把文件交给下层模块</a:t>
            </a:r>
            <a:endParaRPr lang="zh-CN" altLang="en-US" sz="1400" b="1" dirty="0">
              <a:solidFill>
                <a:srgbClr val="0000FF"/>
              </a:solidFill>
              <a:latin typeface="微软雅黑" panose="020B0503020204020204" pitchFamily="34" charset="-122"/>
              <a:ea typeface="微软雅黑" panose="020B0503020204020204" pitchFamily="34" charset="-122"/>
            </a:endParaRPr>
          </a:p>
          <a:p>
            <a:pPr algn="ctr"/>
            <a:r>
              <a:rPr lang="zh-CN" altLang="en-US" sz="1400" b="1" dirty="0">
                <a:solidFill>
                  <a:srgbClr val="0000FF"/>
                </a:solidFill>
                <a:latin typeface="微软雅黑" panose="020B0503020204020204" pitchFamily="34" charset="-122"/>
                <a:ea typeface="微软雅黑" panose="020B0503020204020204" pitchFamily="34" charset="-122"/>
              </a:rPr>
              <a:t>进行发送</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25" name="Text Box 21"/>
          <p:cNvSpPr txBox="1">
            <a:spLocks noChangeArrowheads="1"/>
          </p:cNvSpPr>
          <p:nvPr/>
        </p:nvSpPr>
        <p:spPr bwMode="auto">
          <a:xfrm>
            <a:off x="5921706" y="3564941"/>
            <a:ext cx="1620838"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a:solidFill>
                  <a:srgbClr val="0000FF"/>
                </a:solidFill>
                <a:latin typeface="微软雅黑" panose="020B0503020204020204" pitchFamily="34" charset="-122"/>
                <a:ea typeface="微软雅黑" panose="020B0503020204020204" pitchFamily="34" charset="-122"/>
              </a:rPr>
              <a:t>把收到的文件交给</a:t>
            </a:r>
            <a:endParaRPr lang="zh-CN" altLang="en-US" sz="1400" b="1">
              <a:solidFill>
                <a:srgbClr val="0000FF"/>
              </a:solidFill>
              <a:latin typeface="微软雅黑" panose="020B0503020204020204" pitchFamily="34" charset="-122"/>
              <a:ea typeface="微软雅黑" panose="020B0503020204020204" pitchFamily="34" charset="-122"/>
            </a:endParaRPr>
          </a:p>
          <a:p>
            <a:pPr algn="ctr"/>
            <a:r>
              <a:rPr lang="zh-CN" altLang="en-US" sz="1400" b="1">
                <a:solidFill>
                  <a:srgbClr val="0000FF"/>
                </a:solidFill>
                <a:latin typeface="微软雅黑" panose="020B0503020204020204" pitchFamily="34" charset="-122"/>
                <a:ea typeface="微软雅黑" panose="020B0503020204020204" pitchFamily="34" charset="-122"/>
              </a:rPr>
              <a:t>上层模块</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7" name="Rectangle 16"/>
          <p:cNvSpPr>
            <a:spLocks noChangeArrowheads="1"/>
          </p:cNvSpPr>
          <p:nvPr/>
        </p:nvSpPr>
        <p:spPr bwMode="auto">
          <a:xfrm>
            <a:off x="6040194"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757277"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740485"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30" name="Text Box 10"/>
          <p:cNvSpPr txBox="1">
            <a:spLocks noChangeArrowheads="1"/>
          </p:cNvSpPr>
          <p:nvPr/>
        </p:nvSpPr>
        <p:spPr bwMode="auto">
          <a:xfrm>
            <a:off x="6023390"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33447"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2354551"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6633447"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Line 11"/>
          <p:cNvSpPr>
            <a:spLocks noChangeShapeType="1"/>
          </p:cNvSpPr>
          <p:nvPr/>
        </p:nvSpPr>
        <p:spPr bwMode="auto">
          <a:xfrm>
            <a:off x="3125787" y="2408242"/>
            <a:ext cx="2884317"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Text Box 12"/>
          <p:cNvSpPr txBox="1">
            <a:spLocks noChangeArrowheads="1"/>
          </p:cNvSpPr>
          <p:nvPr/>
        </p:nvSpPr>
        <p:spPr bwMode="auto">
          <a:xfrm>
            <a:off x="3133144"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是按照水平方向的虚线直接传送的</a:t>
            </a:r>
            <a:endParaRPr lang="zh-CN" altLang="en-US" sz="1400" b="1" dirty="0">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p:txBody>
          <a:bodyPr/>
          <a:lstStyle/>
          <a:p>
            <a:r>
              <a:rPr lang="zh-CN" altLang="en-US" dirty="0"/>
              <a:t>划分层次的概念举例：两台主机通过网络传送</a:t>
            </a:r>
            <a:r>
              <a:rPr lang="zh-CN" altLang="en-US" dirty="0" smtClean="0"/>
              <a:t>文件</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up)">
                                      <p:cBhvr>
                                        <p:cTn id="7" dur="250"/>
                                        <p:tgtEl>
                                          <p:spTgt spid="24"/>
                                        </p:tgtEl>
                                      </p:cBhvr>
                                    </p:animEffect>
                                  </p:childTnLst>
                                </p:cTn>
                              </p:par>
                            </p:childTnLst>
                          </p:cTn>
                        </p:par>
                        <p:par>
                          <p:cTn id="8" fill="hold">
                            <p:stCondLst>
                              <p:cond delay="500"/>
                            </p:stCondLst>
                            <p:childTnLst>
                              <p:par>
                                <p:cTn id="9" presetID="22" presetClass="entr" presetSubtype="8" fill="hold" grpId="0" nodeType="afterEffect">
                                  <p:stCondLst>
                                    <p:cond delay="25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up)">
                                      <p:cBhvr>
                                        <p:cTn id="16" dur="250"/>
                                        <p:tgtEl>
                                          <p:spTgt spid="19"/>
                                        </p:tgtEl>
                                      </p:cBhvr>
                                    </p:animEffect>
                                  </p:childTnLst>
                                </p:cTn>
                              </p:par>
                            </p:childTnLst>
                          </p:cTn>
                        </p:par>
                        <p:par>
                          <p:cTn id="17" fill="hold">
                            <p:stCondLst>
                              <p:cond delay="500"/>
                            </p:stCondLst>
                            <p:childTnLst>
                              <p:par>
                                <p:cTn id="18" presetID="22" presetClass="entr" presetSubtype="8" fill="hold" grpId="0" nodeType="afterEffect">
                                  <p:stCondLst>
                                    <p:cond delay="25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4" grpId="0"/>
      <p:bldP spid="25"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1170432"/>
            <a:ext cx="8133855"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2000" b="1" dirty="0">
              <a:solidFill>
                <a:schemeClr val="bg1"/>
              </a:solidFill>
              <a:ea typeface="微软雅黑" panose="020B0503020204020204" pitchFamily="34" charset="-122"/>
            </a:endParaRPr>
          </a:p>
        </p:txBody>
      </p:sp>
      <p:sp>
        <p:nvSpPr>
          <p:cNvPr id="39" name="Rectangle 16"/>
          <p:cNvSpPr>
            <a:spLocks noChangeArrowheads="1"/>
          </p:cNvSpPr>
          <p:nvPr/>
        </p:nvSpPr>
        <p:spPr bwMode="auto">
          <a:xfrm>
            <a:off x="6026777"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0" name="Rectangle 15"/>
          <p:cNvSpPr>
            <a:spLocks noChangeArrowheads="1"/>
          </p:cNvSpPr>
          <p:nvPr/>
        </p:nvSpPr>
        <p:spPr bwMode="auto">
          <a:xfrm>
            <a:off x="1743860" y="2159569"/>
            <a:ext cx="1382203" cy="441525"/>
          </a:xfrm>
          <a:prstGeom prst="rect">
            <a:avLst/>
          </a:prstGeom>
          <a:solidFill>
            <a:srgbClr val="1956B9"/>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128013" name="Text Box 5"/>
          <p:cNvSpPr txBox="1">
            <a:spLocks noChangeArrowheads="1"/>
          </p:cNvSpPr>
          <p:nvPr/>
        </p:nvSpPr>
        <p:spPr bwMode="auto">
          <a:xfrm>
            <a:off x="1727200" y="2208217"/>
            <a:ext cx="1414463"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128014" name="Text Box 6"/>
          <p:cNvSpPr txBox="1">
            <a:spLocks noChangeArrowheads="1"/>
          </p:cNvSpPr>
          <p:nvPr/>
        </p:nvSpPr>
        <p:spPr bwMode="auto">
          <a:xfrm>
            <a:off x="2062163"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1</a:t>
            </a:r>
            <a:endParaRPr lang="en-US" altLang="zh-CN" sz="1400" b="1">
              <a:latin typeface="微软雅黑" panose="020B0503020204020204" pitchFamily="34" charset="-122"/>
              <a:ea typeface="微软雅黑" panose="020B0503020204020204" pitchFamily="34" charset="-122"/>
            </a:endParaRPr>
          </a:p>
        </p:txBody>
      </p:sp>
      <p:sp>
        <p:nvSpPr>
          <p:cNvPr id="128015" name="Text Box 9"/>
          <p:cNvSpPr txBox="1">
            <a:spLocks noChangeArrowheads="1"/>
          </p:cNvSpPr>
          <p:nvPr/>
        </p:nvSpPr>
        <p:spPr bwMode="auto">
          <a:xfrm>
            <a:off x="6346655" y="1773242"/>
            <a:ext cx="7080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主机 </a:t>
            </a:r>
            <a:r>
              <a:rPr lang="en-US" altLang="zh-CN" sz="1400" b="1">
                <a:latin typeface="微软雅黑" panose="020B0503020204020204" pitchFamily="34" charset="-122"/>
                <a:ea typeface="微软雅黑" panose="020B0503020204020204" pitchFamily="34" charset="-122"/>
              </a:rPr>
              <a:t>2</a:t>
            </a:r>
            <a:endParaRPr lang="en-US" altLang="zh-CN" sz="1400" b="1">
              <a:latin typeface="微软雅黑" panose="020B0503020204020204" pitchFamily="34" charset="-122"/>
              <a:ea typeface="微软雅黑" panose="020B0503020204020204" pitchFamily="34" charset="-122"/>
            </a:endParaRPr>
          </a:p>
        </p:txBody>
      </p:sp>
      <p:sp>
        <p:nvSpPr>
          <p:cNvPr id="128016" name="Text Box 10"/>
          <p:cNvSpPr txBox="1">
            <a:spLocks noChangeArrowheads="1"/>
          </p:cNvSpPr>
          <p:nvPr/>
        </p:nvSpPr>
        <p:spPr bwMode="auto">
          <a:xfrm>
            <a:off x="6010105" y="2208217"/>
            <a:ext cx="14160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文件传送模块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2414337" y="1253372"/>
            <a:ext cx="4323347" cy="36933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b="1" dirty="0" smtClean="0">
                <a:solidFill>
                  <a:srgbClr val="0000FF"/>
                </a:solidFill>
                <a:latin typeface="微软雅黑" panose="020B0503020204020204" pitchFamily="34" charset="-122"/>
                <a:ea typeface="微软雅黑" panose="020B0503020204020204" pitchFamily="34" charset="-122"/>
              </a:rPr>
              <a:t>3</a:t>
            </a:r>
            <a:r>
              <a:rPr lang="zh-CN" altLang="en-US" b="1" dirty="0" smtClean="0">
                <a:solidFill>
                  <a:srgbClr val="0000FF"/>
                </a:solidFill>
                <a:latin typeface="微软雅黑" panose="020B0503020204020204" pitchFamily="34" charset="-122"/>
                <a:ea typeface="微软雅黑" panose="020B0503020204020204" pitchFamily="34" charset="-122"/>
              </a:rPr>
              <a:t>，</a:t>
            </a:r>
            <a:r>
              <a:rPr lang="zh-CN" altLang="en-US" b="1" dirty="0">
                <a:solidFill>
                  <a:srgbClr val="0000FF"/>
                </a:solidFill>
                <a:latin typeface="微软雅黑" panose="020B0503020204020204" pitchFamily="34" charset="-122"/>
                <a:ea typeface="微软雅黑" panose="020B0503020204020204" pitchFamily="34" charset="-122"/>
              </a:rPr>
              <a:t>再设计一</a:t>
            </a:r>
            <a:r>
              <a:rPr lang="zh-CN" altLang="en-US" b="1" dirty="0" smtClean="0">
                <a:solidFill>
                  <a:srgbClr val="0000FF"/>
                </a:solidFill>
                <a:latin typeface="微软雅黑" panose="020B0503020204020204" pitchFamily="34" charset="-122"/>
                <a:ea typeface="微软雅黑" panose="020B0503020204020204" pitchFamily="34" charset="-122"/>
              </a:rPr>
              <a:t>个</a:t>
            </a:r>
            <a:r>
              <a:rPr lang="zh-CN" altLang="en-US" b="1" dirty="0" smtClean="0">
                <a:solidFill>
                  <a:srgbClr val="C00000"/>
                </a:solidFill>
                <a:latin typeface="微软雅黑" panose="020B0503020204020204" pitchFamily="34" charset="-122"/>
                <a:ea typeface="微软雅黑" panose="020B0503020204020204" pitchFamily="34" charset="-122"/>
              </a:rPr>
              <a:t>网络</a:t>
            </a:r>
            <a:r>
              <a:rPr lang="zh-CN" altLang="en-US" b="1" dirty="0">
                <a:solidFill>
                  <a:srgbClr val="C00000"/>
                </a:solidFill>
                <a:latin typeface="微软雅黑" panose="020B0503020204020204" pitchFamily="34" charset="-122"/>
                <a:ea typeface="微软雅黑" panose="020B0503020204020204" pitchFamily="34" charset="-122"/>
              </a:rPr>
              <a:t>接入模块</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18" name="Line 11"/>
          <p:cNvSpPr>
            <a:spLocks noChangeShapeType="1"/>
          </p:cNvSpPr>
          <p:nvPr/>
        </p:nvSpPr>
        <p:spPr bwMode="auto">
          <a:xfrm>
            <a:off x="3139072" y="3023352"/>
            <a:ext cx="2884318"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9" name="Text Box 12"/>
          <p:cNvSpPr txBox="1">
            <a:spLocks noChangeArrowheads="1"/>
          </p:cNvSpPr>
          <p:nvPr/>
        </p:nvSpPr>
        <p:spPr bwMode="auto">
          <a:xfrm>
            <a:off x="3707546" y="2470983"/>
            <a:ext cx="1620957"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好像</a:t>
            </a:r>
            <a:r>
              <a:rPr lang="zh-CN" altLang="en-US" sz="1400" b="1" dirty="0">
                <a:latin typeface="微软雅黑" panose="020B0503020204020204" pitchFamily="34" charset="-122"/>
                <a:ea typeface="微软雅黑" panose="020B0503020204020204" pitchFamily="34" charset="-122"/>
              </a:rPr>
              <a:t>可直接把文件</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可靠地传送到对方</a:t>
            </a:r>
            <a:endParaRPr lang="zh-CN" altLang="en-US" sz="1400" b="1" dirty="0">
              <a:latin typeface="微软雅黑" panose="020B0503020204020204" pitchFamily="34" charset="-122"/>
              <a:ea typeface="微软雅黑" panose="020B0503020204020204" pitchFamily="34" charset="-122"/>
            </a:endParaRPr>
          </a:p>
        </p:txBody>
      </p:sp>
      <p:sp>
        <p:nvSpPr>
          <p:cNvPr id="20" name="Line 17"/>
          <p:cNvSpPr>
            <a:spLocks noChangeShapeType="1"/>
          </p:cNvSpPr>
          <p:nvPr/>
        </p:nvSpPr>
        <p:spPr bwMode="auto">
          <a:xfrm>
            <a:off x="2638926" y="3735970"/>
            <a:ext cx="4243138" cy="0"/>
          </a:xfrm>
          <a:prstGeom prst="line">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Rectangle 16"/>
          <p:cNvSpPr>
            <a:spLocks noChangeArrowheads="1"/>
          </p:cNvSpPr>
          <p:nvPr/>
        </p:nvSpPr>
        <p:spPr bwMode="auto">
          <a:xfrm>
            <a:off x="6040194"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8" name="Rectangle 15"/>
          <p:cNvSpPr>
            <a:spLocks noChangeArrowheads="1"/>
          </p:cNvSpPr>
          <p:nvPr/>
        </p:nvSpPr>
        <p:spPr bwMode="auto">
          <a:xfrm>
            <a:off x="1757277" y="2809497"/>
            <a:ext cx="1382203" cy="441525"/>
          </a:xfrm>
          <a:prstGeom prst="rect">
            <a:avLst/>
          </a:prstGeom>
          <a:solidFill>
            <a:srgbClr val="339933"/>
          </a:solidFill>
          <a:ln w="28575">
            <a:solidFill>
              <a:srgbClr val="339933"/>
            </a:solid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9" name="Text Box 5"/>
          <p:cNvSpPr txBox="1">
            <a:spLocks noChangeArrowheads="1"/>
          </p:cNvSpPr>
          <p:nvPr/>
        </p:nvSpPr>
        <p:spPr bwMode="auto">
          <a:xfrm>
            <a:off x="1740485"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30" name="Text Box 10"/>
          <p:cNvSpPr txBox="1">
            <a:spLocks noChangeArrowheads="1"/>
          </p:cNvSpPr>
          <p:nvPr/>
        </p:nvSpPr>
        <p:spPr bwMode="auto">
          <a:xfrm>
            <a:off x="6023390" y="2863014"/>
            <a:ext cx="14160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通信服务模块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 name="上下箭头 4"/>
          <p:cNvSpPr/>
          <p:nvPr/>
        </p:nvSpPr>
        <p:spPr>
          <a:xfrm>
            <a:off x="2354551"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2" name="上下箭头 21"/>
          <p:cNvSpPr/>
          <p:nvPr/>
        </p:nvSpPr>
        <p:spPr>
          <a:xfrm>
            <a:off x="6633447" y="2531139"/>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6" name="Rectangle 16"/>
          <p:cNvSpPr>
            <a:spLocks noChangeArrowheads="1"/>
          </p:cNvSpPr>
          <p:nvPr/>
        </p:nvSpPr>
        <p:spPr bwMode="auto">
          <a:xfrm>
            <a:off x="6048215" y="3506827"/>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3" name="Rectangle 15"/>
          <p:cNvSpPr>
            <a:spLocks noChangeArrowheads="1"/>
          </p:cNvSpPr>
          <p:nvPr/>
        </p:nvSpPr>
        <p:spPr bwMode="auto">
          <a:xfrm>
            <a:off x="1765298" y="3506827"/>
            <a:ext cx="1382203" cy="441525"/>
          </a:xfrm>
          <a:prstGeom prst="rect">
            <a:avLst/>
          </a:prstGeom>
          <a:solidFill>
            <a:srgbClr val="7030A0"/>
          </a:solidFill>
          <a:ln w="28575">
            <a:noFill/>
            <a:miter lim="800000"/>
          </a:ln>
          <a:effectLst/>
          <a:scene3d>
            <a:camera prst="orthographicFront">
              <a:rot lat="0" lon="0" rev="0"/>
            </a:camera>
            <a:lightRig rig="glow" dir="t">
              <a:rot lat="0" lon="0" rev="14100000"/>
            </a:lightRig>
          </a:scene3d>
          <a:sp3d prstMaterial="softEdge">
            <a:bevelT w="127000" prst="artDeco"/>
          </a:sp3d>
        </p:spPr>
        <p:txBody>
          <a:bodyPr wrap="none" anchor="ctr"/>
          <a:lstStyle/>
          <a:p>
            <a:pPr fontAlgn="auto">
              <a:spcBef>
                <a:spcPts val="0"/>
              </a:spcBef>
              <a:spcAft>
                <a:spcPts val="0"/>
              </a:spcAft>
              <a:defRPr/>
            </a:pPr>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4" name="Text Box 5"/>
          <p:cNvSpPr txBox="1">
            <a:spLocks noChangeArrowheads="1"/>
          </p:cNvSpPr>
          <p:nvPr/>
        </p:nvSpPr>
        <p:spPr bwMode="auto">
          <a:xfrm>
            <a:off x="1748506" y="3568196"/>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35" name="Text Box 10"/>
          <p:cNvSpPr txBox="1">
            <a:spLocks noChangeArrowheads="1"/>
          </p:cNvSpPr>
          <p:nvPr/>
        </p:nvSpPr>
        <p:spPr bwMode="auto">
          <a:xfrm>
            <a:off x="6031411" y="3568196"/>
            <a:ext cx="14160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a:solidFill>
                  <a:schemeClr val="bg1"/>
                </a:solidFill>
                <a:latin typeface="微软雅黑" panose="020B0503020204020204" pitchFamily="34" charset="-122"/>
                <a:ea typeface="微软雅黑" panose="020B0503020204020204" pitchFamily="34" charset="-122"/>
              </a:rPr>
              <a:t>网络接入模块</a:t>
            </a:r>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36" name="Text Box 6"/>
          <p:cNvSpPr txBox="1">
            <a:spLocks noChangeArrowheads="1"/>
          </p:cNvSpPr>
          <p:nvPr/>
        </p:nvSpPr>
        <p:spPr bwMode="auto">
          <a:xfrm>
            <a:off x="3129714" y="323749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dirty="0">
                <a:solidFill>
                  <a:srgbClr val="0000FF"/>
                </a:solidFill>
                <a:latin typeface="微软雅黑" panose="020B0503020204020204" pitchFamily="34" charset="-122"/>
                <a:ea typeface="微软雅黑" panose="020B0503020204020204" pitchFamily="34" charset="-122"/>
              </a:rPr>
              <a:t>网络</a:t>
            </a:r>
            <a:endParaRPr lang="en-US" altLang="zh-CN" sz="1200" b="1" dirty="0">
              <a:solidFill>
                <a:srgbClr val="0000FF"/>
              </a:solidFill>
              <a:latin typeface="微软雅黑" panose="020B0503020204020204" pitchFamily="34" charset="-122"/>
              <a:ea typeface="微软雅黑" panose="020B0503020204020204" pitchFamily="34" charset="-122"/>
            </a:endParaRPr>
          </a:p>
          <a:p>
            <a:r>
              <a:rPr lang="zh-CN" altLang="en-US" sz="1200" b="1" dirty="0">
                <a:solidFill>
                  <a:srgbClr val="0000FF"/>
                </a:solidFill>
                <a:latin typeface="微软雅黑" panose="020B0503020204020204" pitchFamily="34" charset="-122"/>
                <a:ea typeface="微软雅黑" panose="020B0503020204020204" pitchFamily="34" charset="-122"/>
              </a:rPr>
              <a:t>接口</a:t>
            </a:r>
            <a:endParaRPr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41" name="Text Box 6"/>
          <p:cNvSpPr txBox="1">
            <a:spLocks noChangeArrowheads="1"/>
          </p:cNvSpPr>
          <p:nvPr/>
        </p:nvSpPr>
        <p:spPr bwMode="auto">
          <a:xfrm>
            <a:off x="5577469" y="3237494"/>
            <a:ext cx="49244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200" b="1">
                <a:solidFill>
                  <a:srgbClr val="0000FF"/>
                </a:solidFill>
                <a:latin typeface="微软雅黑" panose="020B0503020204020204" pitchFamily="34" charset="-122"/>
                <a:ea typeface="微软雅黑" panose="020B0503020204020204" pitchFamily="34" charset="-122"/>
              </a:rPr>
              <a:t>网络</a:t>
            </a:r>
            <a:endParaRPr lang="en-US" altLang="zh-CN" sz="1200" b="1">
              <a:solidFill>
                <a:srgbClr val="0000FF"/>
              </a:solidFill>
              <a:latin typeface="微软雅黑" panose="020B0503020204020204" pitchFamily="34" charset="-122"/>
              <a:ea typeface="微软雅黑" panose="020B0503020204020204" pitchFamily="34" charset="-122"/>
            </a:endParaRPr>
          </a:p>
          <a:p>
            <a:r>
              <a:rPr lang="zh-CN" altLang="en-US" sz="1200" b="1">
                <a:solidFill>
                  <a:srgbClr val="0000FF"/>
                </a:solidFill>
                <a:latin typeface="微软雅黑" panose="020B0503020204020204" pitchFamily="34" charset="-122"/>
                <a:ea typeface="微软雅黑" panose="020B0503020204020204" pitchFamily="34" charset="-122"/>
              </a:rPr>
              <a:t>接口</a:t>
            </a:r>
            <a:endParaRPr lang="en-US" altLang="zh-CN" sz="1200" b="1">
              <a:solidFill>
                <a:srgbClr val="0000FF"/>
              </a:solidFill>
              <a:latin typeface="微软雅黑" panose="020B0503020204020204" pitchFamily="34" charset="-122"/>
              <a:ea typeface="微软雅黑" panose="020B0503020204020204" pitchFamily="34" charset="-122"/>
            </a:endParaRPr>
          </a:p>
        </p:txBody>
      </p:sp>
      <p:sp>
        <p:nvSpPr>
          <p:cNvPr id="31" name="上下箭头 30"/>
          <p:cNvSpPr/>
          <p:nvPr/>
        </p:nvSpPr>
        <p:spPr>
          <a:xfrm>
            <a:off x="2354551"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32" name="上下箭头 31"/>
          <p:cNvSpPr/>
          <p:nvPr/>
        </p:nvSpPr>
        <p:spPr>
          <a:xfrm>
            <a:off x="6633447" y="3200503"/>
            <a:ext cx="186617" cy="345680"/>
          </a:xfrm>
          <a:prstGeom prst="upDownArrow">
            <a:avLst/>
          </a:prstGeom>
          <a:solidFill>
            <a:srgbClr val="00FFFF"/>
          </a:solidFill>
          <a:ln w="19050">
            <a:solidFill>
              <a:srgbClr val="0000FF"/>
            </a:solidFill>
            <a:miter lim="800000"/>
          </a:ln>
        </p:spPr>
        <p:txBody>
          <a:bodyPr vert="eaVert"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42" name="Line 11"/>
          <p:cNvSpPr>
            <a:spLocks noChangeShapeType="1"/>
          </p:cNvSpPr>
          <p:nvPr/>
        </p:nvSpPr>
        <p:spPr bwMode="auto">
          <a:xfrm>
            <a:off x="3125787" y="2408242"/>
            <a:ext cx="2884317" cy="0"/>
          </a:xfrm>
          <a:prstGeom prst="line">
            <a:avLst/>
          </a:prstGeom>
          <a:noFill/>
          <a:ln w="57150">
            <a:solidFill>
              <a:srgbClr val="FF00FF"/>
            </a:solidFill>
            <a:prstDash val="sysDot"/>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3" name="Text Box 12"/>
          <p:cNvSpPr txBox="1">
            <a:spLocks noChangeArrowheads="1"/>
          </p:cNvSpPr>
          <p:nvPr/>
        </p:nvSpPr>
        <p:spPr bwMode="auto">
          <a:xfrm>
            <a:off x="3133144" y="1859991"/>
            <a:ext cx="2877711" cy="5232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400" b="1" dirty="0" smtClean="0">
                <a:latin typeface="微软雅黑" panose="020B0503020204020204" pitchFamily="34" charset="-122"/>
                <a:ea typeface="微软雅黑" panose="020B0503020204020204" pitchFamily="34" charset="-122"/>
              </a:rPr>
              <a:t>文件及传送命令好像</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是按照水平方向的虚线直接传送的</a:t>
            </a:r>
            <a:endParaRPr lang="zh-CN" altLang="en-US" sz="1400" b="1" dirty="0">
              <a:latin typeface="微软雅黑" panose="020B0503020204020204" pitchFamily="34" charset="-122"/>
              <a:ea typeface="微软雅黑" panose="020B0503020204020204" pitchFamily="34" charset="-122"/>
            </a:endParaRPr>
          </a:p>
        </p:txBody>
      </p:sp>
      <p:grpSp>
        <p:nvGrpSpPr>
          <p:cNvPr id="44" name="Group 6"/>
          <p:cNvGrpSpPr/>
          <p:nvPr/>
        </p:nvGrpSpPr>
        <p:grpSpPr bwMode="auto">
          <a:xfrm>
            <a:off x="3819512" y="3373343"/>
            <a:ext cx="1501300" cy="646662"/>
            <a:chOff x="1680" y="240"/>
            <a:chExt cx="2529" cy="1270"/>
          </a:xfrm>
          <a:solidFill>
            <a:schemeClr val="bg1">
              <a:lumMod val="85000"/>
            </a:schemeClr>
          </a:solidFill>
        </p:grpSpPr>
        <p:sp>
          <p:nvSpPr>
            <p:cNvPr id="45" name="Oval 7"/>
            <p:cNvSpPr>
              <a:spLocks noChangeArrowheads="1"/>
            </p:cNvSpPr>
            <p:nvPr/>
          </p:nvSpPr>
          <p:spPr bwMode="auto">
            <a:xfrm>
              <a:off x="2554" y="240"/>
              <a:ext cx="1088" cy="513"/>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6" name="Oval 8"/>
            <p:cNvSpPr>
              <a:spLocks noChangeArrowheads="1"/>
            </p:cNvSpPr>
            <p:nvPr/>
          </p:nvSpPr>
          <p:spPr bwMode="auto">
            <a:xfrm>
              <a:off x="1941" y="381"/>
              <a:ext cx="827" cy="513"/>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7" name="Oval 9"/>
            <p:cNvSpPr>
              <a:spLocks noChangeArrowheads="1"/>
            </p:cNvSpPr>
            <p:nvPr/>
          </p:nvSpPr>
          <p:spPr bwMode="auto">
            <a:xfrm>
              <a:off x="1680" y="702"/>
              <a:ext cx="552" cy="411"/>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8" name="Oval 10"/>
            <p:cNvSpPr>
              <a:spLocks noChangeArrowheads="1"/>
            </p:cNvSpPr>
            <p:nvPr/>
          </p:nvSpPr>
          <p:spPr bwMode="auto">
            <a:xfrm>
              <a:off x="1849" y="894"/>
              <a:ext cx="842" cy="450"/>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Oval 11"/>
            <p:cNvSpPr>
              <a:spLocks noChangeArrowheads="1"/>
            </p:cNvSpPr>
            <p:nvPr/>
          </p:nvSpPr>
          <p:spPr bwMode="auto">
            <a:xfrm>
              <a:off x="2462" y="971"/>
              <a:ext cx="1272" cy="539"/>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Oval 12"/>
            <p:cNvSpPr>
              <a:spLocks noChangeArrowheads="1"/>
            </p:cNvSpPr>
            <p:nvPr/>
          </p:nvSpPr>
          <p:spPr bwMode="auto">
            <a:xfrm>
              <a:off x="3289" y="394"/>
              <a:ext cx="797" cy="398"/>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Oval 13"/>
            <p:cNvSpPr>
              <a:spLocks noChangeArrowheads="1"/>
            </p:cNvSpPr>
            <p:nvPr/>
          </p:nvSpPr>
          <p:spPr bwMode="auto">
            <a:xfrm>
              <a:off x="3412" y="663"/>
              <a:ext cx="797" cy="398"/>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Oval 14"/>
            <p:cNvSpPr>
              <a:spLocks noChangeArrowheads="1"/>
            </p:cNvSpPr>
            <p:nvPr/>
          </p:nvSpPr>
          <p:spPr bwMode="auto">
            <a:xfrm>
              <a:off x="3335" y="753"/>
              <a:ext cx="797" cy="668"/>
            </a:xfrm>
            <a:prstGeom prst="ellipse">
              <a:avLst/>
            </a:prstGeom>
            <a:grpFill/>
            <a:ln w="9525">
              <a:solidFill>
                <a:srgbClr val="000000"/>
              </a:solid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3" name="Oval 15"/>
            <p:cNvSpPr>
              <a:spLocks noChangeArrowheads="1"/>
            </p:cNvSpPr>
            <p:nvPr/>
          </p:nvSpPr>
          <p:spPr bwMode="auto">
            <a:xfrm>
              <a:off x="2102" y="432"/>
              <a:ext cx="1821" cy="821"/>
            </a:xfrm>
            <a:prstGeom prst="ellipse">
              <a:avLst/>
            </a:prstGeom>
            <a:grpFill/>
            <a:ln w="9525">
              <a:noFill/>
              <a:round/>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38" name="Text Box 31"/>
          <p:cNvSpPr txBox="1">
            <a:spLocks noChangeArrowheads="1"/>
          </p:cNvSpPr>
          <p:nvPr/>
        </p:nvSpPr>
        <p:spPr bwMode="auto">
          <a:xfrm>
            <a:off x="4166350" y="3547570"/>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66"/>
                </a:solidFill>
                <a:latin typeface="微软雅黑" panose="020B0503020204020204" pitchFamily="34" charset="-122"/>
                <a:ea typeface="微软雅黑" panose="020B0503020204020204" pitchFamily="34" charset="-122"/>
              </a:rPr>
              <a:t>通信网络</a:t>
            </a:r>
            <a:endParaRPr lang="zh-CN" altLang="en-US" sz="1400" b="1" dirty="0">
              <a:solidFill>
                <a:srgbClr val="000066"/>
              </a:solidFill>
              <a:latin typeface="微软雅黑" panose="020B0503020204020204" pitchFamily="34" charset="-122"/>
              <a:ea typeface="微软雅黑" panose="020B0503020204020204" pitchFamily="34" charset="-122"/>
            </a:endParaRPr>
          </a:p>
        </p:txBody>
      </p:sp>
      <p:sp>
        <p:nvSpPr>
          <p:cNvPr id="54" name="矩形 53"/>
          <p:cNvSpPr/>
          <p:nvPr/>
        </p:nvSpPr>
        <p:spPr>
          <a:xfrm>
            <a:off x="1441622" y="4384118"/>
            <a:ext cx="6631459" cy="307777"/>
          </a:xfrm>
          <a:prstGeom prst="rect">
            <a:avLst/>
          </a:prstGeom>
        </p:spPr>
        <p:txBody>
          <a:bodyPr wrap="square">
            <a:spAutoFit/>
          </a:bodyPr>
          <a:lstStyle/>
          <a:p>
            <a:pPr lvl="0"/>
            <a:r>
              <a:rPr lang="zh-CN" altLang="en-US" sz="1400" b="1" dirty="0">
                <a:solidFill>
                  <a:srgbClr val="0000FF"/>
                </a:solidFill>
                <a:latin typeface="微软雅黑" panose="020B0503020204020204" pitchFamily="34" charset="-122"/>
                <a:ea typeface="微软雅黑" panose="020B0503020204020204" pitchFamily="34" charset="-122"/>
              </a:rPr>
              <a:t>网络接入模块</a:t>
            </a:r>
            <a:r>
              <a:rPr lang="zh-CN" altLang="en-US" sz="1400" b="1" dirty="0">
                <a:solidFill>
                  <a:prstClr val="black"/>
                </a:solidFill>
                <a:latin typeface="微软雅黑" panose="020B0503020204020204" pitchFamily="34" charset="-122"/>
                <a:ea typeface="微软雅黑" panose="020B0503020204020204" pitchFamily="34" charset="-122"/>
              </a:rPr>
              <a:t>负责做与网络接口细节有关的工作，并向上层</a:t>
            </a:r>
            <a:r>
              <a:rPr lang="zh-CN" altLang="en-US" sz="1400" b="1" dirty="0" smtClean="0">
                <a:solidFill>
                  <a:prstClr val="black"/>
                </a:solidFill>
                <a:latin typeface="微软雅黑" panose="020B0503020204020204" pitchFamily="34" charset="-122"/>
                <a:ea typeface="微软雅黑" panose="020B0503020204020204" pitchFamily="34" charset="-122"/>
              </a:rPr>
              <a:t>提供接入和通信服务。</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sp>
        <p:nvSpPr>
          <p:cNvPr id="6" name="文本占位符 5"/>
          <p:cNvSpPr>
            <a:spLocks noGrp="1"/>
          </p:cNvSpPr>
          <p:nvPr>
            <p:ph type="body" sz="quarter" idx="11"/>
          </p:nvPr>
        </p:nvSpPr>
        <p:spPr/>
        <p:txBody>
          <a:bodyPr/>
          <a:lstStyle/>
          <a:p>
            <a:r>
              <a:rPr lang="zh-CN" altLang="en-US" dirty="0"/>
              <a:t>划分层次的概念举例：两台主机通过网络传送文件</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分层的优点和缺点</a:t>
            </a:r>
            <a:endParaRPr lang="zh-CN" altLang="en-US" dirty="0"/>
          </a:p>
        </p:txBody>
      </p:sp>
      <p:sp>
        <p:nvSpPr>
          <p:cNvPr id="10" name="object 10"/>
          <p:cNvSpPr txBox="1"/>
          <p:nvPr/>
        </p:nvSpPr>
        <p:spPr>
          <a:xfrm>
            <a:off x="591661" y="972342"/>
            <a:ext cx="1125220" cy="455295"/>
          </a:xfrm>
          <a:prstGeom prst="rect">
            <a:avLst/>
          </a:prstGeom>
        </p:spPr>
        <p:txBody>
          <a:bodyPr vert="horz" wrap="square" lIns="0" tIns="17145" rIns="0" bIns="0" rtlCol="0">
            <a:spAutoFit/>
          </a:bodyPr>
          <a:lstStyle/>
          <a:p>
            <a:pPr marL="12700">
              <a:lnSpc>
                <a:spcPct val="100000"/>
              </a:lnSpc>
              <a:spcBef>
                <a:spcPts val="135"/>
              </a:spcBef>
            </a:pPr>
            <a:r>
              <a:rPr sz="2000" b="1" spc="30" dirty="0">
                <a:solidFill>
                  <a:srgbClr val="FF2600"/>
                </a:solidFill>
                <a:latin typeface="微软雅黑" panose="020B0503020204020204" pitchFamily="34" charset="-122"/>
                <a:ea typeface="微软雅黑" panose="020B0503020204020204" pitchFamily="34" charset="-122"/>
                <a:cs typeface="Microsoft JhengHei UI" panose="020B0604030504040204" charset="-120"/>
              </a:rPr>
              <a:t>优点</a:t>
            </a:r>
            <a:r>
              <a:rPr sz="2850" spc="30" dirty="0">
                <a:latin typeface="Microsoft JhengHei UI" panose="020B0604030504040204" charset="-120"/>
                <a:cs typeface="Microsoft JhengHei UI" panose="020B0604030504040204" charset="-120"/>
              </a:rPr>
              <a:t>：</a:t>
            </a:r>
            <a:endParaRPr sz="2850">
              <a:latin typeface="Microsoft JhengHei UI" panose="020B0604030504040204" charset="-120"/>
              <a:cs typeface="Microsoft JhengHei UI" panose="020B0604030504040204" charset="-120"/>
            </a:endParaRPr>
          </a:p>
        </p:txBody>
      </p:sp>
      <p:sp>
        <p:nvSpPr>
          <p:cNvPr id="9" name="文本框 8"/>
          <p:cNvSpPr txBox="1"/>
          <p:nvPr/>
        </p:nvSpPr>
        <p:spPr>
          <a:xfrm>
            <a:off x="1094740" y="1483995"/>
            <a:ext cx="6885305" cy="2030095"/>
          </a:xfrm>
          <a:prstGeom prst="rect">
            <a:avLst/>
          </a:prstGeom>
          <a:noFill/>
        </p:spPr>
        <p:txBody>
          <a:bodyPr wrap="square" rtlCol="0">
            <a:spAutoFit/>
          </a:bodyPr>
          <a:lstStyle/>
          <a:p>
            <a:pPr algn="l"/>
            <a:r>
              <a:rPr lang="en-US" b="1" spc="25" dirty="0">
                <a:latin typeface="Times New Roman" panose="02020603050405020304" pitchFamily="18" charset="0"/>
                <a:ea typeface="微软雅黑" panose="020B0503020204020204" pitchFamily="34" charset="-122"/>
                <a:cs typeface="Times New Roman" panose="02020603050405020304" pitchFamily="18" charset="0"/>
                <a:sym typeface="+mn-ea"/>
              </a:rPr>
              <a:t>1.</a:t>
            </a:r>
            <a:r>
              <a:rPr b="1" spc="25" dirty="0">
                <a:latin typeface="Times New Roman" panose="02020603050405020304" pitchFamily="18" charset="0"/>
                <a:ea typeface="微软雅黑" panose="020B0503020204020204" pitchFamily="34" charset="-122"/>
                <a:cs typeface="Times New Roman" panose="02020603050405020304" pitchFamily="18" charset="0"/>
                <a:sym typeface="+mn-ea"/>
              </a:rPr>
              <a:t>各层之间是独立的，不用关心其他层次内容；</a:t>
            </a:r>
            <a:endParaRPr b="1" spc="25"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gn="l"/>
            <a:r>
              <a:rPr lang="en-US" b="1" spc="25" dirty="0">
                <a:latin typeface="Times New Roman" panose="02020603050405020304" pitchFamily="18" charset="0"/>
                <a:ea typeface="微软雅黑" panose="020B0503020204020204" pitchFamily="34" charset="-122"/>
                <a:cs typeface="Times New Roman" panose="02020603050405020304" pitchFamily="18" charset="0"/>
                <a:sym typeface="+mn-ea"/>
              </a:rPr>
              <a:t>2.</a:t>
            </a:r>
            <a:r>
              <a:rPr b="1" spc="25" dirty="0">
                <a:latin typeface="Times New Roman" panose="02020603050405020304" pitchFamily="18" charset="0"/>
                <a:ea typeface="微软雅黑" panose="020B0503020204020204" pitchFamily="34" charset="-122"/>
                <a:cs typeface="Times New Roman" panose="02020603050405020304" pitchFamily="18" charset="0"/>
                <a:sym typeface="+mn-ea"/>
              </a:rPr>
              <a:t>灵活性好，任何一层发生变化不影响上下层；</a:t>
            </a:r>
            <a:endParaRPr b="1" spc="25"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gn="l"/>
            <a:r>
              <a:rPr lang="en-US" b="1" spc="25" dirty="0">
                <a:latin typeface="Times New Roman" panose="02020603050405020304" pitchFamily="18" charset="0"/>
                <a:ea typeface="微软雅黑" panose="020B0503020204020204" pitchFamily="34" charset="-122"/>
                <a:cs typeface="Times New Roman" panose="02020603050405020304" pitchFamily="18" charset="0"/>
                <a:sym typeface="+mn-ea"/>
              </a:rPr>
              <a:t>3.</a:t>
            </a:r>
            <a:r>
              <a:rPr b="1" spc="25" dirty="0">
                <a:latin typeface="Times New Roman" panose="02020603050405020304" pitchFamily="18" charset="0"/>
                <a:ea typeface="微软雅黑" panose="020B0503020204020204" pitchFamily="34" charset="-122"/>
                <a:cs typeface="Times New Roman" panose="02020603050405020304" pitchFamily="18" charset="0"/>
                <a:sym typeface="+mn-ea"/>
              </a:rPr>
              <a:t>结构上可分割开，各层可用最好的技术实现；</a:t>
            </a:r>
            <a:endParaRPr b="1" spc="25"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gn="l"/>
            <a:r>
              <a:rPr lang="en-US" b="1" spc="30" dirty="0">
                <a:latin typeface="Times New Roman" panose="02020603050405020304" pitchFamily="18" charset="0"/>
                <a:ea typeface="微软雅黑" panose="020B0503020204020204" pitchFamily="34" charset="-122"/>
                <a:cs typeface="Times New Roman" panose="02020603050405020304" pitchFamily="18" charset="0"/>
                <a:sym typeface="+mn-ea"/>
              </a:rPr>
              <a:t>4.</a:t>
            </a:r>
            <a:r>
              <a:rPr b="1" spc="30" dirty="0">
                <a:latin typeface="Times New Roman" panose="02020603050405020304" pitchFamily="18" charset="0"/>
                <a:ea typeface="微软雅黑" panose="020B0503020204020204" pitchFamily="34" charset="-122"/>
                <a:cs typeface="Times New Roman" panose="02020603050405020304" pitchFamily="18" charset="0"/>
                <a:sym typeface="+mn-ea"/>
              </a:rPr>
              <a:t>易于实现和维护，仅需维护独</a:t>
            </a:r>
            <a:r>
              <a:rPr lang="zh-CN" b="1" spc="30" dirty="0">
                <a:latin typeface="Times New Roman" panose="02020603050405020304" pitchFamily="18" charset="0"/>
                <a:ea typeface="微软雅黑" panose="020B0503020204020204" pitchFamily="34" charset="-122"/>
                <a:cs typeface="Times New Roman" panose="02020603050405020304" pitchFamily="18" charset="0"/>
                <a:sym typeface="+mn-ea"/>
              </a:rPr>
              <a:t>立</a:t>
            </a:r>
            <a:r>
              <a:rPr b="1" spc="30" dirty="0">
                <a:latin typeface="Times New Roman" panose="02020603050405020304" pitchFamily="18" charset="0"/>
                <a:ea typeface="微软雅黑" panose="020B0503020204020204" pitchFamily="34" charset="-122"/>
                <a:cs typeface="Times New Roman" panose="02020603050405020304" pitchFamily="18" charset="0"/>
                <a:sym typeface="+mn-ea"/>
              </a:rPr>
              <a:t>的</a:t>
            </a:r>
            <a:r>
              <a:rPr lang="zh-CN" b="1" spc="30" dirty="0">
                <a:latin typeface="Times New Roman" panose="02020603050405020304" pitchFamily="18" charset="0"/>
                <a:ea typeface="微软雅黑" panose="020B0503020204020204" pitchFamily="34" charset="-122"/>
                <a:cs typeface="Times New Roman" panose="02020603050405020304" pitchFamily="18" charset="0"/>
                <a:sym typeface="+mn-ea"/>
              </a:rPr>
              <a:t>子</a:t>
            </a:r>
            <a:r>
              <a:rPr b="1" spc="30" dirty="0">
                <a:latin typeface="Times New Roman" panose="02020603050405020304" pitchFamily="18" charset="0"/>
                <a:ea typeface="微软雅黑" panose="020B0503020204020204" pitchFamily="34" charset="-122"/>
                <a:cs typeface="Times New Roman" panose="02020603050405020304" pitchFamily="18" charset="0"/>
                <a:sym typeface="+mn-ea"/>
              </a:rPr>
              <a:t>系统</a:t>
            </a:r>
            <a:r>
              <a:rPr b="1" spc="55" dirty="0">
                <a:latin typeface="Times New Roman" panose="02020603050405020304" pitchFamily="18" charset="0"/>
                <a:ea typeface="微软雅黑" panose="020B0503020204020204" pitchFamily="34" charset="-122"/>
                <a:cs typeface="Times New Roman" panose="02020603050405020304" pitchFamily="18" charset="0"/>
                <a:sym typeface="+mn-ea"/>
              </a:rPr>
              <a:t> </a:t>
            </a:r>
            <a:r>
              <a:rPr b="1" spc="30" dirty="0">
                <a:latin typeface="Times New Roman" panose="02020603050405020304" pitchFamily="18" charset="0"/>
                <a:ea typeface="微软雅黑" panose="020B0503020204020204" pitchFamily="34" charset="-122"/>
                <a:cs typeface="Times New Roman" panose="02020603050405020304" pitchFamily="18" charset="0"/>
                <a:sym typeface="+mn-ea"/>
              </a:rPr>
              <a:t>；</a:t>
            </a:r>
            <a:endParaRPr b="1" spc="30" dirty="0">
              <a:latin typeface="Times New Roman" panose="02020603050405020304" pitchFamily="18" charset="0"/>
              <a:ea typeface="微软雅黑" panose="020B0503020204020204" pitchFamily="34" charset="-122"/>
              <a:cs typeface="Times New Roman" panose="02020603050405020304" pitchFamily="18" charset="0"/>
              <a:sym typeface="+mn-ea"/>
            </a:endParaRPr>
          </a:p>
          <a:p>
            <a:pPr algn="l"/>
            <a:r>
              <a:rPr lang="en-US" b="1" spc="25" dirty="0">
                <a:latin typeface="Times New Roman" panose="02020603050405020304" pitchFamily="18" charset="0"/>
                <a:ea typeface="微软雅黑" panose="020B0503020204020204" pitchFamily="34" charset="-122"/>
                <a:cs typeface="Times New Roman" panose="02020603050405020304" pitchFamily="18" charset="0"/>
                <a:sym typeface="+mn-ea"/>
              </a:rPr>
              <a:t>5.</a:t>
            </a:r>
            <a:r>
              <a:rPr b="1" spc="25" dirty="0">
                <a:latin typeface="Times New Roman" panose="02020603050405020304" pitchFamily="18" charset="0"/>
                <a:ea typeface="微软雅黑" panose="020B0503020204020204" pitchFamily="34" charset="-122"/>
                <a:cs typeface="Times New Roman" panose="02020603050405020304" pitchFamily="18" charset="0"/>
                <a:sym typeface="+mn-ea"/>
              </a:rPr>
              <a:t>能</a:t>
            </a:r>
            <a:r>
              <a:rPr lang="zh-CN" b="1" spc="25" dirty="0">
                <a:latin typeface="Times New Roman" panose="02020603050405020304" pitchFamily="18" charset="0"/>
                <a:ea typeface="微软雅黑" panose="020B0503020204020204" pitchFamily="34" charset="-122"/>
                <a:cs typeface="Times New Roman" panose="02020603050405020304" pitchFamily="18" charset="0"/>
                <a:sym typeface="+mn-ea"/>
              </a:rPr>
              <a:t>促进标准化工作，每层的功能、提供的服务有了精确的说明。</a:t>
            </a:r>
            <a:endParaRPr b="1" spc="25"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endParaRPr b="1" spc="25" dirty="0">
              <a:latin typeface="微软雅黑" panose="020B0503020204020204" pitchFamily="34" charset="-122"/>
              <a:ea typeface="微软雅黑" panose="020B0503020204020204" pitchFamily="34" charset="-122"/>
              <a:cs typeface="微软雅黑" panose="020B0503020204020204" pitchFamily="34" charset="-122"/>
              <a:sym typeface="+mn-ea"/>
            </a:endParaRPr>
          </a:p>
          <a:p>
            <a:pPr algn="l"/>
            <a:endParaRPr lang="zh-CN" altLang="en-US"/>
          </a:p>
        </p:txBody>
      </p:sp>
      <p:sp>
        <p:nvSpPr>
          <p:cNvPr id="13" name="object 10"/>
          <p:cNvSpPr txBox="1"/>
          <p:nvPr/>
        </p:nvSpPr>
        <p:spPr>
          <a:xfrm>
            <a:off x="591661" y="3241197"/>
            <a:ext cx="1125220" cy="455295"/>
          </a:xfrm>
          <a:prstGeom prst="rect">
            <a:avLst/>
          </a:prstGeom>
        </p:spPr>
        <p:txBody>
          <a:bodyPr vert="horz" wrap="square" lIns="0" tIns="17145" rIns="0" bIns="0" rtlCol="0">
            <a:spAutoFit/>
          </a:bodyPr>
          <a:lstStyle/>
          <a:p>
            <a:pPr marL="12700">
              <a:lnSpc>
                <a:spcPct val="100000"/>
              </a:lnSpc>
              <a:spcBef>
                <a:spcPts val="135"/>
              </a:spcBef>
            </a:pPr>
            <a:r>
              <a:rPr lang="zh-CN" sz="2000" b="1" spc="30" dirty="0">
                <a:solidFill>
                  <a:srgbClr val="FF0000"/>
                </a:solidFill>
                <a:latin typeface="微软雅黑" panose="020B0503020204020204" pitchFamily="34" charset="-122"/>
                <a:ea typeface="微软雅黑" panose="020B0503020204020204" pitchFamily="34" charset="-122"/>
                <a:cs typeface="Microsoft JhengHei UI" panose="020B0604030504040204" charset="-120"/>
              </a:rPr>
              <a:t>缺点</a:t>
            </a:r>
            <a:r>
              <a:rPr sz="2850" spc="30" dirty="0">
                <a:latin typeface="Microsoft JhengHei UI" panose="020B0604030504040204" charset="-120"/>
                <a:cs typeface="Microsoft JhengHei UI" panose="020B0604030504040204" charset="-120"/>
              </a:rPr>
              <a:t>：</a:t>
            </a:r>
            <a:endParaRPr sz="2850">
              <a:latin typeface="Microsoft JhengHei UI" panose="020B0604030504040204" charset="-120"/>
              <a:cs typeface="Microsoft JhengHei UI" panose="020B0604030504040204" charset="-120"/>
            </a:endParaRPr>
          </a:p>
        </p:txBody>
      </p:sp>
      <p:sp>
        <p:nvSpPr>
          <p:cNvPr id="14" name="文本框 13"/>
          <p:cNvSpPr txBox="1"/>
          <p:nvPr/>
        </p:nvSpPr>
        <p:spPr>
          <a:xfrm>
            <a:off x="1094740" y="3649345"/>
            <a:ext cx="6526530" cy="645160"/>
          </a:xfrm>
          <a:prstGeom prst="rect">
            <a:avLst/>
          </a:prstGeom>
          <a:noFill/>
        </p:spPr>
        <p:txBody>
          <a:bodyPr wrap="none" rtlCol="0">
            <a:spAutoFit/>
          </a:bodyPr>
          <a:lstStyle/>
          <a:p>
            <a:r>
              <a:rPr lang="en-US" altLang="zh-CN" b="1">
                <a:latin typeface="Times New Roman" panose="02020603050405020304" pitchFamily="18" charset="0"/>
                <a:ea typeface="微软雅黑" panose="020B0503020204020204" pitchFamily="34" charset="-122"/>
                <a:cs typeface="Times New Roman" panose="02020603050405020304" pitchFamily="18" charset="0"/>
              </a:rPr>
              <a:t>1.</a:t>
            </a:r>
            <a:r>
              <a:rPr lang="zh-CN" altLang="en-US" b="1">
                <a:latin typeface="Times New Roman" panose="02020603050405020304" pitchFamily="18" charset="0"/>
                <a:ea typeface="微软雅黑" panose="020B0503020204020204" pitchFamily="34" charset="-122"/>
                <a:cs typeface="Times New Roman" panose="02020603050405020304" pitchFamily="18" charset="0"/>
              </a:rPr>
              <a:t>降低效率；</a:t>
            </a:r>
            <a:endParaRPr lang="zh-CN" altLang="en-US" b="1">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b="1">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b="1">
                <a:latin typeface="Times New Roman" panose="02020603050405020304" pitchFamily="18" charset="0"/>
                <a:ea typeface="微软雅黑" panose="020B0503020204020204" pitchFamily="34" charset="-122"/>
                <a:cs typeface="Times New Roman" panose="02020603050405020304" pitchFamily="18" charset="0"/>
              </a:rPr>
              <a:t>有些功能会在不同的层次中重复出现，因而产生了额外开销</a:t>
            </a:r>
            <a:r>
              <a:rPr lang="zh-CN" altLang="en-US" b="1">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solidFill>
                  <a:srgbClr val="C00000"/>
                </a:solidFill>
              </a:rPr>
              <a:t>差错控制：</a:t>
            </a:r>
            <a:r>
              <a:rPr lang="zh-CN" altLang="en-US" dirty="0"/>
              <a:t>使相应层次对等方的通信更加可靠。</a:t>
            </a:r>
            <a:endParaRPr lang="zh-CN" altLang="en-US" dirty="0"/>
          </a:p>
          <a:p>
            <a:r>
              <a:rPr lang="zh-CN" altLang="en-US" dirty="0">
                <a:solidFill>
                  <a:srgbClr val="C00000"/>
                </a:solidFill>
              </a:rPr>
              <a:t>流量控制：</a:t>
            </a:r>
            <a:r>
              <a:rPr lang="zh-CN" altLang="en-US" dirty="0"/>
              <a:t>发送端的发送速率必须使接收端来得及接收，不要太快。</a:t>
            </a:r>
            <a:endParaRPr lang="zh-CN" altLang="en-US" dirty="0"/>
          </a:p>
          <a:p>
            <a:r>
              <a:rPr lang="zh-CN" altLang="en-US" dirty="0">
                <a:solidFill>
                  <a:srgbClr val="C00000"/>
                </a:solidFill>
              </a:rPr>
              <a:t>分段和重装：</a:t>
            </a:r>
            <a:r>
              <a:rPr lang="zh-CN" altLang="en-US" dirty="0"/>
              <a:t>发送端将要发送的数据块划分为更小的单位，在接收端将其还原。</a:t>
            </a:r>
            <a:endParaRPr lang="zh-CN" altLang="en-US" dirty="0"/>
          </a:p>
          <a:p>
            <a:r>
              <a:rPr lang="zh-CN" altLang="en-US" dirty="0">
                <a:solidFill>
                  <a:srgbClr val="C00000"/>
                </a:solidFill>
              </a:rPr>
              <a:t>复用和分用：</a:t>
            </a:r>
            <a:r>
              <a:rPr lang="zh-CN" altLang="en-US" dirty="0"/>
              <a:t>发送端几个高层会话复用一条低层的连接，在接收端再进行分用。</a:t>
            </a:r>
            <a:endParaRPr lang="zh-CN" altLang="en-US" dirty="0"/>
          </a:p>
          <a:p>
            <a:r>
              <a:rPr lang="zh-CN" altLang="en-US" dirty="0">
                <a:solidFill>
                  <a:srgbClr val="C00000"/>
                </a:solidFill>
              </a:rPr>
              <a:t>连接建立和释放：</a:t>
            </a:r>
            <a:r>
              <a:rPr lang="zh-CN" altLang="en-US" dirty="0"/>
              <a:t>交换数据前先建立一条逻辑连接，数据传送结束后释放连接。</a:t>
            </a:r>
            <a:endParaRPr lang="zh-CN" altLang="en-US" dirty="0"/>
          </a:p>
          <a:p>
            <a:endParaRPr lang="zh-CN" altLang="en-US" dirty="0"/>
          </a:p>
        </p:txBody>
      </p:sp>
      <p:sp>
        <p:nvSpPr>
          <p:cNvPr id="4" name="文本占位符 3"/>
          <p:cNvSpPr>
            <a:spLocks noGrp="1"/>
          </p:cNvSpPr>
          <p:nvPr>
            <p:ph type="body" sz="quarter" idx="11"/>
          </p:nvPr>
        </p:nvSpPr>
        <p:spPr/>
        <p:txBody>
          <a:bodyPr/>
          <a:lstStyle/>
          <a:p>
            <a:r>
              <a:rPr lang="zh-CN" altLang="zh-CN" dirty="0"/>
              <a:t>各层完成的主要功能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C00000"/>
                </a:solidFill>
              </a:rPr>
              <a:t>网络</a:t>
            </a:r>
            <a:r>
              <a:rPr lang="zh-CN" altLang="en-US" dirty="0">
                <a:solidFill>
                  <a:srgbClr val="C00000"/>
                </a:solidFill>
              </a:rPr>
              <a:t>的</a:t>
            </a:r>
            <a:r>
              <a:rPr lang="zh-CN" altLang="en-US" dirty="0" smtClean="0">
                <a:solidFill>
                  <a:srgbClr val="C00000"/>
                </a:solidFill>
              </a:rPr>
              <a:t>体系结构 </a:t>
            </a:r>
            <a:r>
              <a:rPr lang="en-US" altLang="zh-CN" dirty="0" smtClean="0"/>
              <a:t>(Network Architecture</a:t>
            </a:r>
            <a:r>
              <a:rPr lang="en-US" altLang="zh-CN" dirty="0"/>
              <a:t>) </a:t>
            </a:r>
            <a:r>
              <a:rPr lang="zh-CN" altLang="en-US" dirty="0"/>
              <a:t>是计算机网络的各层及其协议的</a:t>
            </a:r>
            <a:r>
              <a:rPr lang="zh-CN" altLang="en-US" dirty="0">
                <a:solidFill>
                  <a:srgbClr val="C00000"/>
                </a:solidFill>
              </a:rPr>
              <a:t>集合，</a:t>
            </a:r>
            <a:r>
              <a:rPr lang="zh-CN" altLang="en-US" dirty="0"/>
              <a:t>就是这个计算机网络及其构件所应完成的</a:t>
            </a:r>
            <a:r>
              <a:rPr lang="zh-CN" altLang="en-US" dirty="0">
                <a:solidFill>
                  <a:srgbClr val="C00000"/>
                </a:solidFill>
              </a:rPr>
              <a:t>功能的精确</a:t>
            </a:r>
            <a:r>
              <a:rPr lang="zh-CN" altLang="en-US" dirty="0" smtClean="0">
                <a:solidFill>
                  <a:srgbClr val="C00000"/>
                </a:solidFill>
              </a:rPr>
              <a:t>定义（不涉及实现）。</a:t>
            </a:r>
            <a:endParaRPr lang="zh-CN" altLang="en-US" dirty="0">
              <a:solidFill>
                <a:srgbClr val="C00000"/>
              </a:solidFill>
            </a:endParaRPr>
          </a:p>
          <a:p>
            <a:r>
              <a:rPr lang="zh-CN" altLang="en-US" dirty="0" smtClean="0">
                <a:solidFill>
                  <a:srgbClr val="0000FF"/>
                </a:solidFill>
              </a:rPr>
              <a:t>实现</a:t>
            </a:r>
            <a:r>
              <a:rPr lang="zh-CN" altLang="en-US" dirty="0" smtClean="0"/>
              <a:t> </a:t>
            </a:r>
            <a:r>
              <a:rPr lang="en-US" altLang="zh-CN" dirty="0"/>
              <a:t>(implementation) </a:t>
            </a:r>
            <a:r>
              <a:rPr lang="zh-CN" altLang="en-US" dirty="0"/>
              <a:t>是遵循这种体系结构的前提</a:t>
            </a:r>
            <a:r>
              <a:rPr lang="zh-CN" altLang="en-US" dirty="0" smtClean="0"/>
              <a:t>下，用</a:t>
            </a:r>
            <a:r>
              <a:rPr lang="zh-CN" altLang="en-US" dirty="0"/>
              <a:t>何种硬件或软件完成这些功能的问题</a:t>
            </a:r>
            <a:r>
              <a:rPr lang="zh-CN" altLang="en-US" dirty="0" smtClean="0"/>
              <a:t>。</a:t>
            </a:r>
            <a:endParaRPr lang="zh-CN" altLang="en-US" dirty="0"/>
          </a:p>
        </p:txBody>
      </p:sp>
      <p:sp>
        <p:nvSpPr>
          <p:cNvPr id="4" name="文本占位符 3"/>
          <p:cNvSpPr>
            <a:spLocks noGrp="1"/>
          </p:cNvSpPr>
          <p:nvPr>
            <p:ph type="body" sz="quarter" idx="11"/>
          </p:nvPr>
        </p:nvSpPr>
        <p:spPr/>
        <p:txBody>
          <a:bodyPr/>
          <a:lstStyle/>
          <a:p>
            <a:r>
              <a:rPr lang="zh-CN" altLang="en-US" dirty="0"/>
              <a:t>计算机网络的体系结构</a:t>
            </a:r>
            <a:endParaRPr lang="zh-CN" altLang="en-US" dirty="0"/>
          </a:p>
        </p:txBody>
      </p:sp>
      <p:grpSp>
        <p:nvGrpSpPr>
          <p:cNvPr id="5" name="组合 4"/>
          <p:cNvGrpSpPr/>
          <p:nvPr/>
        </p:nvGrpSpPr>
        <p:grpSpPr>
          <a:xfrm>
            <a:off x="1674699" y="3024453"/>
            <a:ext cx="5263652" cy="959666"/>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3981649"/>
              <a:ext cx="4389878" cy="82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600"/>
                </a:lnSpc>
              </a:pPr>
              <a:r>
                <a:rPr lang="zh-CN" altLang="en-US" b="1" dirty="0" smtClean="0">
                  <a:solidFill>
                    <a:schemeClr val="bg1"/>
                  </a:solidFill>
                  <a:latin typeface="微软雅黑" panose="020B0503020204020204" pitchFamily="34" charset="-122"/>
                  <a:ea typeface="微软雅黑" panose="020B0503020204020204" pitchFamily="34" charset="-122"/>
                </a:rPr>
                <a:t>体系结构</a:t>
              </a:r>
              <a:r>
                <a:rPr lang="zh-CN" altLang="en-US" b="1" dirty="0">
                  <a:solidFill>
                    <a:schemeClr val="bg1"/>
                  </a:solidFill>
                  <a:latin typeface="微软雅黑" panose="020B0503020204020204" pitchFamily="34" charset="-122"/>
                  <a:ea typeface="微软雅黑" panose="020B0503020204020204" pitchFamily="34" charset="-122"/>
                </a:rPr>
                <a:t>是</a:t>
              </a:r>
              <a:r>
                <a:rPr lang="zh-CN" altLang="en-US" b="1" dirty="0">
                  <a:solidFill>
                    <a:srgbClr val="FFFF00"/>
                  </a:solidFill>
                  <a:latin typeface="微软雅黑" panose="020B0503020204020204" pitchFamily="34" charset="-122"/>
                  <a:ea typeface="微软雅黑" panose="020B0503020204020204" pitchFamily="34" charset="-122"/>
                </a:rPr>
                <a:t>抽象</a:t>
              </a:r>
              <a:r>
                <a:rPr lang="zh-CN" altLang="en-US" b="1" dirty="0">
                  <a:solidFill>
                    <a:schemeClr val="bg1"/>
                  </a:solidFill>
                  <a:latin typeface="微软雅黑" panose="020B0503020204020204" pitchFamily="34" charset="-122"/>
                  <a:ea typeface="微软雅黑" panose="020B0503020204020204" pitchFamily="34" charset="-122"/>
                </a:rPr>
                <a:t>的，而实现则是</a:t>
              </a:r>
              <a:r>
                <a:rPr lang="zh-CN" altLang="en-US" b="1" dirty="0">
                  <a:solidFill>
                    <a:srgbClr val="FFFF00"/>
                  </a:solidFill>
                  <a:latin typeface="微软雅黑" panose="020B0503020204020204" pitchFamily="34" charset="-122"/>
                  <a:ea typeface="微软雅黑" panose="020B0503020204020204" pitchFamily="34" charset="-122"/>
                </a:rPr>
                <a:t>具体</a:t>
              </a:r>
              <a:r>
                <a:rPr lang="zh-CN" altLang="en-US" b="1" dirty="0">
                  <a:solidFill>
                    <a:schemeClr val="bg1"/>
                  </a:solidFill>
                  <a:latin typeface="微软雅黑" panose="020B0503020204020204" pitchFamily="34" charset="-122"/>
                  <a:ea typeface="微软雅黑" panose="020B0503020204020204" pitchFamily="34" charset="-122"/>
                </a:rPr>
                <a:t>的，是真正在运行的计算机硬件和软件。</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540841" y="1151890"/>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互联网是</a:t>
              </a:r>
              <a:r>
                <a:rPr lang="zh-CN" altLang="en-US" sz="2000" b="1" dirty="0">
                  <a:solidFill>
                    <a:schemeClr val="bg1"/>
                  </a:solidFill>
                  <a:latin typeface="微软雅黑" panose="020B0503020204020204" pitchFamily="34" charset="-122"/>
                  <a:ea typeface="微软雅黑" panose="020B0503020204020204" pitchFamily="34" charset="-122"/>
                </a:rPr>
                <a:t>什么</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3" name="图示 2"/>
          <p:cNvGraphicFramePr/>
          <p:nvPr/>
        </p:nvGraphicFramePr>
        <p:xfrm>
          <a:off x="304796" y="1067257"/>
          <a:ext cx="8464736" cy="272084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1.7.3  </a:t>
            </a:r>
            <a:r>
              <a:rPr lang="zh-CN" altLang="en-US" dirty="0"/>
              <a:t>具有五层协议的体系结构</a:t>
            </a:r>
            <a:endParaRPr lang="zh-CN" altLang="en-US" dirty="0"/>
          </a:p>
        </p:txBody>
      </p:sp>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4" name="组合 53"/>
          <p:cNvGrpSpPr/>
          <p:nvPr/>
        </p:nvGrpSpPr>
        <p:grpSpPr>
          <a:xfrm>
            <a:off x="1557339" y="1623511"/>
            <a:ext cx="1341438" cy="2356685"/>
            <a:chOff x="1557339" y="1623511"/>
            <a:chExt cx="1341438" cy="2356685"/>
          </a:xfrm>
        </p:grpSpPr>
        <p:sp>
          <p:nvSpPr>
            <p:cNvPr id="7" name="AutoShape 58"/>
            <p:cNvSpPr>
              <a:spLocks noChangeArrowheads="1"/>
            </p:cNvSpPr>
            <p:nvPr/>
          </p:nvSpPr>
          <p:spPr bwMode="auto">
            <a:xfrm>
              <a:off x="1560514" y="1623511"/>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8" name="Freeform 50"/>
            <p:cNvSpPr/>
            <p:nvPr/>
          </p:nvSpPr>
          <p:spPr bwMode="auto">
            <a:xfrm>
              <a:off x="1560514" y="18727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9" name="Freeform 59"/>
            <p:cNvSpPr/>
            <p:nvPr/>
          </p:nvSpPr>
          <p:spPr bwMode="auto">
            <a:xfrm>
              <a:off x="1560514" y="2185486"/>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0" name="Freeform 60"/>
            <p:cNvSpPr/>
            <p:nvPr/>
          </p:nvSpPr>
          <p:spPr bwMode="auto">
            <a:xfrm>
              <a:off x="1560514" y="2498223"/>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1" name="Freeform 61"/>
            <p:cNvSpPr/>
            <p:nvPr/>
          </p:nvSpPr>
          <p:spPr bwMode="auto">
            <a:xfrm>
              <a:off x="1560514" y="2810961"/>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2" name="Freeform 62"/>
            <p:cNvSpPr/>
            <p:nvPr/>
          </p:nvSpPr>
          <p:spPr bwMode="auto">
            <a:xfrm>
              <a:off x="1558927" y="3122111"/>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3" name="Freeform 63"/>
            <p:cNvSpPr/>
            <p:nvPr/>
          </p:nvSpPr>
          <p:spPr bwMode="auto">
            <a:xfrm>
              <a:off x="1557339" y="34348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4" name="Text Box 22"/>
            <p:cNvSpPr txBox="1">
              <a:spLocks noChangeArrowheads="1"/>
            </p:cNvSpPr>
            <p:nvPr/>
          </p:nvSpPr>
          <p:spPr bwMode="auto">
            <a:xfrm>
              <a:off x="2027239" y="1779086"/>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endParaRPr kumimoji="1" lang="zh-CN" altLang="en-US" sz="1100" b="1">
                <a:latin typeface="微软雅黑" panose="020B0503020204020204" pitchFamily="34" charset="-122"/>
                <a:ea typeface="微软雅黑" panose="020B0503020204020204" pitchFamily="34" charset="-122"/>
              </a:endParaRPr>
            </a:p>
          </p:txBody>
        </p:sp>
        <p:sp>
          <p:nvSpPr>
            <p:cNvPr id="15" name="Text Box 23"/>
            <p:cNvSpPr txBox="1">
              <a:spLocks noChangeArrowheads="1"/>
            </p:cNvSpPr>
            <p:nvPr/>
          </p:nvSpPr>
          <p:spPr bwMode="auto">
            <a:xfrm>
              <a:off x="2006602" y="2661736"/>
              <a:ext cx="6080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运输层</a:t>
              </a:r>
              <a:endParaRPr kumimoji="1" lang="zh-CN" altLang="en-US" sz="1100" b="1">
                <a:latin typeface="微软雅黑" panose="020B0503020204020204" pitchFamily="34" charset="-122"/>
                <a:ea typeface="微软雅黑" panose="020B0503020204020204" pitchFamily="34" charset="-122"/>
              </a:endParaRPr>
            </a:p>
          </p:txBody>
        </p:sp>
        <p:sp>
          <p:nvSpPr>
            <p:cNvPr id="16" name="Text Box 24"/>
            <p:cNvSpPr txBox="1">
              <a:spLocks noChangeArrowheads="1"/>
            </p:cNvSpPr>
            <p:nvPr/>
          </p:nvSpPr>
          <p:spPr bwMode="auto">
            <a:xfrm>
              <a:off x="2014539" y="3006223"/>
              <a:ext cx="6080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endParaRPr kumimoji="1" lang="zh-CN" altLang="en-US" sz="1100" b="1">
                <a:latin typeface="微软雅黑" panose="020B0503020204020204" pitchFamily="34" charset="-122"/>
                <a:ea typeface="微软雅黑" panose="020B0503020204020204" pitchFamily="34" charset="-122"/>
              </a:endParaRPr>
            </a:p>
          </p:txBody>
        </p:sp>
        <p:sp>
          <p:nvSpPr>
            <p:cNvPr id="17" name="Text Box 54"/>
            <p:cNvSpPr txBox="1">
              <a:spLocks noChangeArrowheads="1"/>
            </p:cNvSpPr>
            <p:nvPr/>
          </p:nvSpPr>
          <p:spPr bwMode="auto">
            <a:xfrm>
              <a:off x="2014539" y="2079123"/>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endParaRPr kumimoji="1" lang="zh-CN" altLang="en-US" sz="1100" b="1">
                <a:latin typeface="微软雅黑" panose="020B0503020204020204" pitchFamily="34" charset="-122"/>
                <a:ea typeface="微软雅黑" panose="020B0503020204020204" pitchFamily="34" charset="-122"/>
              </a:endParaRPr>
            </a:p>
          </p:txBody>
        </p:sp>
        <p:sp>
          <p:nvSpPr>
            <p:cNvPr id="18" name="Text Box 55"/>
            <p:cNvSpPr txBox="1">
              <a:spLocks noChangeArrowheads="1"/>
            </p:cNvSpPr>
            <p:nvPr/>
          </p:nvSpPr>
          <p:spPr bwMode="auto">
            <a:xfrm>
              <a:off x="2014539" y="2391861"/>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endParaRPr kumimoji="1" lang="zh-CN" altLang="en-US" sz="1100" b="1">
                <a:latin typeface="微软雅黑" panose="020B0503020204020204" pitchFamily="34" charset="-122"/>
                <a:ea typeface="微软雅黑" panose="020B0503020204020204" pitchFamily="34" charset="-122"/>
              </a:endParaRPr>
            </a:p>
          </p:txBody>
        </p:sp>
        <p:sp>
          <p:nvSpPr>
            <p:cNvPr id="19" name="Text Box 56"/>
            <p:cNvSpPr txBox="1">
              <a:spLocks noChangeArrowheads="1"/>
            </p:cNvSpPr>
            <p:nvPr/>
          </p:nvSpPr>
          <p:spPr bwMode="auto">
            <a:xfrm>
              <a:off x="1911352" y="3314198"/>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数据链路层</a:t>
              </a:r>
              <a:endParaRPr kumimoji="1" lang="zh-CN" altLang="en-US" sz="1100" b="1">
                <a:latin typeface="微软雅黑" panose="020B0503020204020204" pitchFamily="34" charset="-122"/>
                <a:ea typeface="微软雅黑" panose="020B0503020204020204" pitchFamily="34" charset="-122"/>
              </a:endParaRPr>
            </a:p>
          </p:txBody>
        </p:sp>
        <p:sp>
          <p:nvSpPr>
            <p:cNvPr id="20" name="Text Box 57"/>
            <p:cNvSpPr txBox="1">
              <a:spLocks noChangeArrowheads="1"/>
            </p:cNvSpPr>
            <p:nvPr/>
          </p:nvSpPr>
          <p:spPr bwMode="auto">
            <a:xfrm>
              <a:off x="2014539" y="3638048"/>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endParaRPr kumimoji="1" lang="zh-CN" altLang="en-US" sz="1100" b="1">
                <a:latin typeface="微软雅黑" panose="020B0503020204020204" pitchFamily="34" charset="-122"/>
                <a:ea typeface="微软雅黑" panose="020B0503020204020204" pitchFamily="34" charset="-122"/>
              </a:endParaRPr>
            </a:p>
          </p:txBody>
        </p:sp>
        <p:sp>
          <p:nvSpPr>
            <p:cNvPr id="21" name="Text Box 43"/>
            <p:cNvSpPr txBox="1">
              <a:spLocks noChangeArrowheads="1"/>
            </p:cNvSpPr>
            <p:nvPr/>
          </p:nvSpPr>
          <p:spPr bwMode="auto">
            <a:xfrm>
              <a:off x="1622427" y="1683083"/>
              <a:ext cx="27146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85000"/>
                </a:lnSpc>
              </a:pPr>
              <a:r>
                <a:rPr kumimoji="1" lang="en-US" altLang="zh-CN" sz="1100" b="1" dirty="0">
                  <a:latin typeface="微软雅黑" panose="020B0503020204020204" pitchFamily="34" charset="-122"/>
                  <a:ea typeface="微软雅黑" panose="020B0503020204020204" pitchFamily="34" charset="-122"/>
                </a:rPr>
                <a:t>7</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6</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5</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4</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3</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2</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1</a:t>
              </a:r>
              <a:endParaRPr kumimoji="1" lang="en-US" altLang="zh-CN" sz="1100" b="1" dirty="0">
                <a:latin typeface="微软雅黑" panose="020B0503020204020204" pitchFamily="34" charset="-122"/>
                <a:ea typeface="微软雅黑" panose="020B0503020204020204" pitchFamily="34" charset="-122"/>
              </a:endParaRPr>
            </a:p>
          </p:txBody>
        </p:sp>
      </p:grpSp>
      <p:sp>
        <p:nvSpPr>
          <p:cNvPr id="22" name="Text Box 13"/>
          <p:cNvSpPr txBox="1">
            <a:spLocks noChangeArrowheads="1"/>
          </p:cNvSpPr>
          <p:nvPr/>
        </p:nvSpPr>
        <p:spPr bwMode="auto">
          <a:xfrm>
            <a:off x="1156623" y="1286961"/>
            <a:ext cx="21691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99"/>
                </a:solidFill>
                <a:latin typeface="微软雅黑" panose="020B0503020204020204" pitchFamily="34" charset="-122"/>
                <a:ea typeface="微软雅黑" panose="020B0503020204020204" pitchFamily="34" charset="-122"/>
              </a:rPr>
              <a:t>OSI </a:t>
            </a:r>
            <a:r>
              <a:rPr kumimoji="1" lang="zh-CN" altLang="en-US" sz="1400" b="1" dirty="0" smtClean="0">
                <a:solidFill>
                  <a:srgbClr val="000099"/>
                </a:solidFill>
                <a:latin typeface="微软雅黑" panose="020B0503020204020204" pitchFamily="34" charset="-122"/>
                <a:ea typeface="微软雅黑" panose="020B0503020204020204" pitchFamily="34" charset="-122"/>
              </a:rPr>
              <a:t>的</a:t>
            </a:r>
            <a:r>
              <a:rPr kumimoji="1" lang="zh-CN" altLang="en-US" sz="1400" b="1" dirty="0">
                <a:solidFill>
                  <a:srgbClr val="000099"/>
                </a:solidFill>
                <a:latin typeface="微软雅黑" panose="020B0503020204020204" pitchFamily="34" charset="-122"/>
                <a:ea typeface="微软雅黑" panose="020B0503020204020204" pitchFamily="34" charset="-122"/>
              </a:rPr>
              <a:t>七</a:t>
            </a:r>
            <a:r>
              <a:rPr kumimoji="1" lang="zh-CN" altLang="en-US" sz="1400" b="1" dirty="0" smtClean="0">
                <a:solidFill>
                  <a:srgbClr val="000099"/>
                </a:solidFill>
                <a:latin typeface="微软雅黑" panose="020B0503020204020204" pitchFamily="34" charset="-122"/>
                <a:ea typeface="微软雅黑" panose="020B0503020204020204" pitchFamily="34" charset="-122"/>
              </a:rPr>
              <a:t>层</a:t>
            </a:r>
            <a:r>
              <a:rPr kumimoji="1" lang="zh-CN" altLang="en-US" sz="1400" b="1" dirty="0">
                <a:solidFill>
                  <a:srgbClr val="000099"/>
                </a:solidFill>
                <a:latin typeface="微软雅黑" panose="020B0503020204020204" pitchFamily="34" charset="-122"/>
                <a:ea typeface="微软雅黑" panose="020B0503020204020204" pitchFamily="34" charset="-122"/>
              </a:rPr>
              <a:t>协议</a:t>
            </a:r>
            <a:r>
              <a:rPr kumimoji="1" lang="zh-CN" altLang="en-US" sz="1400" b="1" dirty="0" smtClean="0">
                <a:solidFill>
                  <a:srgbClr val="000099"/>
                </a:solidFill>
                <a:latin typeface="微软雅黑" panose="020B0503020204020204" pitchFamily="34" charset="-122"/>
                <a:ea typeface="微软雅黑" panose="020B0503020204020204" pitchFamily="34" charset="-122"/>
              </a:rPr>
              <a:t>体系结构</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32" name="Text Box 12"/>
          <p:cNvSpPr txBox="1">
            <a:spLocks noChangeArrowheads="1"/>
          </p:cNvSpPr>
          <p:nvPr/>
        </p:nvSpPr>
        <p:spPr bwMode="auto">
          <a:xfrm>
            <a:off x="3432593" y="1275848"/>
            <a:ext cx="24619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latin typeface="微软雅黑" panose="020B0503020204020204" pitchFamily="34" charset="-122"/>
                <a:ea typeface="微软雅黑" panose="020B0503020204020204" pitchFamily="34" charset="-122"/>
              </a:rPr>
              <a:t>TCP/IP </a:t>
            </a:r>
            <a:r>
              <a:rPr kumimoji="1" lang="zh-CN" altLang="en-US" sz="1400" b="1" dirty="0" smtClean="0">
                <a:latin typeface="微软雅黑" panose="020B0503020204020204" pitchFamily="34" charset="-122"/>
                <a:ea typeface="微软雅黑" panose="020B0503020204020204" pitchFamily="34" charset="-122"/>
              </a:rPr>
              <a:t>的四层协议体系结构</a:t>
            </a:r>
            <a:endParaRPr kumimoji="1" lang="zh-CN" altLang="en-US" sz="1400" b="1" dirty="0">
              <a:latin typeface="微软雅黑" panose="020B0503020204020204" pitchFamily="34" charset="-122"/>
              <a:ea typeface="微软雅黑" panose="020B0503020204020204" pitchFamily="34" charset="-122"/>
            </a:endParaRPr>
          </a:p>
        </p:txBody>
      </p:sp>
      <p:sp>
        <p:nvSpPr>
          <p:cNvPr id="33" name="Text Box 95"/>
          <p:cNvSpPr txBox="1">
            <a:spLocks noChangeArrowheads="1"/>
          </p:cNvSpPr>
          <p:nvPr/>
        </p:nvSpPr>
        <p:spPr bwMode="auto">
          <a:xfrm>
            <a:off x="1993066" y="3925386"/>
            <a:ext cx="392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dirty="0">
              <a:latin typeface="微软雅黑" panose="020B0503020204020204" pitchFamily="34" charset="-122"/>
              <a:ea typeface="微软雅黑" panose="020B0503020204020204" pitchFamily="34" charset="-122"/>
            </a:endParaRPr>
          </a:p>
        </p:txBody>
      </p:sp>
      <p:sp>
        <p:nvSpPr>
          <p:cNvPr id="34" name="Text Box 96"/>
          <p:cNvSpPr txBox="1">
            <a:spLocks noChangeArrowheads="1"/>
          </p:cNvSpPr>
          <p:nvPr/>
        </p:nvSpPr>
        <p:spPr bwMode="auto">
          <a:xfrm>
            <a:off x="4328191" y="3925386"/>
            <a:ext cx="404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dirty="0">
              <a:latin typeface="微软雅黑" panose="020B0503020204020204" pitchFamily="34" charset="-122"/>
              <a:ea typeface="微软雅黑" panose="020B0503020204020204" pitchFamily="34" charset="-122"/>
            </a:endParaRPr>
          </a:p>
        </p:txBody>
      </p:sp>
      <p:sp>
        <p:nvSpPr>
          <p:cNvPr id="35" name="Text Box 97"/>
          <p:cNvSpPr txBox="1">
            <a:spLocks noChangeArrowheads="1"/>
          </p:cNvSpPr>
          <p:nvPr/>
        </p:nvSpPr>
        <p:spPr bwMode="auto">
          <a:xfrm>
            <a:off x="6655970" y="3933407"/>
            <a:ext cx="38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(c)</a:t>
            </a:r>
            <a:endParaRPr kumimoji="1" lang="en-US" altLang="zh-CN" sz="1200" b="1">
              <a:latin typeface="微软雅黑" panose="020B0503020204020204" pitchFamily="34" charset="-122"/>
              <a:ea typeface="微软雅黑" panose="020B0503020204020204" pitchFamily="34" charset="-122"/>
            </a:endParaRPr>
          </a:p>
        </p:txBody>
      </p:sp>
      <p:sp>
        <p:nvSpPr>
          <p:cNvPr id="47" name="Text Box 113"/>
          <p:cNvSpPr txBox="1">
            <a:spLocks noChangeArrowheads="1"/>
          </p:cNvSpPr>
          <p:nvPr/>
        </p:nvSpPr>
        <p:spPr bwMode="auto">
          <a:xfrm>
            <a:off x="5946357" y="1271086"/>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lang="zh-CN" altLang="en-US" sz="1400" b="1" dirty="0">
                <a:solidFill>
                  <a:srgbClr val="C00000"/>
                </a:solidFill>
                <a:latin typeface="微软雅黑" panose="020B0503020204020204" pitchFamily="34" charset="-122"/>
                <a:ea typeface="微软雅黑" panose="020B0503020204020204" pitchFamily="34" charset="-122"/>
              </a:rPr>
              <a:t>五层协议的体系结构</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53" name="组合 52"/>
          <p:cNvGrpSpPr/>
          <p:nvPr/>
        </p:nvGrpSpPr>
        <p:grpSpPr>
          <a:xfrm>
            <a:off x="3578724" y="1591761"/>
            <a:ext cx="1974894" cy="2338387"/>
            <a:chOff x="3578724" y="1591761"/>
            <a:chExt cx="1974894" cy="2338387"/>
          </a:xfrm>
        </p:grpSpPr>
        <p:sp>
          <p:nvSpPr>
            <p:cNvPr id="23" name="AutoShape 66"/>
            <p:cNvSpPr>
              <a:spLocks noChangeArrowheads="1"/>
            </p:cNvSpPr>
            <p:nvPr/>
          </p:nvSpPr>
          <p:spPr bwMode="auto">
            <a:xfrm>
              <a:off x="3647070" y="1591761"/>
              <a:ext cx="1889125"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24" name="Freeform 69"/>
            <p:cNvSpPr/>
            <p:nvPr/>
          </p:nvSpPr>
          <p:spPr bwMode="auto">
            <a:xfrm>
              <a:off x="3642309" y="2488698"/>
              <a:ext cx="1911309" cy="200366"/>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5" name="Freeform 70"/>
            <p:cNvSpPr/>
            <p:nvPr/>
          </p:nvSpPr>
          <p:spPr bwMode="auto">
            <a:xfrm>
              <a:off x="3642309" y="2790240"/>
              <a:ext cx="1907824" cy="212561"/>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6" name="Freeform 71"/>
            <p:cNvSpPr/>
            <p:nvPr/>
          </p:nvSpPr>
          <p:spPr bwMode="auto">
            <a:xfrm>
              <a:off x="3642309" y="3122027"/>
              <a:ext cx="1893886" cy="184684"/>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27" name="Text Box 73"/>
            <p:cNvSpPr txBox="1">
              <a:spLocks noChangeArrowheads="1"/>
            </p:cNvSpPr>
            <p:nvPr/>
          </p:nvSpPr>
          <p:spPr bwMode="auto">
            <a:xfrm>
              <a:off x="3647071" y="1844173"/>
              <a:ext cx="168717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4    </a:t>
              </a:r>
              <a:r>
                <a:rPr kumimoji="1" lang="zh-CN" altLang="en-US" sz="1100" b="1" dirty="0" smtClean="0">
                  <a:latin typeface="微软雅黑" panose="020B0503020204020204" pitchFamily="34" charset="-122"/>
                  <a:ea typeface="微软雅黑" panose="020B0503020204020204" pitchFamily="34" charset="-122"/>
                </a:rPr>
                <a:t>应用层</a:t>
              </a:r>
              <a:endParaRPr kumimoji="1" lang="zh-CN" altLang="en-US" sz="1100" b="1" dirty="0">
                <a:latin typeface="微软雅黑" panose="020B0503020204020204" pitchFamily="34" charset="-122"/>
                <a:ea typeface="微软雅黑" panose="020B0503020204020204" pitchFamily="34" charset="-122"/>
              </a:endParaRPr>
            </a:p>
          </p:txBody>
        </p:sp>
        <p:sp>
          <p:nvSpPr>
            <p:cNvPr id="28" name="Text Box 15"/>
            <p:cNvSpPr txBox="1">
              <a:spLocks noChangeArrowheads="1"/>
            </p:cNvSpPr>
            <p:nvPr/>
          </p:nvSpPr>
          <p:spPr bwMode="auto">
            <a:xfrm>
              <a:off x="3642308" y="3374523"/>
              <a:ext cx="16351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1    </a:t>
              </a:r>
              <a:r>
                <a:rPr kumimoji="1" lang="zh-CN" altLang="en-US" sz="1100" b="1" dirty="0" smtClean="0">
                  <a:latin typeface="微软雅黑" panose="020B0503020204020204" pitchFamily="34" charset="-122"/>
                  <a:ea typeface="微软雅黑" panose="020B0503020204020204" pitchFamily="34" charset="-122"/>
                </a:rPr>
                <a:t>网络</a:t>
              </a:r>
              <a:r>
                <a:rPr kumimoji="1" lang="zh-CN" altLang="en-US" sz="1100" b="1" dirty="0">
                  <a:latin typeface="微软雅黑" panose="020B0503020204020204" pitchFamily="34" charset="-122"/>
                  <a:ea typeface="微软雅黑" panose="020B0503020204020204" pitchFamily="34" charset="-122"/>
                </a:rPr>
                <a:t>接口层</a:t>
              </a:r>
              <a:endParaRPr kumimoji="1" lang="zh-CN" altLang="en-US" sz="1100" b="1" dirty="0">
                <a:latin typeface="微软雅黑" panose="020B0503020204020204" pitchFamily="34" charset="-122"/>
                <a:ea typeface="微软雅黑" panose="020B0503020204020204" pitchFamily="34" charset="-122"/>
              </a:endParaRPr>
            </a:p>
          </p:txBody>
        </p:sp>
        <p:sp>
          <p:nvSpPr>
            <p:cNvPr id="29" name="Text Box 9"/>
            <p:cNvSpPr txBox="1">
              <a:spLocks noChangeArrowheads="1"/>
            </p:cNvSpPr>
            <p:nvPr/>
          </p:nvSpPr>
          <p:spPr bwMode="auto">
            <a:xfrm>
              <a:off x="3642309" y="3009398"/>
              <a:ext cx="16919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2    </a:t>
              </a:r>
              <a:r>
                <a:rPr kumimoji="1" lang="zh-CN" altLang="en-US" sz="1100" b="1" dirty="0" smtClean="0">
                  <a:latin typeface="微软雅黑" panose="020B0503020204020204" pitchFamily="34" charset="-122"/>
                  <a:ea typeface="微软雅黑" panose="020B0503020204020204" pitchFamily="34" charset="-122"/>
                </a:rPr>
                <a:t>网</a:t>
              </a:r>
              <a:r>
                <a:rPr kumimoji="1" lang="zh-CN" altLang="en-US" sz="1100" b="1" dirty="0">
                  <a:latin typeface="微软雅黑" panose="020B0503020204020204" pitchFamily="34" charset="-122"/>
                  <a:ea typeface="微软雅黑" panose="020B0503020204020204" pitchFamily="34" charset="-122"/>
                </a:rPr>
                <a:t>际层 </a:t>
              </a:r>
              <a:r>
                <a:rPr kumimoji="1" lang="en-US" altLang="zh-CN" sz="1100" b="1" dirty="0">
                  <a:latin typeface="微软雅黑" panose="020B0503020204020204" pitchFamily="34" charset="-122"/>
                  <a:ea typeface="微软雅黑" panose="020B0503020204020204" pitchFamily="34" charset="-122"/>
                </a:rPr>
                <a:t>IP</a:t>
              </a:r>
              <a:endParaRPr kumimoji="1" lang="en-US" altLang="zh-CN" sz="1100" b="1" dirty="0">
                <a:latin typeface="微软雅黑" panose="020B0503020204020204" pitchFamily="34" charset="-122"/>
                <a:ea typeface="微软雅黑" panose="020B0503020204020204" pitchFamily="34" charset="-122"/>
              </a:endParaRPr>
            </a:p>
          </p:txBody>
        </p:sp>
        <p:sp>
          <p:nvSpPr>
            <p:cNvPr id="30" name="Text Box 16"/>
            <p:cNvSpPr txBox="1">
              <a:spLocks noChangeArrowheads="1"/>
            </p:cNvSpPr>
            <p:nvPr/>
          </p:nvSpPr>
          <p:spPr bwMode="auto">
            <a:xfrm>
              <a:off x="3660606" y="2104523"/>
              <a:ext cx="1697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a:latin typeface="微软雅黑" panose="020B0503020204020204" pitchFamily="34" charset="-122"/>
                  <a:ea typeface="微软雅黑" panose="020B0503020204020204" pitchFamily="34" charset="-122"/>
                </a:rPr>
                <a:t>(</a:t>
              </a:r>
              <a:r>
                <a:rPr kumimoji="1" lang="zh-CN" altLang="en-US" sz="1100" b="1" dirty="0">
                  <a:latin typeface="微软雅黑" panose="020B0503020204020204" pitchFamily="34" charset="-122"/>
                  <a:ea typeface="微软雅黑" panose="020B0503020204020204" pitchFamily="34" charset="-122"/>
                </a:rPr>
                <a:t>各种应用层协议，如</a:t>
              </a:r>
              <a:endParaRPr kumimoji="1" lang="zh-CN" altLang="en-US" sz="1100" b="1" dirty="0">
                <a:latin typeface="微软雅黑" panose="020B0503020204020204" pitchFamily="34" charset="-122"/>
                <a:ea typeface="微软雅黑" panose="020B0503020204020204" pitchFamily="34" charset="-122"/>
              </a:endParaRPr>
            </a:p>
            <a:p>
              <a:pPr algn="ctr"/>
              <a:r>
                <a:rPr kumimoji="1" lang="en-US" altLang="zh-CN" sz="1100" b="1" dirty="0">
                  <a:latin typeface="微软雅黑" panose="020B0503020204020204" pitchFamily="34" charset="-122"/>
                  <a:ea typeface="微软雅黑" panose="020B0503020204020204" pitchFamily="34" charset="-122"/>
                </a:rPr>
                <a:t>DNS, HTTP, SMTP </a:t>
              </a:r>
              <a:r>
                <a:rPr kumimoji="1" lang="zh-CN" altLang="zh-CN" sz="1100" b="1" dirty="0">
                  <a:latin typeface="微软雅黑" panose="020B0503020204020204" pitchFamily="34" charset="-122"/>
                  <a:ea typeface="微软雅黑" panose="020B0503020204020204" pitchFamily="34" charset="-122"/>
                </a:rPr>
                <a:t>等</a:t>
              </a:r>
              <a:r>
                <a:rPr kumimoji="1" lang="en-US" altLang="zh-CN" sz="1100" b="1" dirty="0">
                  <a:latin typeface="微软雅黑" panose="020B0503020204020204" pitchFamily="34" charset="-122"/>
                  <a:ea typeface="微软雅黑" panose="020B0503020204020204" pitchFamily="34" charset="-122"/>
                </a:rPr>
                <a:t>)</a:t>
              </a:r>
              <a:endParaRPr kumimoji="1" lang="en-US" altLang="zh-CN" sz="1100" b="1" dirty="0">
                <a:latin typeface="微软雅黑" panose="020B0503020204020204" pitchFamily="34" charset="-122"/>
                <a:ea typeface="微软雅黑" panose="020B0503020204020204" pitchFamily="34" charset="-122"/>
              </a:endParaRPr>
            </a:p>
          </p:txBody>
        </p:sp>
        <p:sp>
          <p:nvSpPr>
            <p:cNvPr id="31" name="Text Box 41"/>
            <p:cNvSpPr txBox="1">
              <a:spLocks noChangeArrowheads="1"/>
            </p:cNvSpPr>
            <p:nvPr/>
          </p:nvSpPr>
          <p:spPr bwMode="auto">
            <a:xfrm>
              <a:off x="3631348" y="2709361"/>
              <a:ext cx="17844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smtClean="0">
                  <a:latin typeface="微软雅黑" panose="020B0503020204020204" pitchFamily="34" charset="-122"/>
                  <a:ea typeface="微软雅黑" panose="020B0503020204020204" pitchFamily="34" charset="-122"/>
                </a:rPr>
                <a:t>3   </a:t>
              </a:r>
              <a:r>
                <a:rPr kumimoji="1" lang="zh-CN" altLang="en-US" sz="1100" b="1" dirty="0" smtClean="0">
                  <a:latin typeface="微软雅黑" panose="020B0503020204020204" pitchFamily="34" charset="-122"/>
                  <a:ea typeface="微软雅黑" panose="020B0503020204020204" pitchFamily="34" charset="-122"/>
                </a:rPr>
                <a:t>运输层 </a:t>
              </a:r>
              <a:r>
                <a:rPr kumimoji="1" lang="en-US" altLang="zh-CN" sz="1100" b="1" dirty="0">
                  <a:latin typeface="微软雅黑" panose="020B0503020204020204" pitchFamily="34" charset="-122"/>
                  <a:ea typeface="微软雅黑" panose="020B0503020204020204" pitchFamily="34" charset="-122"/>
                </a:rPr>
                <a:t>(TCP </a:t>
              </a:r>
              <a:r>
                <a:rPr kumimoji="1" lang="zh-CN" altLang="en-US" sz="1100" b="1" dirty="0">
                  <a:latin typeface="微软雅黑" panose="020B0503020204020204" pitchFamily="34" charset="-122"/>
                  <a:ea typeface="微软雅黑" panose="020B0503020204020204" pitchFamily="34" charset="-122"/>
                </a:rPr>
                <a:t>或 </a:t>
              </a:r>
              <a:r>
                <a:rPr kumimoji="1" lang="en-US" altLang="zh-CN" sz="1100" b="1" dirty="0">
                  <a:latin typeface="微软雅黑" panose="020B0503020204020204" pitchFamily="34" charset="-122"/>
                  <a:ea typeface="微软雅黑" panose="020B0503020204020204" pitchFamily="34" charset="-122"/>
                </a:rPr>
                <a:t>UDP)</a:t>
              </a:r>
              <a:endParaRPr kumimoji="1" lang="en-US" altLang="zh-CN" sz="1100" b="1" dirty="0">
                <a:latin typeface="微软雅黑" panose="020B0503020204020204" pitchFamily="34" charset="-122"/>
                <a:ea typeface="微软雅黑" panose="020B0503020204020204" pitchFamily="34" charset="-122"/>
              </a:endParaRPr>
            </a:p>
          </p:txBody>
        </p:sp>
        <p:sp>
          <p:nvSpPr>
            <p:cNvPr id="48" name="Text Box 15"/>
            <p:cNvSpPr txBox="1">
              <a:spLocks noChangeArrowheads="1"/>
            </p:cNvSpPr>
            <p:nvPr/>
          </p:nvSpPr>
          <p:spPr bwMode="auto">
            <a:xfrm>
              <a:off x="3578724" y="3609473"/>
              <a:ext cx="187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（这一层并没有具体内容）</a:t>
              </a:r>
              <a:endParaRPr kumimoji="1" lang="zh-CN" altLang="en-US" sz="1100" b="1" dirty="0">
                <a:latin typeface="微软雅黑" panose="020B0503020204020204" pitchFamily="34" charset="-122"/>
                <a:ea typeface="微软雅黑" panose="020B0503020204020204" pitchFamily="34" charset="-122"/>
              </a:endParaRPr>
            </a:p>
          </p:txBody>
        </p:sp>
      </p:grpSp>
      <p:cxnSp>
        <p:nvCxnSpPr>
          <p:cNvPr id="3" name="直接连接符 2"/>
          <p:cNvCxnSpPr/>
          <p:nvPr/>
        </p:nvCxnSpPr>
        <p:spPr>
          <a:xfrm>
            <a:off x="5334249" y="3293728"/>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cxnSp>
        <p:nvCxnSpPr>
          <p:cNvPr id="51" name="直接连接符 50"/>
          <p:cNvCxnSpPr/>
          <p:nvPr/>
        </p:nvCxnSpPr>
        <p:spPr>
          <a:xfrm>
            <a:off x="5334249" y="3922461"/>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grpSp>
        <p:nvGrpSpPr>
          <p:cNvPr id="52" name="组合 51"/>
          <p:cNvGrpSpPr/>
          <p:nvPr/>
        </p:nvGrpSpPr>
        <p:grpSpPr>
          <a:xfrm>
            <a:off x="6217820" y="1623594"/>
            <a:ext cx="1341437" cy="2350069"/>
            <a:chOff x="6217820" y="1623594"/>
            <a:chExt cx="1341437" cy="2350069"/>
          </a:xfrm>
        </p:grpSpPr>
        <p:sp>
          <p:nvSpPr>
            <p:cNvPr id="3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3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8" name="Freeform 102"/>
            <p:cNvSpPr/>
            <p:nvPr/>
          </p:nvSpPr>
          <p:spPr bwMode="auto">
            <a:xfrm>
              <a:off x="6220995" y="281747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3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41" name="Text Box 106"/>
            <p:cNvSpPr txBox="1">
              <a:spLocks noChangeArrowheads="1"/>
            </p:cNvSpPr>
            <p:nvPr/>
          </p:nvSpPr>
          <p:spPr bwMode="auto">
            <a:xfrm>
              <a:off x="6667082" y="2698332"/>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运输层</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42" name="Text Box 107"/>
            <p:cNvSpPr txBox="1">
              <a:spLocks noChangeArrowheads="1"/>
            </p:cNvSpPr>
            <p:nvPr/>
          </p:nvSpPr>
          <p:spPr bwMode="auto">
            <a:xfrm>
              <a:off x="6675020" y="3023769"/>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网络层</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43" name="Text Box 108"/>
            <p:cNvSpPr txBox="1">
              <a:spLocks noChangeArrowheads="1"/>
            </p:cNvSpPr>
            <p:nvPr/>
          </p:nvSpPr>
          <p:spPr bwMode="auto">
            <a:xfrm>
              <a:off x="6675020" y="20204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chemeClr val="bg1"/>
                  </a:solidFill>
                  <a:latin typeface="微软雅黑" panose="020B0503020204020204" pitchFamily="34" charset="-122"/>
                  <a:ea typeface="微软雅黑" panose="020B0503020204020204" pitchFamily="34" charset="-122"/>
                </a:rPr>
                <a:t>应用层</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44" name="Text Box 110"/>
            <p:cNvSpPr txBox="1">
              <a:spLocks noChangeArrowheads="1"/>
            </p:cNvSpPr>
            <p:nvPr/>
          </p:nvSpPr>
          <p:spPr bwMode="auto">
            <a:xfrm>
              <a:off x="6571832" y="3319044"/>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数据链路层</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45" name="Text Box 111"/>
            <p:cNvSpPr txBox="1">
              <a:spLocks noChangeArrowheads="1"/>
            </p:cNvSpPr>
            <p:nvPr/>
          </p:nvSpPr>
          <p:spPr bwMode="auto">
            <a:xfrm>
              <a:off x="6675020" y="36333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物理层</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46" name="Text Box 112"/>
            <p:cNvSpPr txBox="1">
              <a:spLocks noChangeArrowheads="1"/>
            </p:cNvSpPr>
            <p:nvPr/>
          </p:nvSpPr>
          <p:spPr bwMode="auto">
            <a:xfrm>
              <a:off x="6282907" y="1629944"/>
              <a:ext cx="271228" cy="234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5</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4</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3</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2</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1</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endCondLst>
                                    <p:cond evt="onNext" delay="0">
                                      <p:tgtEl>
                                        <p:sldTgt/>
                                      </p:tgtEl>
                                    </p:cond>
                                  </p:endCondLst>
                                  <p:childTnLst>
                                    <p:anim calcmode="discrete" valueType="str">
                                      <p:cBhvr>
                                        <p:cTn id="6" dur="1000" fill="hold"/>
                                        <p:tgtEl>
                                          <p:spTgt spid="4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AutoShape 5"/>
          <p:cNvSpPr>
            <a:spLocks noChangeArrowheads="1"/>
          </p:cNvSpPr>
          <p:nvPr/>
        </p:nvSpPr>
        <p:spPr bwMode="auto">
          <a:xfrm>
            <a:off x="505072" y="636588"/>
            <a:ext cx="8133856" cy="352425"/>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37219" name="Rectangle 6"/>
          <p:cNvSpPr>
            <a:spLocks noChangeArrowheads="1"/>
          </p:cNvSpPr>
          <p:nvPr/>
        </p:nvSpPr>
        <p:spPr bwMode="auto">
          <a:xfrm>
            <a:off x="3367088" y="612775"/>
            <a:ext cx="2492375"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五层协议的体系结构</a:t>
            </a:r>
            <a:endParaRPr lang="zh-CN" altLang="en-US" sz="2000" b="1">
              <a:solidFill>
                <a:schemeClr val="bg1"/>
              </a:solidFill>
              <a:ea typeface="微软雅黑" panose="020B0503020204020204" pitchFamily="34" charset="-122"/>
            </a:endParaRPr>
          </a:p>
        </p:txBody>
      </p:sp>
      <p:sp>
        <p:nvSpPr>
          <p:cNvPr id="4" name="圆角矩形 3"/>
          <p:cNvSpPr/>
          <p:nvPr/>
        </p:nvSpPr>
        <p:spPr>
          <a:xfrm>
            <a:off x="505072" y="1097280"/>
            <a:ext cx="8133856" cy="327355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37223" name="Text Box 4"/>
          <p:cNvSpPr txBox="1">
            <a:spLocks noChangeArrowheads="1"/>
          </p:cNvSpPr>
          <p:nvPr/>
        </p:nvSpPr>
        <p:spPr bwMode="auto">
          <a:xfrm>
            <a:off x="2425700" y="3186113"/>
            <a:ext cx="1054100" cy="295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99"/>
                </a:solidFill>
                <a:ea typeface="黑体" panose="02010609060101010101" pitchFamily="49" charset="-122"/>
              </a:rPr>
              <a:t>数据链路层</a:t>
            </a:r>
            <a:endParaRPr kumimoji="1" lang="zh-CN" altLang="en-US" sz="1600" b="1">
              <a:solidFill>
                <a:srgbClr val="000099"/>
              </a:solidFill>
              <a:ea typeface="黑体" panose="02010609060101010101" pitchFamily="49" charset="-122"/>
            </a:endParaRPr>
          </a:p>
        </p:txBody>
      </p:sp>
      <p:grpSp>
        <p:nvGrpSpPr>
          <p:cNvPr id="137224" name="Group 5"/>
          <p:cNvGrpSpPr/>
          <p:nvPr/>
        </p:nvGrpSpPr>
        <p:grpSpPr bwMode="auto">
          <a:xfrm>
            <a:off x="2189163" y="1347788"/>
            <a:ext cx="1809750" cy="2820987"/>
            <a:chOff x="673" y="1389"/>
            <a:chExt cx="1535" cy="2041"/>
          </a:xfrm>
        </p:grpSpPr>
        <p:sp>
          <p:nvSpPr>
            <p:cNvPr id="137235" name="AutoShape 6"/>
            <p:cNvSpPr>
              <a:spLocks noChangeArrowheads="1"/>
            </p:cNvSpPr>
            <p:nvPr/>
          </p:nvSpPr>
          <p:spPr bwMode="auto">
            <a:xfrm>
              <a:off x="673" y="1389"/>
              <a:ext cx="1535" cy="2041"/>
            </a:xfrm>
            <a:prstGeom prst="cube">
              <a:avLst>
                <a:gd name="adj" fmla="val 9250"/>
              </a:avLst>
            </a:prstGeom>
            <a:solidFill>
              <a:srgbClr val="0089FA"/>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黑体" panose="02010609060101010101" pitchFamily="49" charset="-122"/>
              </a:endParaRPr>
            </a:p>
          </p:txBody>
        </p:sp>
        <p:sp>
          <p:nvSpPr>
            <p:cNvPr id="137236" name="Freeform 7"/>
            <p:cNvSpPr/>
            <p:nvPr/>
          </p:nvSpPr>
          <p:spPr bwMode="auto">
            <a:xfrm>
              <a:off x="673" y="2920"/>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7" name="Freeform 8"/>
            <p:cNvSpPr/>
            <p:nvPr/>
          </p:nvSpPr>
          <p:spPr bwMode="auto">
            <a:xfrm>
              <a:off x="673" y="2530"/>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8" name="Freeform 9"/>
            <p:cNvSpPr/>
            <p:nvPr/>
          </p:nvSpPr>
          <p:spPr bwMode="auto">
            <a:xfrm>
              <a:off x="673" y="2147"/>
              <a:ext cx="1535" cy="135"/>
            </a:xfrm>
            <a:custGeom>
              <a:avLst/>
              <a:gdLst>
                <a:gd name="T0" fmla="*/ 0 w 1200"/>
                <a:gd name="T1" fmla="*/ 135 h 120"/>
                <a:gd name="T2" fmla="*/ 1382 w 1200"/>
                <a:gd name="T3" fmla="*/ 135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7239" name="Freeform 10"/>
            <p:cNvSpPr/>
            <p:nvPr/>
          </p:nvSpPr>
          <p:spPr bwMode="auto">
            <a:xfrm>
              <a:off x="673" y="1765"/>
              <a:ext cx="1535" cy="134"/>
            </a:xfrm>
            <a:custGeom>
              <a:avLst/>
              <a:gdLst>
                <a:gd name="T0" fmla="*/ 0 w 1200"/>
                <a:gd name="T1" fmla="*/ 134 h 120"/>
                <a:gd name="T2" fmla="*/ 1382 w 1200"/>
                <a:gd name="T3" fmla="*/ 134 h 120"/>
                <a:gd name="T4" fmla="*/ 1535 w 1200"/>
                <a:gd name="T5" fmla="*/ 0 h 120"/>
                <a:gd name="T6" fmla="*/ 0 60000 65536"/>
                <a:gd name="T7" fmla="*/ 0 60000 65536"/>
                <a:gd name="T8" fmla="*/ 0 60000 65536"/>
              </a:gdLst>
              <a:ahLst/>
              <a:cxnLst>
                <a:cxn ang="T6">
                  <a:pos x="T0" y="T1"/>
                </a:cxn>
                <a:cxn ang="T7">
                  <a:pos x="T2" y="T3"/>
                </a:cxn>
                <a:cxn ang="T8">
                  <a:pos x="T4" y="T5"/>
                </a:cxn>
              </a:cxnLst>
              <a:rect l="0" t="0" r="r" b="b"/>
              <a:pathLst>
                <a:path w="1200" h="120">
                  <a:moveTo>
                    <a:pt x="0" y="120"/>
                  </a:moveTo>
                  <a:lnTo>
                    <a:pt x="1080" y="120"/>
                  </a:lnTo>
                  <a:lnTo>
                    <a:pt x="1200"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2" name="Text Box 11"/>
          <p:cNvSpPr txBox="1">
            <a:spLocks noChangeArrowheads="1"/>
          </p:cNvSpPr>
          <p:nvPr/>
        </p:nvSpPr>
        <p:spPr bwMode="auto">
          <a:xfrm>
            <a:off x="1890713" y="1608138"/>
            <a:ext cx="15367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5          </a:t>
            </a:r>
            <a:r>
              <a:rPr kumimoji="1" lang="zh-CN" altLang="en-US" sz="1600" b="1">
                <a:solidFill>
                  <a:schemeClr val="bg1"/>
                </a:solidFill>
                <a:latin typeface="微软雅黑" panose="020B0503020204020204" pitchFamily="34" charset="-122"/>
                <a:ea typeface="微软雅黑" panose="020B0503020204020204" pitchFamily="34" charset="-122"/>
              </a:rPr>
              <a:t>应用层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13" name="Text Box 12"/>
          <p:cNvSpPr txBox="1">
            <a:spLocks noChangeArrowheads="1"/>
          </p:cNvSpPr>
          <p:nvPr/>
        </p:nvSpPr>
        <p:spPr bwMode="auto">
          <a:xfrm>
            <a:off x="1890713" y="2139950"/>
            <a:ext cx="15367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4       </a:t>
            </a:r>
            <a:r>
              <a:rPr kumimoji="1" lang="en-US" altLang="zh-CN" sz="1600" b="1">
                <a:solidFill>
                  <a:schemeClr val="bg1"/>
                </a:solidFill>
                <a:latin typeface="微软雅黑" panose="020B0503020204020204" pitchFamily="34" charset="-122"/>
                <a:ea typeface="微软雅黑" panose="020B0503020204020204" pitchFamily="34" charset="-122"/>
              </a:rPr>
              <a:t>   </a:t>
            </a:r>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14" name="Text Box 13"/>
          <p:cNvSpPr txBox="1">
            <a:spLocks noChangeArrowheads="1"/>
          </p:cNvSpPr>
          <p:nvPr/>
        </p:nvSpPr>
        <p:spPr bwMode="auto">
          <a:xfrm>
            <a:off x="1890713" y="2667000"/>
            <a:ext cx="15367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3          </a:t>
            </a:r>
            <a:r>
              <a:rPr kumimoji="1" lang="zh-CN" altLang="en-US" sz="1600" b="1">
                <a:solidFill>
                  <a:schemeClr val="bg1"/>
                </a:solidFill>
                <a:latin typeface="微软雅黑" panose="020B0503020204020204" pitchFamily="34" charset="-122"/>
                <a:ea typeface="微软雅黑" panose="020B0503020204020204" pitchFamily="34" charset="-122"/>
              </a:rPr>
              <a:t>网络层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15" name="Text Box 14"/>
          <p:cNvSpPr txBox="1">
            <a:spLocks noChangeArrowheads="1"/>
          </p:cNvSpPr>
          <p:nvPr/>
        </p:nvSpPr>
        <p:spPr bwMode="auto">
          <a:xfrm>
            <a:off x="1890713" y="3195638"/>
            <a:ext cx="170338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2      </a:t>
            </a:r>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16" name="Text Box 15"/>
          <p:cNvSpPr txBox="1">
            <a:spLocks noChangeArrowheads="1"/>
          </p:cNvSpPr>
          <p:nvPr/>
        </p:nvSpPr>
        <p:spPr bwMode="auto">
          <a:xfrm>
            <a:off x="1890713" y="3736975"/>
            <a:ext cx="15367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latin typeface="微软雅黑" panose="020B0503020204020204" pitchFamily="34" charset="-122"/>
                <a:ea typeface="微软雅黑" panose="020B0503020204020204" pitchFamily="34" charset="-122"/>
              </a:rPr>
              <a:t>1          </a:t>
            </a:r>
            <a:r>
              <a:rPr kumimoji="1" lang="zh-CN" altLang="en-US" sz="1600" b="1">
                <a:solidFill>
                  <a:schemeClr val="bg1"/>
                </a:solidFill>
                <a:latin typeface="微软雅黑" panose="020B0503020204020204" pitchFamily="34" charset="-122"/>
                <a:ea typeface="微软雅黑" panose="020B0503020204020204" pitchFamily="34" charset="-122"/>
              </a:rPr>
              <a:t>物理层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17" name="矩形 16"/>
          <p:cNvSpPr>
            <a:spLocks noChangeArrowheads="1"/>
          </p:cNvSpPr>
          <p:nvPr/>
        </p:nvSpPr>
        <p:spPr bwMode="auto">
          <a:xfrm>
            <a:off x="4151313" y="1524000"/>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应用层 </a:t>
            </a:r>
            <a:r>
              <a:rPr lang="en-US" altLang="zh-CN" sz="1600" b="1">
                <a:latin typeface="微软雅黑" panose="020B0503020204020204" pitchFamily="34" charset="-122"/>
                <a:ea typeface="微软雅黑" panose="020B0503020204020204" pitchFamily="34" charset="-122"/>
              </a:rPr>
              <a:t>(application layer)</a:t>
            </a:r>
            <a:endParaRPr lang="en-US" altLang="zh-CN" sz="1600" b="1">
              <a:latin typeface="微软雅黑" panose="020B0503020204020204" pitchFamily="34" charset="-122"/>
              <a:ea typeface="微软雅黑" panose="020B0503020204020204" pitchFamily="34" charset="-122"/>
            </a:endParaRPr>
          </a:p>
        </p:txBody>
      </p:sp>
      <p:sp>
        <p:nvSpPr>
          <p:cNvPr id="18" name="矩形 17"/>
          <p:cNvSpPr>
            <a:spLocks noChangeArrowheads="1"/>
          </p:cNvSpPr>
          <p:nvPr/>
        </p:nvSpPr>
        <p:spPr bwMode="auto">
          <a:xfrm>
            <a:off x="4151313" y="2055813"/>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运输层 </a:t>
            </a:r>
            <a:r>
              <a:rPr lang="en-US" altLang="zh-CN" sz="1600" b="1">
                <a:latin typeface="微软雅黑" panose="020B0503020204020204" pitchFamily="34" charset="-122"/>
                <a:ea typeface="微软雅黑" panose="020B0503020204020204" pitchFamily="34" charset="-122"/>
              </a:rPr>
              <a:t>(transport layer)</a:t>
            </a:r>
            <a:endParaRPr lang="en-US" altLang="zh-CN" sz="1600" b="1">
              <a:latin typeface="微软雅黑" panose="020B0503020204020204" pitchFamily="34" charset="-122"/>
              <a:ea typeface="微软雅黑" panose="020B0503020204020204" pitchFamily="34" charset="-122"/>
            </a:endParaRPr>
          </a:p>
        </p:txBody>
      </p:sp>
      <p:sp>
        <p:nvSpPr>
          <p:cNvPr id="19" name="矩形 18"/>
          <p:cNvSpPr>
            <a:spLocks noChangeArrowheads="1"/>
          </p:cNvSpPr>
          <p:nvPr/>
        </p:nvSpPr>
        <p:spPr bwMode="auto">
          <a:xfrm>
            <a:off x="4151313" y="2582863"/>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网络层 </a:t>
            </a:r>
            <a:r>
              <a:rPr lang="en-US" altLang="zh-CN" sz="1600" b="1">
                <a:latin typeface="微软雅黑" panose="020B0503020204020204" pitchFamily="34" charset="-122"/>
                <a:ea typeface="微软雅黑" panose="020B0503020204020204" pitchFamily="34" charset="-122"/>
              </a:rPr>
              <a:t>(network layer)</a:t>
            </a:r>
            <a:endParaRPr lang="en-US" altLang="zh-CN" sz="1600" b="1">
              <a:latin typeface="微软雅黑" panose="020B0503020204020204" pitchFamily="34" charset="-122"/>
              <a:ea typeface="微软雅黑" panose="020B0503020204020204" pitchFamily="34" charset="-122"/>
            </a:endParaRPr>
          </a:p>
        </p:txBody>
      </p:sp>
      <p:sp>
        <p:nvSpPr>
          <p:cNvPr id="20" name="矩形 19"/>
          <p:cNvSpPr>
            <a:spLocks noChangeArrowheads="1"/>
          </p:cNvSpPr>
          <p:nvPr/>
        </p:nvSpPr>
        <p:spPr bwMode="auto">
          <a:xfrm>
            <a:off x="4151313" y="3111500"/>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数据链路层 </a:t>
            </a:r>
            <a:r>
              <a:rPr lang="en-US" altLang="zh-CN" sz="1600" b="1">
                <a:latin typeface="微软雅黑" panose="020B0503020204020204" pitchFamily="34" charset="-122"/>
                <a:ea typeface="微软雅黑" panose="020B0503020204020204" pitchFamily="34" charset="-122"/>
              </a:rPr>
              <a:t>(data link layer)</a:t>
            </a:r>
            <a:endParaRPr lang="en-US" altLang="zh-CN" sz="1600" b="1">
              <a:latin typeface="微软雅黑" panose="020B0503020204020204" pitchFamily="34" charset="-122"/>
              <a:ea typeface="微软雅黑" panose="020B0503020204020204" pitchFamily="34" charset="-122"/>
            </a:endParaRPr>
          </a:p>
        </p:txBody>
      </p:sp>
      <p:sp>
        <p:nvSpPr>
          <p:cNvPr id="21" name="矩形 20"/>
          <p:cNvSpPr>
            <a:spLocks noChangeArrowheads="1"/>
          </p:cNvSpPr>
          <p:nvPr/>
        </p:nvSpPr>
        <p:spPr bwMode="auto">
          <a:xfrm>
            <a:off x="4151313" y="3652838"/>
            <a:ext cx="3560762" cy="40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a:lnSpc>
                <a:spcPts val="2700"/>
              </a:lnSpc>
              <a:spcBef>
                <a:spcPts val="600"/>
              </a:spcBef>
              <a:buClr>
                <a:srgbClr val="00B0F0"/>
              </a:buClr>
              <a:buFont typeface="Wingdings" panose="05000000000000000000" pitchFamily="2" charset="2"/>
              <a:buChar char="l"/>
            </a:pPr>
            <a:r>
              <a:rPr lang="zh-CN" altLang="en-US" sz="1600" b="1">
                <a:latin typeface="微软雅黑" panose="020B0503020204020204" pitchFamily="34" charset="-122"/>
                <a:ea typeface="微软雅黑" panose="020B0503020204020204" pitchFamily="34" charset="-122"/>
              </a:rPr>
              <a:t>物理层 </a:t>
            </a:r>
            <a:r>
              <a:rPr lang="en-US" altLang="zh-CN" sz="1600" b="1">
                <a:latin typeface="微软雅黑" panose="020B0503020204020204" pitchFamily="34" charset="-122"/>
                <a:ea typeface="微软雅黑" panose="020B0503020204020204" pitchFamily="34" charset="-122"/>
              </a:rPr>
              <a:t>(physical layer) </a:t>
            </a:r>
            <a:endParaRPr lang="en-US" altLang="zh-CN" sz="1600" b="1">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250"/>
                                        <p:tgtEl>
                                          <p:spTgt spid="1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25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up)">
                                      <p:cBhvr>
                                        <p:cTn id="15" dur="250"/>
                                        <p:tgtEl>
                                          <p:spTgt spid="13"/>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wipe(up)">
                                      <p:cBhvr>
                                        <p:cTn id="18" dur="250"/>
                                        <p:tgtEl>
                                          <p:spTgt spid="18"/>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up)">
                                      <p:cBhvr>
                                        <p:cTn id="23" dur="250"/>
                                        <p:tgtEl>
                                          <p:spTgt spid="14"/>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wipe(up)">
                                      <p:cBhvr>
                                        <p:cTn id="26" dur="25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up)">
                                      <p:cBhvr>
                                        <p:cTn id="31" dur="250"/>
                                        <p:tgtEl>
                                          <p:spTgt spid="15"/>
                                        </p:tgtEl>
                                      </p:cBhvr>
                                    </p:animEffect>
                                  </p:childTnLst>
                                </p:cTn>
                              </p:par>
                              <p:par>
                                <p:cTn id="32" presetID="22" presetClass="entr" presetSubtype="1"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25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up)">
                                      <p:cBhvr>
                                        <p:cTn id="39" dur="250"/>
                                        <p:tgtEl>
                                          <p:spTgt spid="21"/>
                                        </p:tgtEl>
                                      </p:cBhvr>
                                    </p:animEffect>
                                  </p:childTnLst>
                                </p:cTn>
                              </p:par>
                              <p:par>
                                <p:cTn id="40" presetID="22" presetClass="entr" presetSubtype="1"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up)">
                                      <p:cBhvr>
                                        <p:cTn id="42" dur="2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ldLvl="0" animBg="1"/>
      <p:bldP spid="13" grpId="0" bldLvl="0" animBg="1"/>
      <p:bldP spid="14" grpId="0" bldLvl="0" animBg="1"/>
      <p:bldP spid="15" grpId="0" bldLvl="0" animBg="1"/>
      <p:bldP spid="16" grpId="0" bldLvl="0" animBg="1"/>
      <p:bldP spid="17" grpId="0"/>
      <p:bldP spid="18" grpId="0"/>
      <p:bldP spid="19" grpId="0"/>
      <p:bldP spid="20" grpId="0"/>
      <p:bldP spid="21"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38418" y="1435161"/>
            <a:ext cx="5079413" cy="2677123"/>
          </a:xfrm>
          <a:prstGeom prst="borderCallout1">
            <a:avLst>
              <a:gd name="adj1" fmla="val 48217"/>
              <a:gd name="adj2" fmla="val 189"/>
              <a:gd name="adj3" fmla="val 92748"/>
              <a:gd name="adj4" fmla="val -1847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实现</a:t>
            </a:r>
            <a:r>
              <a:rPr lang="zh-CN" altLang="en-US" b="1" dirty="0" smtClean="0">
                <a:solidFill>
                  <a:srgbClr val="C00000"/>
                </a:solidFill>
                <a:latin typeface="微软雅黑" panose="020B0503020204020204" pitchFamily="34" charset="-122"/>
                <a:ea typeface="微软雅黑" panose="020B0503020204020204" pitchFamily="34" charset="-122"/>
              </a:rPr>
              <a:t>比特</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0 </a:t>
            </a:r>
            <a:r>
              <a:rPr lang="zh-CN" altLang="en-US" b="1" dirty="0" smtClean="0">
                <a:solidFill>
                  <a:srgbClr val="000066"/>
                </a:solidFill>
                <a:latin typeface="微软雅黑" panose="020B0503020204020204" pitchFamily="34" charset="-122"/>
                <a:ea typeface="微软雅黑" panose="020B0503020204020204" pitchFamily="34" charset="-122"/>
              </a:rPr>
              <a:t>或 </a:t>
            </a:r>
            <a:r>
              <a:rPr lang="en-US" altLang="zh-CN" b="1" dirty="0" smtClean="0">
                <a:solidFill>
                  <a:srgbClr val="000066"/>
                </a:solidFill>
                <a:latin typeface="微软雅黑" panose="020B0503020204020204" pitchFamily="34" charset="-122"/>
                <a:ea typeface="微软雅黑" panose="020B0503020204020204" pitchFamily="34" charset="-122"/>
              </a:rPr>
              <a:t>1</a:t>
            </a:r>
            <a:r>
              <a:rPr lang="zh-CN" altLang="en-US" b="1" dirty="0" smtClean="0">
                <a:solidFill>
                  <a:srgbClr val="000066"/>
                </a:solidFill>
                <a:latin typeface="微软雅黑" panose="020B0503020204020204" pitchFamily="34" charset="-122"/>
                <a:ea typeface="微软雅黑" panose="020B0503020204020204" pitchFamily="34" charset="-122"/>
              </a:rPr>
              <a:t>）的传输。</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确定连接</a:t>
            </a:r>
            <a:r>
              <a:rPr lang="zh-CN" altLang="en-US" b="1" dirty="0">
                <a:solidFill>
                  <a:srgbClr val="000066"/>
                </a:solidFill>
                <a:latin typeface="微软雅黑" panose="020B0503020204020204" pitchFamily="34" charset="-122"/>
                <a:ea typeface="微软雅黑" panose="020B0503020204020204" pitchFamily="34" charset="-122"/>
              </a:rPr>
              <a:t>电缆的</a:t>
            </a:r>
            <a:r>
              <a:rPr lang="zh-CN" altLang="en-US" b="1" dirty="0">
                <a:solidFill>
                  <a:srgbClr val="0000FF"/>
                </a:solidFill>
                <a:latin typeface="微软雅黑" panose="020B0503020204020204" pitchFamily="34" charset="-122"/>
                <a:ea typeface="微软雅黑" panose="020B0503020204020204" pitchFamily="34" charset="-122"/>
              </a:rPr>
              <a:t>插头</a:t>
            </a:r>
            <a:r>
              <a:rPr lang="zh-CN" altLang="en-US" b="1" dirty="0">
                <a:solidFill>
                  <a:srgbClr val="000066"/>
                </a:solidFill>
                <a:latin typeface="微软雅黑" panose="020B0503020204020204" pitchFamily="34" charset="-122"/>
                <a:ea typeface="微软雅黑" panose="020B0503020204020204" pitchFamily="34" charset="-122"/>
              </a:rPr>
              <a:t>应当有多少根</a:t>
            </a:r>
            <a:r>
              <a:rPr lang="zh-CN" altLang="en-US" b="1" dirty="0" smtClean="0">
                <a:solidFill>
                  <a:srgbClr val="0000FF"/>
                </a:solidFill>
                <a:latin typeface="微软雅黑" panose="020B0503020204020204" pitchFamily="34" charset="-122"/>
                <a:ea typeface="微软雅黑" panose="020B0503020204020204" pitchFamily="34" charset="-122"/>
              </a:rPr>
              <a:t>引脚</a:t>
            </a:r>
            <a:r>
              <a:rPr lang="zh-CN" altLang="en-US" b="1" dirty="0" smtClean="0">
                <a:solidFill>
                  <a:srgbClr val="000066"/>
                </a:solidFill>
                <a:latin typeface="微软雅黑" panose="020B0503020204020204" pitchFamily="34" charset="-122"/>
                <a:ea typeface="微软雅黑" panose="020B0503020204020204" pitchFamily="34" charset="-122"/>
              </a:rPr>
              <a:t>，以及</a:t>
            </a:r>
            <a:r>
              <a:rPr lang="zh-CN" altLang="en-US" b="1" dirty="0">
                <a:solidFill>
                  <a:srgbClr val="000066"/>
                </a:solidFill>
                <a:latin typeface="微软雅黑" panose="020B0503020204020204" pitchFamily="34" charset="-122"/>
                <a:ea typeface="微软雅黑" panose="020B0503020204020204" pitchFamily="34" charset="-122"/>
              </a:rPr>
              <a:t>各引脚应如何</a:t>
            </a:r>
            <a:r>
              <a:rPr lang="zh-CN" altLang="en-US" b="1" dirty="0">
                <a:solidFill>
                  <a:srgbClr val="0000FF"/>
                </a:solidFill>
                <a:latin typeface="微软雅黑" panose="020B0503020204020204" pitchFamily="34" charset="-122"/>
                <a:ea typeface="微软雅黑" panose="020B0503020204020204" pitchFamily="34" charset="-122"/>
              </a:rPr>
              <a:t>连接</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C00000"/>
                </a:solidFill>
                <a:latin typeface="微软雅黑" panose="020B0503020204020204" pitchFamily="34" charset="-122"/>
                <a:ea typeface="微软雅黑" panose="020B0503020204020204" pitchFamily="34" charset="-122"/>
              </a:rPr>
              <a:t>注意</a:t>
            </a:r>
            <a:r>
              <a:rPr lang="zh-CN" altLang="en-US" b="1" dirty="0">
                <a:solidFill>
                  <a:srgbClr val="C00000"/>
                </a:solidFill>
                <a:latin typeface="微软雅黑" panose="020B0503020204020204" pitchFamily="34" charset="-122"/>
                <a:ea typeface="微软雅黑" panose="020B0503020204020204" pitchFamily="34" charset="-122"/>
              </a:rPr>
              <a:t>：</a:t>
            </a:r>
            <a:r>
              <a:rPr lang="zh-CN" altLang="en-US" b="1" dirty="0" smtClean="0">
                <a:solidFill>
                  <a:srgbClr val="000066"/>
                </a:solidFill>
                <a:latin typeface="微软雅黑" panose="020B0503020204020204" pitchFamily="34" charset="-122"/>
                <a:ea typeface="微软雅黑" panose="020B0503020204020204" pitchFamily="34" charset="-122"/>
              </a:rPr>
              <a:t>传递</a:t>
            </a:r>
            <a:r>
              <a:rPr lang="zh-CN" altLang="en-US" b="1" dirty="0">
                <a:solidFill>
                  <a:srgbClr val="000066"/>
                </a:solidFill>
                <a:latin typeface="微软雅黑" panose="020B0503020204020204" pitchFamily="34" charset="-122"/>
                <a:ea typeface="微软雅黑" panose="020B0503020204020204" pitchFamily="34" charset="-122"/>
              </a:rPr>
              <a:t>信息所利用的一些</a:t>
            </a:r>
            <a:r>
              <a:rPr lang="zh-CN" altLang="en-US" b="1" dirty="0">
                <a:solidFill>
                  <a:srgbClr val="C00000"/>
                </a:solidFill>
                <a:latin typeface="微软雅黑" panose="020B0503020204020204" pitchFamily="34" charset="-122"/>
                <a:ea typeface="微软雅黑" panose="020B0503020204020204" pitchFamily="34" charset="-122"/>
              </a:rPr>
              <a:t>物理媒体</a:t>
            </a:r>
            <a:r>
              <a:rPr lang="zh-CN" altLang="en-US" b="1" dirty="0">
                <a:solidFill>
                  <a:srgbClr val="000066"/>
                </a:solidFill>
                <a:latin typeface="微软雅黑" panose="020B0503020204020204" pitchFamily="34" charset="-122"/>
                <a:ea typeface="微软雅黑" panose="020B0503020204020204" pitchFamily="34" charset="-122"/>
              </a:rPr>
              <a:t>，如双绞线、同轴电缆、光缆、无线信道等，并</a:t>
            </a:r>
            <a:r>
              <a:rPr lang="zh-CN" altLang="en-US" b="1" dirty="0">
                <a:solidFill>
                  <a:srgbClr val="C00000"/>
                </a:solidFill>
                <a:latin typeface="微软雅黑" panose="020B0503020204020204" pitchFamily="34" charset="-122"/>
                <a:ea typeface="微软雅黑" panose="020B0503020204020204" pitchFamily="34" charset="-122"/>
              </a:rPr>
              <a:t>不在物理层协议</a:t>
            </a:r>
            <a:r>
              <a:rPr lang="zh-CN" altLang="en-US" b="1" dirty="0" smtClean="0">
                <a:solidFill>
                  <a:srgbClr val="C00000"/>
                </a:solidFill>
                <a:latin typeface="微软雅黑" panose="020B0503020204020204" pitchFamily="34" charset="-122"/>
                <a:ea typeface="微软雅黑" panose="020B0503020204020204" pitchFamily="34" charset="-122"/>
              </a:rPr>
              <a:t>之内，</a:t>
            </a:r>
            <a:r>
              <a:rPr lang="zh-CN" altLang="en-US" b="1" dirty="0" smtClean="0">
                <a:solidFill>
                  <a:srgbClr val="000066"/>
                </a:solidFill>
                <a:latin typeface="微软雅黑" panose="020B0503020204020204" pitchFamily="34" charset="-122"/>
                <a:ea typeface="微软雅黑" panose="020B0503020204020204" pitchFamily="34" charset="-122"/>
              </a:rPr>
              <a:t>而是</a:t>
            </a:r>
            <a:r>
              <a:rPr lang="zh-CN" altLang="en-US" b="1" dirty="0">
                <a:solidFill>
                  <a:srgbClr val="000066"/>
                </a:solidFill>
                <a:latin typeface="微软雅黑" panose="020B0503020204020204" pitchFamily="34" charset="-122"/>
                <a:ea typeface="微软雅黑" panose="020B0503020204020204" pitchFamily="34" charset="-122"/>
              </a:rPr>
              <a:t>在物理层协议的下面。</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38418" y="1435161"/>
            <a:ext cx="5079413" cy="2677123"/>
          </a:xfrm>
          <a:prstGeom prst="borderCallout1">
            <a:avLst>
              <a:gd name="adj1" fmla="val 48217"/>
              <a:gd name="adj2" fmla="val 189"/>
              <a:gd name="adj3" fmla="val 79865"/>
              <a:gd name="adj4" fmla="val -1468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常简称为</a:t>
            </a:r>
            <a:r>
              <a:rPr lang="zh-CN" altLang="en-US" b="1" dirty="0">
                <a:solidFill>
                  <a:srgbClr val="C00000"/>
                </a:solidFill>
                <a:latin typeface="微软雅黑" panose="020B0503020204020204" pitchFamily="34" charset="-122"/>
                <a:ea typeface="微软雅黑" panose="020B0503020204020204" pitchFamily="34" charset="-122"/>
              </a:rPr>
              <a:t>链路层</a:t>
            </a:r>
            <a:r>
              <a:rPr lang="zh-CN" altLang="en-US" b="1" dirty="0" smtClean="0">
                <a:solidFill>
                  <a:srgbClr val="C00000"/>
                </a:solidFill>
                <a:latin typeface="微软雅黑" panose="020B0503020204020204" pitchFamily="34" charset="-122"/>
                <a:ea typeface="微软雅黑" panose="020B0503020204020204" pitchFamily="34" charset="-122"/>
              </a:rPr>
              <a:t>。</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实现两</a:t>
            </a:r>
            <a:r>
              <a:rPr lang="zh-CN" altLang="en-US" b="1" dirty="0">
                <a:solidFill>
                  <a:srgbClr val="000066"/>
                </a:solidFill>
                <a:latin typeface="微软雅黑" panose="020B0503020204020204" pitchFamily="34" charset="-122"/>
                <a:ea typeface="微软雅黑" panose="020B0503020204020204" pitchFamily="34" charset="-122"/>
              </a:rPr>
              <a:t>个</a:t>
            </a:r>
            <a:r>
              <a:rPr lang="zh-CN" altLang="en-US" b="1" dirty="0">
                <a:solidFill>
                  <a:srgbClr val="C00000"/>
                </a:solidFill>
                <a:latin typeface="微软雅黑" panose="020B0503020204020204" pitchFamily="34" charset="-122"/>
                <a:ea typeface="微软雅黑" panose="020B0503020204020204" pitchFamily="34" charset="-122"/>
              </a:rPr>
              <a:t>相邻节点</a:t>
            </a:r>
            <a:r>
              <a:rPr lang="zh-CN" altLang="en-US" b="1" dirty="0" smtClean="0">
                <a:solidFill>
                  <a:srgbClr val="000066"/>
                </a:solidFill>
                <a:latin typeface="微软雅黑" panose="020B0503020204020204" pitchFamily="34" charset="-122"/>
                <a:ea typeface="微软雅黑" panose="020B0503020204020204" pitchFamily="34" charset="-122"/>
              </a:rPr>
              <a:t>之间的</a:t>
            </a:r>
            <a:r>
              <a:rPr lang="zh-CN" altLang="en-US" b="1" dirty="0" smtClean="0">
                <a:solidFill>
                  <a:srgbClr val="C00000"/>
                </a:solidFill>
                <a:latin typeface="微软雅黑" panose="020B0503020204020204" pitchFamily="34" charset="-122"/>
                <a:ea typeface="微软雅黑" panose="020B0503020204020204" pitchFamily="34" charset="-122"/>
              </a:rPr>
              <a:t>可靠通信。</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在两个相邻节点间的链路上传送</a:t>
            </a:r>
            <a:r>
              <a:rPr lang="zh-CN" altLang="en-US" b="1" dirty="0">
                <a:solidFill>
                  <a:srgbClr val="C00000"/>
                </a:solidFill>
                <a:latin typeface="微软雅黑" panose="020B0503020204020204" pitchFamily="34" charset="-122"/>
                <a:ea typeface="微软雅黑" panose="020B0503020204020204" pitchFamily="34" charset="-122"/>
              </a:rPr>
              <a:t>帧</a:t>
            </a:r>
            <a:r>
              <a:rPr lang="zh-CN" altLang="en-US" b="1" dirty="0">
                <a:solidFill>
                  <a:srgbClr val="000066"/>
                </a:solidFill>
                <a:latin typeface="微软雅黑" panose="020B0503020204020204" pitchFamily="34" charset="-122"/>
                <a:ea typeface="微软雅黑" panose="020B0503020204020204" pitchFamily="34" charset="-122"/>
              </a:rPr>
              <a:t>（</a:t>
            </a:r>
            <a:r>
              <a:rPr lang="en-US" altLang="zh-CN" b="1" dirty="0">
                <a:solidFill>
                  <a:srgbClr val="000066"/>
                </a:solidFill>
                <a:latin typeface="微软雅黑" panose="020B0503020204020204" pitchFamily="34" charset="-122"/>
                <a:ea typeface="微软雅黑" panose="020B0503020204020204" pitchFamily="34" charset="-122"/>
              </a:rPr>
              <a:t>frame</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如发现有差错</a:t>
            </a:r>
            <a:r>
              <a:rPr lang="zh-CN" altLang="en-US" b="1" dirty="0" smtClean="0">
                <a:solidFill>
                  <a:srgbClr val="000066"/>
                </a:solidFill>
                <a:latin typeface="微软雅黑" panose="020B0503020204020204" pitchFamily="34" charset="-122"/>
                <a:ea typeface="微软雅黑" panose="020B0503020204020204" pitchFamily="34" charset="-122"/>
              </a:rPr>
              <a:t>，就</a:t>
            </a:r>
            <a:r>
              <a:rPr lang="zh-CN" altLang="en-US" b="1" dirty="0">
                <a:solidFill>
                  <a:srgbClr val="000066"/>
                </a:solidFill>
                <a:latin typeface="微软雅黑" panose="020B0503020204020204" pitchFamily="34" charset="-122"/>
                <a:ea typeface="微软雅黑" panose="020B0503020204020204" pitchFamily="34" charset="-122"/>
              </a:rPr>
              <a:t>简单地</a:t>
            </a:r>
            <a:r>
              <a:rPr lang="zh-CN" altLang="en-US" b="1" dirty="0" smtClean="0">
                <a:solidFill>
                  <a:srgbClr val="C00000"/>
                </a:solidFill>
                <a:latin typeface="微软雅黑" panose="020B0503020204020204" pitchFamily="34" charset="-122"/>
                <a:ea typeface="微软雅黑" panose="020B0503020204020204" pitchFamily="34" charset="-122"/>
              </a:rPr>
              <a:t>丢弃</a:t>
            </a:r>
            <a:r>
              <a:rPr lang="zh-CN" altLang="en-US" b="1" dirty="0" smtClean="0">
                <a:solidFill>
                  <a:srgbClr val="000066"/>
                </a:solidFill>
                <a:latin typeface="微软雅黑" panose="020B0503020204020204" pitchFamily="34" charset="-122"/>
                <a:ea typeface="微软雅黑" panose="020B0503020204020204" pitchFamily="34" charset="-122"/>
              </a:rPr>
              <a:t>出错帧。</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如果</a:t>
            </a:r>
            <a:r>
              <a:rPr lang="zh-CN" altLang="en-US" b="1" dirty="0">
                <a:solidFill>
                  <a:srgbClr val="000066"/>
                </a:solidFill>
                <a:latin typeface="微软雅黑" panose="020B0503020204020204" pitchFamily="34" charset="-122"/>
                <a:ea typeface="微软雅黑" panose="020B0503020204020204" pitchFamily="34" charset="-122"/>
              </a:rPr>
              <a:t>需要</a:t>
            </a:r>
            <a:r>
              <a:rPr lang="zh-CN" altLang="en-US" b="1" dirty="0" smtClean="0">
                <a:solidFill>
                  <a:srgbClr val="000066"/>
                </a:solidFill>
                <a:latin typeface="微软雅黑" panose="020B0503020204020204" pitchFamily="34" charset="-122"/>
                <a:ea typeface="微软雅黑" panose="020B0503020204020204" pitchFamily="34" charset="-122"/>
              </a:rPr>
              <a:t>改正出现</a:t>
            </a:r>
            <a:r>
              <a:rPr lang="zh-CN" altLang="en-US" b="1" dirty="0">
                <a:solidFill>
                  <a:srgbClr val="000066"/>
                </a:solidFill>
                <a:latin typeface="微软雅黑" panose="020B0503020204020204" pitchFamily="34" charset="-122"/>
                <a:ea typeface="微软雅黑" panose="020B0503020204020204" pitchFamily="34" charset="-122"/>
              </a:rPr>
              <a:t>的</a:t>
            </a:r>
            <a:r>
              <a:rPr lang="zh-CN" altLang="en-US" b="1" dirty="0" smtClean="0">
                <a:solidFill>
                  <a:srgbClr val="000066"/>
                </a:solidFill>
                <a:latin typeface="微软雅黑" panose="020B0503020204020204" pitchFamily="34" charset="-122"/>
                <a:ea typeface="微软雅黑" panose="020B0503020204020204" pitchFamily="34" charset="-122"/>
              </a:rPr>
              <a:t>差错，就要</a:t>
            </a:r>
            <a:r>
              <a:rPr lang="zh-CN" altLang="en-US" b="1" dirty="0">
                <a:solidFill>
                  <a:srgbClr val="000066"/>
                </a:solidFill>
                <a:latin typeface="微软雅黑" panose="020B0503020204020204" pitchFamily="34" charset="-122"/>
                <a:ea typeface="微软雅黑" panose="020B0503020204020204" pitchFamily="34" charset="-122"/>
              </a:rPr>
              <a:t>采用</a:t>
            </a:r>
            <a:r>
              <a:rPr lang="zh-CN" altLang="en-US" b="1" dirty="0">
                <a:solidFill>
                  <a:srgbClr val="C00000"/>
                </a:solidFill>
                <a:latin typeface="微软雅黑" panose="020B0503020204020204" pitchFamily="34" charset="-122"/>
                <a:ea typeface="微软雅黑" panose="020B0503020204020204" pitchFamily="34" charset="-122"/>
              </a:rPr>
              <a:t>可靠传输协议</a:t>
            </a:r>
            <a:r>
              <a:rPr lang="zh-CN" altLang="en-US" b="1" dirty="0">
                <a:solidFill>
                  <a:srgbClr val="000066"/>
                </a:solidFill>
                <a:latin typeface="微软雅黑" panose="020B0503020204020204" pitchFamily="34" charset="-122"/>
                <a:ea typeface="微软雅黑" panose="020B0503020204020204" pitchFamily="34" charset="-122"/>
              </a:rPr>
              <a:t>来</a:t>
            </a:r>
            <a:r>
              <a:rPr lang="zh-CN" altLang="en-US" b="1" dirty="0">
                <a:solidFill>
                  <a:srgbClr val="C00000"/>
                </a:solidFill>
                <a:latin typeface="微软雅黑" panose="020B0503020204020204" pitchFamily="34" charset="-122"/>
                <a:ea typeface="微软雅黑" panose="020B0503020204020204" pitchFamily="34" charset="-122"/>
              </a:rPr>
              <a:t>纠正</a:t>
            </a:r>
            <a:r>
              <a:rPr lang="zh-CN" altLang="en-US" b="1" dirty="0">
                <a:solidFill>
                  <a:srgbClr val="000066"/>
                </a:solidFill>
                <a:latin typeface="微软雅黑" panose="020B0503020204020204" pitchFamily="34" charset="-122"/>
                <a:ea typeface="微软雅黑" panose="020B0503020204020204" pitchFamily="34" charset="-122"/>
              </a:rPr>
              <a:t>出现的差错。这种方法会使</a:t>
            </a:r>
            <a:r>
              <a:rPr lang="zh-CN" altLang="en-US" b="1" dirty="0" smtClean="0">
                <a:solidFill>
                  <a:srgbClr val="000066"/>
                </a:solidFill>
                <a:latin typeface="微软雅黑" panose="020B0503020204020204" pitchFamily="34" charset="-122"/>
                <a:ea typeface="微软雅黑" panose="020B0503020204020204" pitchFamily="34" charset="-122"/>
              </a:rPr>
              <a:t>数据链路层协议复杂。</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84220" y="1427480"/>
            <a:ext cx="5079365" cy="2683510"/>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4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为</a:t>
            </a:r>
            <a:r>
              <a:rPr lang="zh-CN" altLang="en-US" b="1" dirty="0">
                <a:solidFill>
                  <a:srgbClr val="000066"/>
                </a:solidFill>
                <a:latin typeface="微软雅黑" panose="020B0503020204020204" pitchFamily="34" charset="-122"/>
                <a:ea typeface="微软雅黑" panose="020B0503020204020204" pitchFamily="34" charset="-122"/>
              </a:rPr>
              <a:t>分组交换网上的不同</a:t>
            </a:r>
            <a:r>
              <a:rPr lang="zh-CN" altLang="en-US" b="1" dirty="0">
                <a:solidFill>
                  <a:srgbClr val="C00000"/>
                </a:solidFill>
                <a:latin typeface="微软雅黑" panose="020B0503020204020204" pitchFamily="34" charset="-122"/>
                <a:ea typeface="微软雅黑" panose="020B0503020204020204" pitchFamily="34" charset="-122"/>
              </a:rPr>
              <a:t>主机</a:t>
            </a:r>
            <a:r>
              <a:rPr lang="zh-CN" altLang="en-US" b="1" dirty="0">
                <a:solidFill>
                  <a:srgbClr val="000066"/>
                </a:solidFill>
                <a:latin typeface="微软雅黑" panose="020B0503020204020204" pitchFamily="34" charset="-122"/>
                <a:ea typeface="微软雅黑" panose="020B0503020204020204" pitchFamily="34" charset="-122"/>
              </a:rPr>
              <a:t>提供通信服务</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4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两个</a:t>
            </a:r>
            <a:r>
              <a:rPr lang="zh-CN" altLang="en-US" b="1" dirty="0" smtClean="0">
                <a:solidFill>
                  <a:srgbClr val="000066"/>
                </a:solidFill>
                <a:latin typeface="微软雅黑" panose="020B0503020204020204" pitchFamily="34" charset="-122"/>
                <a:ea typeface="微软雅黑" panose="020B0503020204020204" pitchFamily="34" charset="-122"/>
              </a:rPr>
              <a:t>具体</a:t>
            </a:r>
            <a:r>
              <a:rPr lang="zh-CN" altLang="en-US" b="1" dirty="0" smtClean="0">
                <a:solidFill>
                  <a:srgbClr val="0000FF"/>
                </a:solidFill>
                <a:latin typeface="微软雅黑" panose="020B0503020204020204" pitchFamily="34" charset="-122"/>
                <a:ea typeface="微软雅黑" panose="020B0503020204020204" pitchFamily="34" charset="-122"/>
              </a:rPr>
              <a:t>任务：</a:t>
            </a:r>
            <a:endParaRPr lang="en-US" altLang="zh-CN" b="1" dirty="0" smtClean="0">
              <a:solidFill>
                <a:srgbClr val="0000FF"/>
              </a:solidFill>
              <a:latin typeface="微软雅黑" panose="020B0503020204020204" pitchFamily="34" charset="-122"/>
              <a:ea typeface="微软雅黑" panose="020B0503020204020204" pitchFamily="34" charset="-122"/>
            </a:endParaRPr>
          </a:p>
          <a:p>
            <a:pPr marL="742950" lvl="1" indent="-285750">
              <a:lnSpc>
                <a:spcPts val="2400"/>
              </a:lnSpc>
              <a:buClr>
                <a:schemeClr val="accent6">
                  <a:lumMod val="75000"/>
                </a:schemeClr>
              </a:buClr>
              <a:buFont typeface="Wingdings" panose="05000000000000000000" pitchFamily="2" charset="2"/>
              <a:buChar char="u"/>
            </a:pPr>
            <a:r>
              <a:rPr lang="zh-CN" altLang="en-US" sz="1600" b="1" dirty="0" smtClean="0">
                <a:solidFill>
                  <a:srgbClr val="C00000"/>
                </a:solidFill>
                <a:latin typeface="微软雅黑" panose="020B0503020204020204" pitchFamily="34" charset="-122"/>
                <a:ea typeface="微软雅黑" panose="020B0503020204020204" pitchFamily="34" charset="-122"/>
              </a:rPr>
              <a:t>路由选择：</a:t>
            </a:r>
            <a:r>
              <a:rPr lang="zh-CN" altLang="en-US" sz="1600" b="1" dirty="0" smtClean="0">
                <a:solidFill>
                  <a:srgbClr val="000066"/>
                </a:solidFill>
                <a:latin typeface="微软雅黑" panose="020B0503020204020204" pitchFamily="34" charset="-122"/>
                <a:ea typeface="微软雅黑" panose="020B0503020204020204" pitchFamily="34" charset="-122"/>
              </a:rPr>
              <a:t>通过</a:t>
            </a:r>
            <a:r>
              <a:rPr lang="zh-CN" altLang="en-US" sz="1600" b="1" dirty="0">
                <a:solidFill>
                  <a:srgbClr val="000066"/>
                </a:solidFill>
                <a:latin typeface="微软雅黑" panose="020B0503020204020204" pitchFamily="34" charset="-122"/>
                <a:ea typeface="微软雅黑" panose="020B0503020204020204" pitchFamily="34" charset="-122"/>
              </a:rPr>
              <a:t>一定的算法，在互联网中的每一个路由器上，</a:t>
            </a:r>
            <a:r>
              <a:rPr lang="zh-CN" altLang="en-US" sz="1600" b="1" dirty="0">
                <a:solidFill>
                  <a:srgbClr val="C00000"/>
                </a:solidFill>
                <a:latin typeface="微软雅黑" panose="020B0503020204020204" pitchFamily="34" charset="-122"/>
                <a:ea typeface="微软雅黑" panose="020B0503020204020204" pitchFamily="34" charset="-122"/>
              </a:rPr>
              <a:t>生成</a:t>
            </a:r>
            <a:r>
              <a:rPr lang="zh-CN" altLang="en-US" sz="1600" b="1" dirty="0">
                <a:solidFill>
                  <a:srgbClr val="000066"/>
                </a:solidFill>
                <a:latin typeface="微软雅黑" panose="020B0503020204020204" pitchFamily="34" charset="-122"/>
                <a:ea typeface="微软雅黑" panose="020B0503020204020204" pitchFamily="34" charset="-122"/>
              </a:rPr>
              <a:t>一个用来转发分组的</a:t>
            </a:r>
            <a:r>
              <a:rPr lang="zh-CN" altLang="en-US" sz="1600" b="1" dirty="0">
                <a:solidFill>
                  <a:srgbClr val="C00000"/>
                </a:solidFill>
                <a:latin typeface="微软雅黑" panose="020B0503020204020204" pitchFamily="34" charset="-122"/>
                <a:ea typeface="微软雅黑" panose="020B0503020204020204" pitchFamily="34" charset="-122"/>
              </a:rPr>
              <a:t>转发表。</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742950" lvl="1" indent="-285750">
              <a:lnSpc>
                <a:spcPts val="2400"/>
              </a:lnSpc>
              <a:buClr>
                <a:schemeClr val="accent6">
                  <a:lumMod val="75000"/>
                </a:schemeClr>
              </a:buClr>
              <a:buFont typeface="Wingdings" panose="05000000000000000000" pitchFamily="2" charset="2"/>
              <a:buChar char="u"/>
            </a:pPr>
            <a:r>
              <a:rPr lang="zh-CN" altLang="en-US" sz="1600" b="1" dirty="0" smtClean="0">
                <a:solidFill>
                  <a:srgbClr val="C00000"/>
                </a:solidFill>
                <a:latin typeface="微软雅黑" panose="020B0503020204020204" pitchFamily="34" charset="-122"/>
                <a:ea typeface="微软雅黑" panose="020B0503020204020204" pitchFamily="34" charset="-122"/>
              </a:rPr>
              <a:t>转发：</a:t>
            </a:r>
            <a:r>
              <a:rPr lang="zh-CN" altLang="en-US" sz="1600" b="1" dirty="0" smtClean="0">
                <a:solidFill>
                  <a:srgbClr val="000066"/>
                </a:solidFill>
                <a:latin typeface="微软雅黑" panose="020B0503020204020204" pitchFamily="34" charset="-122"/>
                <a:ea typeface="微软雅黑" panose="020B0503020204020204" pitchFamily="34" charset="-122"/>
              </a:rPr>
              <a:t>每</a:t>
            </a:r>
            <a:r>
              <a:rPr lang="zh-CN" altLang="en-US" sz="1600" b="1" dirty="0">
                <a:solidFill>
                  <a:srgbClr val="000066"/>
                </a:solidFill>
                <a:latin typeface="微软雅黑" panose="020B0503020204020204" pitchFamily="34" charset="-122"/>
                <a:ea typeface="微软雅黑" panose="020B0503020204020204" pitchFamily="34" charset="-122"/>
              </a:rPr>
              <a:t>一个路由器在接收到一个分组时，要依据转发表中指明的路径把分组</a:t>
            </a:r>
            <a:r>
              <a:rPr lang="zh-CN" altLang="en-US" sz="1600" b="1" dirty="0">
                <a:solidFill>
                  <a:srgbClr val="C00000"/>
                </a:solidFill>
                <a:latin typeface="微软雅黑" panose="020B0503020204020204" pitchFamily="34" charset="-122"/>
                <a:ea typeface="微软雅黑" panose="020B0503020204020204" pitchFamily="34" charset="-122"/>
              </a:rPr>
              <a:t>转发</a:t>
            </a:r>
            <a:r>
              <a:rPr lang="zh-CN" altLang="en-US" sz="1600" b="1" dirty="0">
                <a:solidFill>
                  <a:srgbClr val="000066"/>
                </a:solidFill>
                <a:latin typeface="微软雅黑" panose="020B0503020204020204" pitchFamily="34" charset="-122"/>
                <a:ea typeface="微软雅黑" panose="020B0503020204020204" pitchFamily="34" charset="-122"/>
              </a:rPr>
              <a:t>到下一个路由器</a:t>
            </a:r>
            <a:r>
              <a:rPr lang="zh-CN" altLang="en-US" sz="1600" b="1" dirty="0" smtClean="0">
                <a:solidFill>
                  <a:srgbClr val="000066"/>
                </a:solidFill>
                <a:latin typeface="微软雅黑" panose="020B0503020204020204" pitchFamily="34" charset="-122"/>
                <a:ea typeface="微软雅黑" panose="020B0503020204020204" pitchFamily="34" charset="-122"/>
              </a:rPr>
              <a:t>。</a:t>
            </a:r>
            <a:endParaRPr lang="zh-CN" altLang="en-US" sz="1600" b="1" dirty="0" smtClean="0">
              <a:solidFill>
                <a:srgbClr val="000066"/>
              </a:solidFill>
              <a:latin typeface="微软雅黑" panose="020B0503020204020204" pitchFamily="34" charset="-122"/>
              <a:ea typeface="微软雅黑" panose="020B0503020204020204" pitchFamily="34" charset="-122"/>
            </a:endParaRPr>
          </a:p>
          <a:p>
            <a:pPr marL="0" lvl="1" indent="0" eaLnBrk="1" latinLnBrk="0" hangingPunct="1">
              <a:lnSpc>
                <a:spcPts val="2400"/>
              </a:lnSpc>
              <a:buClr>
                <a:srgbClr val="000066"/>
              </a:buClr>
              <a:buFont typeface="Wingdings" panose="05000000000000000000" charset="0"/>
              <a:buNone/>
            </a:pPr>
            <a:endParaRPr lang="zh-CN" altLang="en-US" sz="1800"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38418" y="1435161"/>
            <a:ext cx="5079413" cy="2677123"/>
          </a:xfrm>
          <a:prstGeom prst="borderCallout1">
            <a:avLst>
              <a:gd name="adj1" fmla="val 48217"/>
              <a:gd name="adj2" fmla="val 189"/>
              <a:gd name="adj3" fmla="val 66982"/>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互联网</a:t>
            </a:r>
            <a:r>
              <a:rPr lang="zh-CN" altLang="en-US" b="1" dirty="0">
                <a:solidFill>
                  <a:srgbClr val="000066"/>
                </a:solidFill>
                <a:latin typeface="微软雅黑" panose="020B0503020204020204" pitchFamily="34" charset="-122"/>
                <a:ea typeface="微软雅黑" panose="020B0503020204020204" pitchFamily="34" charset="-122"/>
              </a:rPr>
              <a:t>使用的网络层协议是</a:t>
            </a:r>
            <a:r>
              <a:rPr lang="zh-CN" altLang="en-US" b="1" dirty="0">
                <a:solidFill>
                  <a:srgbClr val="C00000"/>
                </a:solidFill>
                <a:latin typeface="微软雅黑" panose="020B0503020204020204" pitchFamily="34" charset="-122"/>
                <a:ea typeface="微软雅黑" panose="020B0503020204020204" pitchFamily="34" charset="-122"/>
              </a:rPr>
              <a:t>无连接</a:t>
            </a:r>
            <a:r>
              <a:rPr lang="zh-CN" altLang="en-US" b="1" dirty="0">
                <a:solidFill>
                  <a:srgbClr val="000066"/>
                </a:solidFill>
                <a:latin typeface="微软雅黑" panose="020B0503020204020204" pitchFamily="34" charset="-122"/>
                <a:ea typeface="微软雅黑" panose="020B0503020204020204" pitchFamily="34" charset="-122"/>
              </a:rPr>
              <a:t>的</a:t>
            </a:r>
            <a:r>
              <a:rPr lang="zh-CN" altLang="en-US" b="1" dirty="0" smtClean="0">
                <a:solidFill>
                  <a:srgbClr val="C00000"/>
                </a:solidFill>
                <a:latin typeface="微软雅黑" panose="020B0503020204020204" pitchFamily="34" charset="-122"/>
                <a:ea typeface="微软雅黑" panose="020B0503020204020204" pitchFamily="34" charset="-122"/>
              </a:rPr>
              <a:t>网际协议 </a:t>
            </a:r>
            <a:r>
              <a:rPr lang="en-US" altLang="zh-CN" b="1" dirty="0" smtClean="0">
                <a:solidFill>
                  <a:srgbClr val="C00000"/>
                </a:solidFill>
                <a:latin typeface="微软雅黑" panose="020B0503020204020204" pitchFamily="34" charset="-122"/>
                <a:ea typeface="微软雅黑" panose="020B0503020204020204" pitchFamily="34" charset="-122"/>
              </a:rPr>
              <a:t>IP  </a:t>
            </a:r>
            <a:r>
              <a:rPr lang="en-US" altLang="zh-CN" b="1" dirty="0">
                <a:solidFill>
                  <a:srgbClr val="000066"/>
                </a:solidFill>
                <a:latin typeface="微软雅黑" panose="020B0503020204020204" pitchFamily="34" charset="-122"/>
                <a:ea typeface="微软雅黑" panose="020B0503020204020204" pitchFamily="34" charset="-122"/>
              </a:rPr>
              <a:t>(Internet Protocol</a:t>
            </a:r>
            <a:r>
              <a:rPr lang="en-US" altLang="zh-CN" b="1" dirty="0" smtClean="0">
                <a:solidFill>
                  <a:srgbClr val="000066"/>
                </a:solidFill>
                <a:latin typeface="微软雅黑" panose="020B0503020204020204" pitchFamily="34" charset="-122"/>
                <a:ea typeface="微软雅黑" panose="020B0503020204020204" pitchFamily="34" charset="-122"/>
              </a:rPr>
              <a:t>) </a:t>
            </a:r>
            <a:r>
              <a:rPr lang="zh-CN" altLang="en-US" b="1" dirty="0" smtClean="0">
                <a:solidFill>
                  <a:srgbClr val="000066"/>
                </a:solidFill>
                <a:latin typeface="微软雅黑" panose="020B0503020204020204" pitchFamily="34" charset="-122"/>
                <a:ea typeface="微软雅黑" panose="020B0503020204020204" pitchFamily="34" charset="-122"/>
              </a:rPr>
              <a:t>和</a:t>
            </a:r>
            <a:r>
              <a:rPr lang="zh-CN" altLang="en-US" b="1" dirty="0">
                <a:solidFill>
                  <a:srgbClr val="000066"/>
                </a:solidFill>
                <a:latin typeface="微软雅黑" panose="020B0503020204020204" pitchFamily="34" charset="-122"/>
                <a:ea typeface="微软雅黑" panose="020B0503020204020204" pitchFamily="34" charset="-122"/>
              </a:rPr>
              <a:t>许多种路由选择协议，因此互联网的网络层也叫做</a:t>
            </a:r>
            <a:r>
              <a:rPr lang="zh-CN" altLang="en-US" b="1" dirty="0">
                <a:solidFill>
                  <a:srgbClr val="0000FF"/>
                </a:solidFill>
                <a:latin typeface="微软雅黑" panose="020B0503020204020204" pitchFamily="34" charset="-122"/>
                <a:ea typeface="微软雅黑" panose="020B0503020204020204" pitchFamily="34" charset="-122"/>
              </a:rPr>
              <a:t>网际层</a:t>
            </a:r>
            <a:r>
              <a:rPr lang="zh-CN" altLang="en-US" b="1" dirty="0" smtClean="0">
                <a:solidFill>
                  <a:srgbClr val="000066"/>
                </a:solidFill>
                <a:latin typeface="微软雅黑" panose="020B0503020204020204" pitchFamily="34" charset="-122"/>
                <a:ea typeface="微软雅黑" panose="020B0503020204020204" pitchFamily="34" charset="-122"/>
              </a:rPr>
              <a:t>或 </a:t>
            </a:r>
            <a:r>
              <a:rPr lang="en-US" altLang="zh-CN" b="1" dirty="0" smtClean="0">
                <a:solidFill>
                  <a:srgbClr val="0000FF"/>
                </a:solidFill>
                <a:latin typeface="微软雅黑" panose="020B0503020204020204" pitchFamily="34" charset="-122"/>
                <a:ea typeface="微软雅黑" panose="020B0503020204020204" pitchFamily="34" charset="-122"/>
              </a:rPr>
              <a:t>IP </a:t>
            </a:r>
            <a:r>
              <a:rPr lang="zh-CN" altLang="en-US" b="1" dirty="0" smtClean="0">
                <a:solidFill>
                  <a:srgbClr val="0000FF"/>
                </a:solidFill>
                <a:latin typeface="微软雅黑" panose="020B0503020204020204" pitchFamily="34" charset="-122"/>
                <a:ea typeface="微软雅黑" panose="020B0503020204020204" pitchFamily="34" charset="-122"/>
              </a:rPr>
              <a:t>层。</a:t>
            </a:r>
            <a:endParaRPr lang="en-US" altLang="zh-CN" b="1" dirty="0" smtClean="0">
              <a:solidFill>
                <a:srgbClr val="0000FF"/>
              </a:solidFill>
              <a:latin typeface="微软雅黑" panose="020B0503020204020204" pitchFamily="34" charset="-122"/>
              <a:ea typeface="微软雅黑" panose="020B0503020204020204" pitchFamily="34" charset="-122"/>
            </a:endParaRPr>
          </a:p>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IP </a:t>
            </a:r>
            <a:r>
              <a:rPr lang="zh-CN" altLang="en-US" b="1" dirty="0" smtClean="0">
                <a:solidFill>
                  <a:srgbClr val="000066"/>
                </a:solidFill>
                <a:latin typeface="微软雅黑" panose="020B0503020204020204" pitchFamily="34" charset="-122"/>
                <a:ea typeface="微软雅黑" panose="020B0503020204020204" pitchFamily="34" charset="-122"/>
              </a:rPr>
              <a:t>协议分组</a:t>
            </a:r>
            <a:r>
              <a:rPr lang="zh-CN" altLang="en-US" b="1" dirty="0">
                <a:solidFill>
                  <a:srgbClr val="000066"/>
                </a:solidFill>
                <a:latin typeface="微软雅黑" panose="020B0503020204020204" pitchFamily="34" charset="-122"/>
                <a:ea typeface="微软雅黑" panose="020B0503020204020204" pitchFamily="34" charset="-122"/>
              </a:rPr>
              <a:t>也</a:t>
            </a:r>
            <a:r>
              <a:rPr lang="zh-CN" altLang="en-US" b="1" dirty="0" smtClean="0">
                <a:solidFill>
                  <a:srgbClr val="000066"/>
                </a:solidFill>
                <a:latin typeface="微软雅黑" panose="020B0503020204020204" pitchFamily="34" charset="-122"/>
                <a:ea typeface="微软雅黑" panose="020B0503020204020204" pitchFamily="34" charset="-122"/>
              </a:rPr>
              <a:t>叫做 </a:t>
            </a:r>
            <a:r>
              <a:rPr lang="en-US" altLang="zh-CN" b="1" dirty="0" smtClean="0">
                <a:solidFill>
                  <a:srgbClr val="C00000"/>
                </a:solidFill>
                <a:latin typeface="微软雅黑" panose="020B0503020204020204" pitchFamily="34" charset="-122"/>
                <a:ea typeface="微软雅黑" panose="020B0503020204020204" pitchFamily="34" charset="-122"/>
              </a:rPr>
              <a:t>IP </a:t>
            </a:r>
            <a:r>
              <a:rPr lang="zh-CN" altLang="en-US" b="1" dirty="0" smtClean="0">
                <a:solidFill>
                  <a:srgbClr val="C00000"/>
                </a:solidFill>
                <a:latin typeface="微软雅黑" panose="020B0503020204020204" pitchFamily="34" charset="-122"/>
                <a:ea typeface="微软雅黑" panose="020B0503020204020204" pitchFamily="34" charset="-122"/>
              </a:rPr>
              <a:t>数据报</a:t>
            </a:r>
            <a:r>
              <a:rPr lang="zh-CN" altLang="en-US"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000066"/>
                </a:solidFill>
                <a:latin typeface="微软雅黑" panose="020B0503020204020204" pitchFamily="34" charset="-122"/>
                <a:ea typeface="微软雅黑" panose="020B0503020204020204" pitchFamily="34" charset="-122"/>
              </a:rPr>
              <a:t>或简称为</a:t>
            </a:r>
            <a:r>
              <a:rPr lang="zh-CN" altLang="en-US" b="1" dirty="0">
                <a:solidFill>
                  <a:srgbClr val="C00000"/>
                </a:solidFill>
                <a:latin typeface="微软雅黑" panose="020B0503020204020204" pitchFamily="34" charset="-122"/>
                <a:ea typeface="微软雅黑" panose="020B0503020204020204" pitchFamily="34" charset="-122"/>
              </a:rPr>
              <a:t>数据报。</a:t>
            </a: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348990" y="1536700"/>
            <a:ext cx="5079365" cy="2385060"/>
          </a:xfrm>
          <a:prstGeom prst="borderCallout1">
            <a:avLst>
              <a:gd name="adj1" fmla="val 13162"/>
              <a:gd name="adj2" fmla="val 31"/>
              <a:gd name="adj3" fmla="val 52900"/>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a:solidFill>
                  <a:srgbClr val="0000FF"/>
                </a:solidFill>
                <a:latin typeface="微软雅黑" panose="020B0503020204020204" pitchFamily="34" charset="-122"/>
                <a:ea typeface="微软雅黑" panose="020B0503020204020204" pitchFamily="34" charset="-122"/>
              </a:rPr>
              <a:t>：</a:t>
            </a:r>
            <a:r>
              <a:rPr lang="zh-CN" altLang="en-US" b="1" dirty="0">
                <a:solidFill>
                  <a:srgbClr val="000066"/>
                </a:solidFill>
                <a:latin typeface="微软雅黑" panose="020B0503020204020204" pitchFamily="34" charset="-122"/>
                <a:ea typeface="微软雅黑" panose="020B0503020204020204" pitchFamily="34" charset="-122"/>
              </a:rPr>
              <a:t>负责向两台主机中</a:t>
            </a:r>
            <a:r>
              <a:rPr lang="zh-CN" altLang="en-US" b="1" dirty="0">
                <a:solidFill>
                  <a:srgbClr val="C00000"/>
                </a:solidFill>
                <a:latin typeface="微软雅黑" panose="020B0503020204020204" pitchFamily="34" charset="-122"/>
                <a:ea typeface="微软雅黑" panose="020B0503020204020204" pitchFamily="34" charset="-122"/>
              </a:rPr>
              <a:t>进程</a:t>
            </a:r>
            <a:r>
              <a:rPr lang="zh-CN" altLang="en-US" b="1" dirty="0">
                <a:solidFill>
                  <a:srgbClr val="000066"/>
                </a:solidFill>
                <a:latin typeface="微软雅黑" panose="020B0503020204020204" pitchFamily="34" charset="-122"/>
                <a:ea typeface="微软雅黑" panose="020B0503020204020204" pitchFamily="34" charset="-122"/>
              </a:rPr>
              <a:t>之间的通信提供通用的数据传输服务。</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具有</a:t>
            </a:r>
            <a:r>
              <a:rPr lang="zh-CN" altLang="en-US" b="1" dirty="0">
                <a:solidFill>
                  <a:srgbClr val="FF0000"/>
                </a:solidFill>
                <a:latin typeface="微软雅黑" panose="020B0503020204020204" pitchFamily="34" charset="-122"/>
                <a:ea typeface="微软雅黑" panose="020B0503020204020204" pitchFamily="34" charset="-122"/>
              </a:rPr>
              <a:t>复用</a:t>
            </a:r>
            <a:r>
              <a:rPr lang="zh-CN" altLang="en-US" b="1" dirty="0">
                <a:solidFill>
                  <a:srgbClr val="000066"/>
                </a:solidFill>
                <a:latin typeface="微软雅黑" panose="020B0503020204020204" pitchFamily="34" charset="-122"/>
                <a:ea typeface="微软雅黑" panose="020B0503020204020204" pitchFamily="34" charset="-122"/>
              </a:rPr>
              <a:t>和</a:t>
            </a:r>
            <a:r>
              <a:rPr lang="zh-CN" altLang="en-US" b="1" dirty="0">
                <a:solidFill>
                  <a:srgbClr val="FF0000"/>
                </a:solidFill>
                <a:latin typeface="微软雅黑" panose="020B0503020204020204" pitchFamily="34" charset="-122"/>
                <a:ea typeface="微软雅黑" panose="020B0503020204020204" pitchFamily="34" charset="-122"/>
              </a:rPr>
              <a:t>分用</a:t>
            </a:r>
            <a:r>
              <a:rPr lang="zh-CN" altLang="en-US" b="1" dirty="0">
                <a:solidFill>
                  <a:srgbClr val="000066"/>
                </a:solidFill>
                <a:latin typeface="微软雅黑" panose="020B0503020204020204" pitchFamily="34" charset="-122"/>
                <a:ea typeface="微软雅黑" panose="020B0503020204020204" pitchFamily="34" charset="-122"/>
              </a:rPr>
              <a:t>的功能。</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主要使用</a:t>
            </a:r>
            <a:r>
              <a:rPr lang="zh-CN" altLang="en-US" b="1" dirty="0">
                <a:solidFill>
                  <a:srgbClr val="C00000"/>
                </a:solidFill>
                <a:latin typeface="微软雅黑" panose="020B0503020204020204" pitchFamily="34" charset="-122"/>
                <a:ea typeface="微软雅黑" panose="020B0503020204020204" pitchFamily="34" charset="-122"/>
              </a:rPr>
              <a:t>两种协议： </a:t>
            </a:r>
            <a:endParaRPr lang="zh-CN" altLang="en-US" b="1" dirty="0">
              <a:solidFill>
                <a:srgbClr val="C00000"/>
              </a:solidFill>
              <a:latin typeface="微软雅黑" panose="020B0503020204020204" pitchFamily="34" charset="-122"/>
              <a:ea typeface="微软雅黑" panose="020B0503020204020204" pitchFamily="34" charset="-122"/>
            </a:endParaRPr>
          </a:p>
          <a:p>
            <a:pPr marL="742950" lvl="1" indent="-285750">
              <a:lnSpc>
                <a:spcPts val="28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传输控制协议 </a:t>
            </a:r>
            <a:r>
              <a:rPr lang="en-US" altLang="zh-CN" sz="1600" b="1" dirty="0">
                <a:solidFill>
                  <a:srgbClr val="000066"/>
                </a:solidFill>
                <a:latin typeface="微软雅黑" panose="020B0503020204020204" pitchFamily="34" charset="-122"/>
                <a:ea typeface="微软雅黑" panose="020B0503020204020204" pitchFamily="34" charset="-122"/>
              </a:rPr>
              <a:t>TCP</a:t>
            </a:r>
            <a:r>
              <a:rPr lang="zh-CN" altLang="en-US" sz="1600" b="1" dirty="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 </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8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用户数据报协议 </a:t>
            </a:r>
            <a:r>
              <a:rPr lang="en-US" altLang="zh-CN" sz="1600" b="1" dirty="0">
                <a:solidFill>
                  <a:srgbClr val="000066"/>
                </a:solidFill>
                <a:latin typeface="微软雅黑" panose="020B0503020204020204" pitchFamily="34" charset="-122"/>
                <a:ea typeface="微软雅黑" panose="020B0503020204020204" pitchFamily="34" charset="-122"/>
              </a:rPr>
              <a:t>UDP </a:t>
            </a:r>
            <a:r>
              <a:rPr lang="zh-CN" altLang="en-US" sz="1600" b="1" dirty="0">
                <a:solidFill>
                  <a:srgbClr val="000066"/>
                </a:solidFill>
                <a:latin typeface="微软雅黑" panose="020B0503020204020204" pitchFamily="34" charset="-122"/>
                <a:ea typeface="微软雅黑" panose="020B0503020204020204" pitchFamily="34" charset="-122"/>
              </a:rPr>
              <a:t>。</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38418" y="1435161"/>
            <a:ext cx="5079413" cy="2677123"/>
          </a:xfrm>
          <a:prstGeom prst="borderCallout1">
            <a:avLst>
              <a:gd name="adj1" fmla="val 13162"/>
              <a:gd name="adj2" fmla="val 31"/>
              <a:gd name="adj3" fmla="val 52601"/>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TCP </a:t>
            </a:r>
            <a:r>
              <a:rPr lang="en-US" altLang="zh-CN" b="1" dirty="0">
                <a:solidFill>
                  <a:srgbClr val="000066"/>
                </a:solidFill>
                <a:latin typeface="微软雅黑" panose="020B0503020204020204" pitchFamily="34" charset="-122"/>
                <a:ea typeface="微软雅黑" panose="020B0503020204020204" pitchFamily="34" charset="-122"/>
              </a:rPr>
              <a:t>(Transmission Control Protocol)</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提供</a:t>
            </a:r>
            <a:r>
              <a:rPr lang="zh-CN" altLang="en-US" sz="1600" b="1" dirty="0">
                <a:solidFill>
                  <a:srgbClr val="C00000"/>
                </a:solidFill>
                <a:latin typeface="微软雅黑" panose="020B0503020204020204" pitchFamily="34" charset="-122"/>
                <a:ea typeface="微软雅黑" panose="020B0503020204020204" pitchFamily="34" charset="-122"/>
              </a:rPr>
              <a:t>面向连接</a:t>
            </a:r>
            <a:r>
              <a:rPr lang="zh-CN" altLang="en-US" sz="1600" b="1" dirty="0">
                <a:solidFill>
                  <a:srgbClr val="000066"/>
                </a:solidFill>
                <a:latin typeface="微软雅黑" panose="020B0503020204020204" pitchFamily="34" charset="-122"/>
                <a:ea typeface="微软雅黑" panose="020B0503020204020204" pitchFamily="34" charset="-122"/>
              </a:rPr>
              <a:t>的、</a:t>
            </a:r>
            <a:r>
              <a:rPr lang="zh-CN" altLang="en-US" sz="1600" b="1" dirty="0">
                <a:solidFill>
                  <a:srgbClr val="C00000"/>
                </a:solidFill>
                <a:latin typeface="微软雅黑" panose="020B0503020204020204" pitchFamily="34" charset="-122"/>
                <a:ea typeface="微软雅黑" panose="020B0503020204020204" pitchFamily="34" charset="-122"/>
              </a:rPr>
              <a:t>可靠</a:t>
            </a:r>
            <a:r>
              <a:rPr lang="zh-CN" altLang="en-US" sz="1600" b="1" dirty="0">
                <a:solidFill>
                  <a:srgbClr val="000066"/>
                </a:solidFill>
                <a:latin typeface="微软雅黑" panose="020B0503020204020204" pitchFamily="34" charset="-122"/>
                <a:ea typeface="微软雅黑" panose="020B0503020204020204" pitchFamily="34" charset="-122"/>
              </a:rPr>
              <a:t>的数据传输服务。</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rPr>
              <a:t>报文</a:t>
            </a:r>
            <a:r>
              <a:rPr lang="zh-CN" altLang="en-US" sz="1600" b="1" dirty="0" smtClean="0">
                <a:solidFill>
                  <a:srgbClr val="C00000"/>
                </a:solidFill>
                <a:latin typeface="微软雅黑" panose="020B0503020204020204" pitchFamily="34" charset="-122"/>
                <a:ea typeface="微软雅黑" panose="020B0503020204020204" pitchFamily="34" charset="-122"/>
              </a:rPr>
              <a:t>段</a:t>
            </a:r>
            <a:r>
              <a:rPr lang="zh-CN" altLang="en-US" sz="1600" b="1" dirty="0" smtClean="0">
                <a:solidFill>
                  <a:srgbClr val="000066"/>
                </a:solidFill>
                <a:latin typeface="微软雅黑" panose="020B0503020204020204" pitchFamily="34" charset="-122"/>
                <a:ea typeface="微软雅黑" panose="020B0503020204020204" pitchFamily="34" charset="-122"/>
              </a:rPr>
              <a:t> </a:t>
            </a:r>
            <a:r>
              <a:rPr lang="en-US" altLang="zh-CN" sz="1600" b="1" dirty="0" smtClean="0">
                <a:solidFill>
                  <a:srgbClr val="000066"/>
                </a:solidFill>
                <a:latin typeface="微软雅黑" panose="020B0503020204020204" pitchFamily="34" charset="-122"/>
                <a:ea typeface="微软雅黑" panose="020B0503020204020204" pitchFamily="34" charset="-122"/>
              </a:rPr>
              <a:t>(</a:t>
            </a:r>
            <a:r>
              <a:rPr lang="en-US" altLang="zh-CN" sz="1600" b="1" dirty="0">
                <a:solidFill>
                  <a:srgbClr val="000066"/>
                </a:solidFill>
                <a:latin typeface="微软雅黑" panose="020B0503020204020204" pitchFamily="34" charset="-122"/>
                <a:ea typeface="微软雅黑" panose="020B0503020204020204" pitchFamily="34" charset="-122"/>
              </a:rPr>
              <a:t>segment)</a:t>
            </a:r>
            <a:r>
              <a:rPr lang="zh-CN" altLang="en-US" sz="1600" b="1" dirty="0">
                <a:solidFill>
                  <a:srgbClr val="000066"/>
                </a:solidFill>
                <a:latin typeface="微软雅黑" panose="020B0503020204020204" pitchFamily="34" charset="-122"/>
                <a:ea typeface="微软雅黑" panose="020B0503020204020204" pitchFamily="34" charset="-122"/>
              </a:rPr>
              <a:t>。</a:t>
            </a:r>
            <a:endParaRPr lang="zh-CN" altLang="en-US" sz="1600" b="1" dirty="0">
              <a:solidFill>
                <a:srgbClr val="000066"/>
              </a:solidFill>
              <a:latin typeface="微软雅黑" panose="020B0503020204020204" pitchFamily="34" charset="-122"/>
              <a:ea typeface="微软雅黑" panose="020B0503020204020204" pitchFamily="34" charset="-122"/>
            </a:endParaRPr>
          </a:p>
          <a:p>
            <a:pPr marL="285750" indent="-285750">
              <a:lnSpc>
                <a:spcPts val="2600"/>
              </a:lnSpc>
              <a:buFont typeface="Wingdings" panose="05000000000000000000" pitchFamily="2" charset="2"/>
              <a:buChar char="l"/>
            </a:pPr>
            <a:r>
              <a:rPr lang="en-US" altLang="zh-CN" b="1" dirty="0" smtClean="0">
                <a:solidFill>
                  <a:srgbClr val="000066"/>
                </a:solidFill>
                <a:latin typeface="微软雅黑" panose="020B0503020204020204" pitchFamily="34" charset="-122"/>
                <a:ea typeface="微软雅黑" panose="020B0503020204020204" pitchFamily="34" charset="-122"/>
              </a:rPr>
              <a:t>UDP </a:t>
            </a:r>
            <a:r>
              <a:rPr lang="en-US" altLang="zh-CN" b="1" dirty="0">
                <a:solidFill>
                  <a:srgbClr val="000066"/>
                </a:solidFill>
                <a:latin typeface="微软雅黑" panose="020B0503020204020204" pitchFamily="34" charset="-122"/>
                <a:ea typeface="微软雅黑" panose="020B0503020204020204" pitchFamily="34" charset="-122"/>
              </a:rPr>
              <a:t>(User Datagram Protocol)</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提供无连接的</a:t>
            </a:r>
            <a:r>
              <a:rPr lang="zh-CN" altLang="en-US" sz="1600" b="1" dirty="0">
                <a:solidFill>
                  <a:srgbClr val="C00000"/>
                </a:solidFill>
                <a:latin typeface="微软雅黑" panose="020B0503020204020204" pitchFamily="34" charset="-122"/>
                <a:ea typeface="微软雅黑" panose="020B0503020204020204" pitchFamily="34" charset="-122"/>
              </a:rPr>
              <a:t>尽最大努力 </a:t>
            </a:r>
            <a:r>
              <a:rPr lang="en-US" altLang="zh-CN" sz="1600" b="1" dirty="0">
                <a:solidFill>
                  <a:srgbClr val="000066"/>
                </a:solidFill>
                <a:latin typeface="微软雅黑" panose="020B0503020204020204" pitchFamily="34" charset="-122"/>
                <a:ea typeface="微软雅黑" panose="020B0503020204020204" pitchFamily="34" charset="-122"/>
              </a:rPr>
              <a:t>(best-effort) </a:t>
            </a:r>
            <a:r>
              <a:rPr lang="zh-CN" altLang="en-US" sz="1600" b="1" dirty="0">
                <a:solidFill>
                  <a:srgbClr val="000066"/>
                </a:solidFill>
                <a:latin typeface="微软雅黑" panose="020B0503020204020204" pitchFamily="34" charset="-122"/>
                <a:ea typeface="微软雅黑" panose="020B0503020204020204" pitchFamily="34" charset="-122"/>
              </a:rPr>
              <a:t>的数据传输服务（</a:t>
            </a:r>
            <a:r>
              <a:rPr lang="zh-CN" altLang="en-US" sz="1600" b="1" dirty="0">
                <a:solidFill>
                  <a:srgbClr val="C00000"/>
                </a:solidFill>
                <a:latin typeface="微软雅黑" panose="020B0503020204020204" pitchFamily="34" charset="-122"/>
                <a:ea typeface="微软雅黑" panose="020B0503020204020204" pitchFamily="34" charset="-122"/>
              </a:rPr>
              <a:t>不保证数据传输的可靠性</a:t>
            </a:r>
            <a:r>
              <a:rPr lang="zh-CN" altLang="en-US" sz="1600" b="1" dirty="0">
                <a:solidFill>
                  <a:srgbClr val="000066"/>
                </a:solidFill>
                <a:latin typeface="微软雅黑" panose="020B0503020204020204" pitchFamily="34" charset="-122"/>
                <a:ea typeface="微软雅黑" panose="020B0503020204020204" pitchFamily="34" charset="-122"/>
              </a:rPr>
              <a:t>）。</a:t>
            </a:r>
            <a:endParaRPr lang="en-US" altLang="zh-CN" sz="1600" b="1" dirty="0">
              <a:solidFill>
                <a:srgbClr val="000066"/>
              </a:solidFill>
              <a:latin typeface="微软雅黑" panose="020B0503020204020204" pitchFamily="34" charset="-122"/>
              <a:ea typeface="微软雅黑" panose="020B0503020204020204" pitchFamily="34" charset="-122"/>
            </a:endParaRPr>
          </a:p>
          <a:p>
            <a:pPr marL="742950" lvl="1" indent="-285750">
              <a:lnSpc>
                <a:spcPts val="2600"/>
              </a:lnSpc>
              <a:buClr>
                <a:schemeClr val="accent6">
                  <a:lumMod val="75000"/>
                </a:schemeClr>
              </a:buClr>
              <a:buFont typeface="Wingdings" panose="05000000000000000000" pitchFamily="2" charset="2"/>
              <a:buChar char="u"/>
            </a:pPr>
            <a:r>
              <a:rPr lang="zh-CN" altLang="en-US" sz="1600" b="1" dirty="0">
                <a:solidFill>
                  <a:srgbClr val="000066"/>
                </a:solidFill>
                <a:latin typeface="微软雅黑" panose="020B0503020204020204" pitchFamily="34" charset="-122"/>
                <a:ea typeface="微软雅黑" panose="020B0503020204020204" pitchFamily="34" charset="-122"/>
              </a:rPr>
              <a:t>数据传输的单位是</a:t>
            </a:r>
            <a:r>
              <a:rPr lang="zh-CN" altLang="en-US" sz="1600" b="1" dirty="0">
                <a:solidFill>
                  <a:srgbClr val="C00000"/>
                </a:solidFill>
                <a:latin typeface="微软雅黑" panose="020B0503020204020204" pitchFamily="34" charset="-122"/>
                <a:ea typeface="微软雅黑" panose="020B0503020204020204" pitchFamily="34" charset="-122"/>
              </a:rPr>
              <a:t>用户数据报。</a:t>
            </a:r>
            <a:endParaRPr lang="zh-CN" altLang="en-US" sz="1600" b="1" dirty="0">
              <a:solidFill>
                <a:srgbClr val="C00000"/>
              </a:solidFill>
              <a:latin typeface="微软雅黑" panose="020B0503020204020204" pitchFamily="34" charset="-122"/>
              <a:ea typeface="微软雅黑" panose="020B0503020204020204" pitchFamily="34" charset="-122"/>
            </a:endParaRPr>
          </a:p>
          <a:p>
            <a:pPr marL="285750" indent="-285750">
              <a:lnSpc>
                <a:spcPts val="26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38418" y="1435161"/>
            <a:ext cx="5079413" cy="2677123"/>
          </a:xfrm>
          <a:prstGeom prst="borderCallout1">
            <a:avLst>
              <a:gd name="adj1" fmla="val 13162"/>
              <a:gd name="adj2" fmla="val 31"/>
              <a:gd name="adj3" fmla="val 22639"/>
              <a:gd name="adj4" fmla="val -18632"/>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30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通过</a:t>
            </a:r>
            <a:r>
              <a:rPr lang="zh-CN" altLang="en-US" b="1" dirty="0">
                <a:solidFill>
                  <a:srgbClr val="000066"/>
                </a:solidFill>
                <a:latin typeface="微软雅黑" panose="020B0503020204020204" pitchFamily="34" charset="-122"/>
                <a:ea typeface="微软雅黑" panose="020B0503020204020204" pitchFamily="34" charset="-122"/>
              </a:rPr>
              <a:t>应用进程间的交互来完成特定网络应用。</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协议：</a:t>
            </a:r>
            <a:r>
              <a:rPr lang="zh-CN" altLang="en-US" b="1" dirty="0" smtClean="0">
                <a:solidFill>
                  <a:srgbClr val="000066"/>
                </a:solidFill>
                <a:latin typeface="微软雅黑" panose="020B0503020204020204" pitchFamily="34" charset="-122"/>
                <a:ea typeface="微软雅黑" panose="020B0503020204020204" pitchFamily="34" charset="-122"/>
              </a:rPr>
              <a:t>定义</a:t>
            </a:r>
            <a:r>
              <a:rPr lang="zh-CN" altLang="en-US" b="1" dirty="0">
                <a:solidFill>
                  <a:srgbClr val="000066"/>
                </a:solidFill>
                <a:latin typeface="微软雅黑" panose="020B0503020204020204" pitchFamily="34" charset="-122"/>
                <a:ea typeface="微软雅黑" panose="020B0503020204020204" pitchFamily="34" charset="-122"/>
              </a:rPr>
              <a:t>的是</a:t>
            </a:r>
            <a:r>
              <a:rPr lang="zh-CN" altLang="en-US" b="1" dirty="0">
                <a:solidFill>
                  <a:srgbClr val="C00000"/>
                </a:solidFill>
                <a:latin typeface="微软雅黑" panose="020B0503020204020204" pitchFamily="34" charset="-122"/>
                <a:ea typeface="微软雅黑" panose="020B0503020204020204" pitchFamily="34" charset="-122"/>
              </a:rPr>
              <a:t>应用进程</a:t>
            </a:r>
            <a:r>
              <a:rPr lang="zh-CN" altLang="en-US" b="1" dirty="0">
                <a:solidFill>
                  <a:srgbClr val="000066"/>
                </a:solidFill>
                <a:latin typeface="微软雅黑" panose="020B0503020204020204" pitchFamily="34" charset="-122"/>
                <a:ea typeface="微软雅黑" panose="020B0503020204020204" pitchFamily="34" charset="-122"/>
              </a:rPr>
              <a:t>间通信和交互的规则。</a:t>
            </a:r>
            <a:endParaRPr lang="zh-CN" altLang="en-US" b="1" dirty="0">
              <a:solidFill>
                <a:srgbClr val="000066"/>
              </a:solidFill>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把应用层交互的数据单元称为</a:t>
            </a:r>
            <a:r>
              <a:rPr lang="zh-CN" altLang="en-US" b="1" dirty="0">
                <a:solidFill>
                  <a:srgbClr val="C00000"/>
                </a:solidFill>
                <a:latin typeface="微软雅黑" panose="020B0503020204020204" pitchFamily="34" charset="-122"/>
                <a:ea typeface="微软雅黑" panose="020B0503020204020204" pitchFamily="34" charset="-122"/>
              </a:rPr>
              <a:t>报文</a:t>
            </a:r>
            <a:r>
              <a:rPr lang="en-US" altLang="zh-CN" b="1" dirty="0">
                <a:solidFill>
                  <a:srgbClr val="000066"/>
                </a:solidFill>
                <a:latin typeface="微软雅黑" panose="020B0503020204020204" pitchFamily="34" charset="-122"/>
                <a:ea typeface="微软雅黑" panose="020B0503020204020204" pitchFamily="34" charset="-122"/>
              </a:rPr>
              <a:t>(message)</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应用层为</a:t>
            </a:r>
            <a:r>
              <a:rPr lang="zh-CN" altLang="en-US" b="1" dirty="0" smtClean="0">
                <a:solidFill>
                  <a:srgbClr val="FF0000"/>
                </a:solidFill>
                <a:latin typeface="微软雅黑" panose="020B0503020204020204" pitchFamily="34" charset="-122"/>
                <a:ea typeface="微软雅黑" panose="020B0503020204020204" pitchFamily="34" charset="-122"/>
              </a:rPr>
              <a:t>用户</a:t>
            </a:r>
            <a:r>
              <a:rPr lang="zh-CN" altLang="en-US" b="1" dirty="0" smtClean="0">
                <a:solidFill>
                  <a:srgbClr val="000066"/>
                </a:solidFill>
                <a:latin typeface="微软雅黑" panose="020B0503020204020204" pitchFamily="34" charset="-122"/>
                <a:ea typeface="微软雅黑" panose="020B0503020204020204" pitchFamily="34" charset="-122"/>
              </a:rPr>
              <a:t>提供服务。</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例如：</a:t>
            </a:r>
            <a:r>
              <a:rPr lang="en-US" altLang="zh-CN" b="1" dirty="0" smtClean="0">
                <a:solidFill>
                  <a:srgbClr val="000066"/>
                </a:solidFill>
                <a:latin typeface="微软雅黑" panose="020B0503020204020204" pitchFamily="34" charset="-122"/>
                <a:ea typeface="微软雅黑" panose="020B0503020204020204" pitchFamily="34" charset="-122"/>
              </a:rPr>
              <a:t>DNS</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HTTP</a:t>
            </a:r>
            <a:r>
              <a:rPr lang="zh-CN" altLang="en-US" b="1" dirty="0" smtClean="0">
                <a:solidFill>
                  <a:srgbClr val="000066"/>
                </a:solidFill>
                <a:latin typeface="微软雅黑" panose="020B0503020204020204" pitchFamily="34" charset="-122"/>
                <a:ea typeface="微软雅黑" panose="020B0503020204020204" pitchFamily="34" charset="-122"/>
              </a:rPr>
              <a:t>，</a:t>
            </a:r>
            <a:r>
              <a:rPr lang="en-US" altLang="zh-CN" b="1" dirty="0" smtClean="0">
                <a:solidFill>
                  <a:srgbClr val="000066"/>
                </a:solidFill>
                <a:latin typeface="微软雅黑" panose="020B0503020204020204" pitchFamily="34" charset="-122"/>
                <a:ea typeface="微软雅黑" panose="020B0503020204020204" pitchFamily="34" charset="-122"/>
              </a:rPr>
              <a:t>SMTP</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l"/>
            </a:pP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各层的主要功能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72" name="Group 50"/>
          <p:cNvGrpSpPr/>
          <p:nvPr/>
        </p:nvGrpSpPr>
        <p:grpSpPr bwMode="auto">
          <a:xfrm>
            <a:off x="1237477" y="2076244"/>
            <a:ext cx="2052947" cy="205414"/>
            <a:chOff x="436" y="1815"/>
            <a:chExt cx="1744" cy="228"/>
          </a:xfrm>
          <a:solidFill>
            <a:srgbClr val="CC00CC"/>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248" name="直接箭头连接符 247"/>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50"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251"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29" name="文本占位符 28"/>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wipe(up)">
                                      <p:cBhvr>
                                        <p:cTn id="7" dur="1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871588" y="1151890"/>
              <a:ext cx="33185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互联网</a:t>
              </a:r>
              <a:r>
                <a:rPr lang="zh-CN" altLang="en-US" sz="2000" b="1" dirty="0" smtClean="0">
                  <a:solidFill>
                    <a:schemeClr val="bg1"/>
                  </a:solidFill>
                  <a:latin typeface="微软雅黑" panose="020B0503020204020204" pitchFamily="34" charset="-122"/>
                  <a:ea typeface="微软雅黑" panose="020B0503020204020204" pitchFamily="34" charset="-122"/>
                </a:rPr>
                <a:t>的 </a:t>
              </a:r>
              <a:r>
                <a:rPr lang="en-US" altLang="zh-CN" sz="2000" b="1" dirty="0" smtClean="0">
                  <a:solidFill>
                    <a:schemeClr val="bg1"/>
                  </a:solidFill>
                  <a:latin typeface="微软雅黑" panose="020B0503020204020204" pitchFamily="34" charset="-122"/>
                  <a:ea typeface="微软雅黑" panose="020B0503020204020204" pitchFamily="34" charset="-122"/>
                </a:rPr>
                <a:t>2 </a:t>
              </a:r>
              <a:r>
                <a:rPr lang="zh-CN" altLang="en-US" sz="2000" b="1" dirty="0" smtClean="0">
                  <a:solidFill>
                    <a:schemeClr val="bg1"/>
                  </a:solidFill>
                  <a:latin typeface="微软雅黑" panose="020B0503020204020204" pitchFamily="34" charset="-122"/>
                  <a:ea typeface="微软雅黑" panose="020B0503020204020204" pitchFamily="34" charset="-122"/>
                </a:rPr>
                <a:t>个重要</a:t>
              </a:r>
              <a:r>
                <a:rPr lang="zh-CN" altLang="en-US" sz="2000" b="1" dirty="0">
                  <a:solidFill>
                    <a:schemeClr val="bg1"/>
                  </a:solidFill>
                  <a:latin typeface="微软雅黑" panose="020B0503020204020204" pitchFamily="34" charset="-122"/>
                  <a:ea typeface="微软雅黑" panose="020B0503020204020204" pitchFamily="34" charset="-122"/>
                </a:rPr>
                <a:t>基本</a:t>
              </a:r>
              <a:r>
                <a:rPr lang="zh-CN" altLang="en-US" sz="2000" b="1" dirty="0" smtClean="0">
                  <a:solidFill>
                    <a:schemeClr val="bg1"/>
                  </a:solidFill>
                  <a:latin typeface="微软雅黑" panose="020B0503020204020204" pitchFamily="34" charset="-122"/>
                  <a:ea typeface="微软雅黑" panose="020B0503020204020204" pitchFamily="34" charset="-122"/>
                </a:rPr>
                <a:t>特点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3" name="图示 2"/>
          <p:cNvGraphicFramePr/>
          <p:nvPr/>
        </p:nvGraphicFramePr>
        <p:xfrm>
          <a:off x="1288868" y="1022337"/>
          <a:ext cx="6540138" cy="284587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4" name="矩形 13"/>
          <p:cNvSpPr/>
          <p:nvPr/>
        </p:nvSpPr>
        <p:spPr>
          <a:xfrm>
            <a:off x="1288868" y="3989627"/>
            <a:ext cx="6540138" cy="369332"/>
          </a:xfrm>
          <a:prstGeom prst="rect">
            <a:avLst/>
          </a:prstGeom>
          <a:solidFill>
            <a:srgbClr val="0066FF"/>
          </a:solidFill>
        </p:spPr>
        <p:style>
          <a:lnRef idx="1">
            <a:schemeClr val="accent1"/>
          </a:lnRef>
          <a:fillRef idx="3">
            <a:schemeClr val="accent1"/>
          </a:fillRef>
          <a:effectRef idx="2">
            <a:schemeClr val="accent1"/>
          </a:effectRef>
          <a:fontRef idx="minor">
            <a:schemeClr val="lt1"/>
          </a:fontRef>
        </p:style>
        <p:txBody>
          <a:bodyPr wrap="square">
            <a:spAutoFit/>
          </a:bodyPr>
          <a:lstStyle/>
          <a:p>
            <a:pPr algn="ctr"/>
            <a:r>
              <a:rPr lang="zh-CN" altLang="en-US" b="1" dirty="0" smtClean="0">
                <a:latin typeface="微软雅黑" panose="020B0503020204020204" pitchFamily="34" charset="-122"/>
                <a:ea typeface="微软雅黑" panose="020B0503020204020204" pitchFamily="34" charset="-122"/>
              </a:rPr>
              <a:t>是 </a:t>
            </a:r>
            <a:r>
              <a:rPr lang="en-US" altLang="zh-CN" b="1" dirty="0" smtClean="0">
                <a:latin typeface="微软雅黑" panose="020B0503020204020204" pitchFamily="34" charset="-122"/>
                <a:ea typeface="微软雅黑" panose="020B0503020204020204" pitchFamily="34" charset="-122"/>
              </a:rPr>
              <a:t>Internet </a:t>
            </a:r>
            <a:r>
              <a:rPr lang="zh-CN" altLang="en-US" b="1" dirty="0" smtClean="0">
                <a:latin typeface="微软雅黑" panose="020B0503020204020204" pitchFamily="34" charset="-122"/>
                <a:ea typeface="微软雅黑" panose="020B0503020204020204" pitchFamily="34" charset="-122"/>
              </a:rPr>
              <a:t>提供</a:t>
            </a:r>
            <a:r>
              <a:rPr lang="zh-CN" altLang="en-US" b="1" dirty="0">
                <a:latin typeface="微软雅黑" panose="020B0503020204020204" pitchFamily="34" charset="-122"/>
                <a:ea typeface="微软雅黑" panose="020B0503020204020204" pitchFamily="34" charset="-122"/>
              </a:rPr>
              <a:t>许多</a:t>
            </a:r>
            <a:r>
              <a:rPr lang="zh-CN" altLang="en-US" b="1" dirty="0" smtClean="0">
                <a:latin typeface="微软雅黑" panose="020B0503020204020204" pitchFamily="34" charset="-122"/>
                <a:ea typeface="微软雅黑" panose="020B0503020204020204" pitchFamily="34" charset="-122"/>
              </a:rPr>
              <a:t>服务的基础。</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75" name="Group 31"/>
          <p:cNvGrpSpPr/>
          <p:nvPr/>
        </p:nvGrpSpPr>
        <p:grpSpPr bwMode="auto">
          <a:xfrm>
            <a:off x="2121518" y="1714788"/>
            <a:ext cx="890566" cy="740472"/>
            <a:chOff x="1823" y="1479"/>
            <a:chExt cx="756" cy="681"/>
          </a:xfrm>
        </p:grpSpPr>
        <p:sp>
          <p:nvSpPr>
            <p:cNvPr id="76" name="Text Box 32"/>
            <p:cNvSpPr txBox="1">
              <a:spLocks noChangeArrowheads="1"/>
            </p:cNvSpPr>
            <p:nvPr/>
          </p:nvSpPr>
          <p:spPr bwMode="auto">
            <a:xfrm>
              <a:off x="1823" y="1479"/>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应用层首部</a:t>
              </a:r>
              <a:endParaRPr kumimoji="1" lang="zh-CN" altLang="en-US" sz="1100" b="1" dirty="0">
                <a:latin typeface="微软雅黑" panose="020B0503020204020204" pitchFamily="34" charset="-122"/>
                <a:ea typeface="微软雅黑" panose="020B0503020204020204" pitchFamily="34" charset="-122"/>
              </a:endParaRPr>
            </a:p>
          </p:txBody>
        </p:sp>
        <p:sp>
          <p:nvSpPr>
            <p:cNvPr id="77" name="Line 33"/>
            <p:cNvSpPr>
              <a:spLocks noChangeShapeType="1"/>
            </p:cNvSpPr>
            <p:nvPr/>
          </p:nvSpPr>
          <p:spPr bwMode="auto">
            <a:xfrm>
              <a:off x="2359" y="1693"/>
              <a:ext cx="99" cy="24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8" name="Rectangle 34"/>
            <p:cNvSpPr>
              <a:spLocks noChangeArrowheads="1"/>
            </p:cNvSpPr>
            <p:nvPr/>
          </p:nvSpPr>
          <p:spPr bwMode="auto">
            <a:xfrm>
              <a:off x="2343" y="1934"/>
              <a:ext cx="211"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gr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61" name="直接箭头连接符 60"/>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6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70"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0" name="矩形 7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1000" fill="hold"/>
                                        <p:tgtEl>
                                          <p:spTgt spid="75"/>
                                        </p:tgtEl>
                                        <p:attrNameLst>
                                          <p:attrName>ppt_x</p:attrName>
                                        </p:attrNameLst>
                                      </p:cBhvr>
                                      <p:tavLst>
                                        <p:tav tm="0">
                                          <p:val>
                                            <p:strVal val="0-#ppt_w/2"/>
                                          </p:val>
                                        </p:tav>
                                        <p:tav tm="100000">
                                          <p:val>
                                            <p:strVal val="#ppt_x"/>
                                          </p:val>
                                        </p:tav>
                                      </p:tavLst>
                                    </p:anim>
                                    <p:anim calcmode="lin" valueType="num">
                                      <p:cBhvr additive="base">
                                        <p:cTn id="8" dur="1000" fill="hold"/>
                                        <p:tgtEl>
                                          <p:spTgt spid="75"/>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87"/>
                                        </p:tgtEl>
                                        <p:attrNameLst>
                                          <p:attrName>style.visibility</p:attrName>
                                        </p:attrNameLst>
                                      </p:cBhvr>
                                      <p:to>
                                        <p:strVal val="visible"/>
                                      </p:to>
                                    </p:set>
                                    <p:animEffect transition="in" filter="wipe(up)">
                                      <p:cBhvr>
                                        <p:cTn id="12" dur="10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78" name="Rectangle 34"/>
          <p:cNvSpPr>
            <a:spLocks noChangeArrowheads="1"/>
          </p:cNvSpPr>
          <p:nvPr/>
        </p:nvSpPr>
        <p:spPr bwMode="auto">
          <a:xfrm>
            <a:off x="2734072" y="2209526"/>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grpSp>
        <p:nvGrpSpPr>
          <p:cNvPr id="83" name="Group 65"/>
          <p:cNvGrpSpPr/>
          <p:nvPr/>
        </p:nvGrpSpPr>
        <p:grpSpPr bwMode="auto">
          <a:xfrm>
            <a:off x="1853282" y="2058217"/>
            <a:ext cx="889953" cy="741362"/>
            <a:chOff x="1596" y="1840"/>
            <a:chExt cx="756" cy="683"/>
          </a:xfrm>
        </p:grpSpPr>
        <p:sp>
          <p:nvSpPr>
            <p:cNvPr id="84" name="Rectangle 66"/>
            <p:cNvSpPr>
              <a:spLocks noChangeArrowheads="1"/>
            </p:cNvSpPr>
            <p:nvPr/>
          </p:nvSpPr>
          <p:spPr bwMode="auto">
            <a:xfrm>
              <a:off x="2155" y="2296"/>
              <a:ext cx="188" cy="227"/>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85" name="Text Box 67"/>
            <p:cNvSpPr txBox="1">
              <a:spLocks noChangeArrowheads="1"/>
            </p:cNvSpPr>
            <p:nvPr/>
          </p:nvSpPr>
          <p:spPr bwMode="auto">
            <a:xfrm>
              <a:off x="1596" y="1840"/>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运输层首部</a:t>
              </a:r>
              <a:endParaRPr kumimoji="1" lang="zh-CN" altLang="en-US" sz="1100" b="1" dirty="0">
                <a:latin typeface="微软雅黑" panose="020B0503020204020204" pitchFamily="34" charset="-122"/>
                <a:ea typeface="微软雅黑" panose="020B0503020204020204" pitchFamily="34" charset="-122"/>
              </a:endParaRPr>
            </a:p>
          </p:txBody>
        </p:sp>
        <p:sp>
          <p:nvSpPr>
            <p:cNvPr id="86" name="Line 68"/>
            <p:cNvSpPr>
              <a:spLocks noChangeShapeType="1"/>
            </p:cNvSpPr>
            <p:nvPr/>
          </p:nvSpPr>
          <p:spPr bwMode="auto">
            <a:xfrm>
              <a:off x="2148" y="2046"/>
              <a:ext cx="94" cy="25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94" name="Group 56"/>
          <p:cNvGrpSpPr/>
          <p:nvPr/>
        </p:nvGrpSpPr>
        <p:grpSpPr bwMode="auto">
          <a:xfrm>
            <a:off x="1235121" y="2777819"/>
            <a:ext cx="2054125" cy="271275"/>
            <a:chOff x="434" y="2411"/>
            <a:chExt cx="1745" cy="274"/>
          </a:xfrm>
          <a:solidFill>
            <a:srgbClr val="CC00CC"/>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9" name="矩形 28"/>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2"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3"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75" name="矩形 74"/>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 calcmode="lin" valueType="num">
                                      <p:cBhvr additive="base">
                                        <p:cTn id="7" dur="1000" fill="hold"/>
                                        <p:tgtEl>
                                          <p:spTgt spid="83"/>
                                        </p:tgtEl>
                                        <p:attrNameLst>
                                          <p:attrName>ppt_x</p:attrName>
                                        </p:attrNameLst>
                                      </p:cBhvr>
                                      <p:tavLst>
                                        <p:tav tm="0">
                                          <p:val>
                                            <p:strVal val="0-#ppt_w/2"/>
                                          </p:val>
                                        </p:tav>
                                        <p:tav tm="100000">
                                          <p:val>
                                            <p:strVal val="#ppt_x"/>
                                          </p:val>
                                        </p:tav>
                                      </p:tavLst>
                                    </p:anim>
                                    <p:anim calcmode="lin" valueType="num">
                                      <p:cBhvr additive="base">
                                        <p:cTn id="8" dur="1000" fill="hold"/>
                                        <p:tgtEl>
                                          <p:spTgt spid="83"/>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94"/>
                                        </p:tgtEl>
                                        <p:attrNameLst>
                                          <p:attrName>style.visibility</p:attrName>
                                        </p:attrNameLst>
                                      </p:cBhvr>
                                      <p:to>
                                        <p:strVal val="visible"/>
                                      </p:to>
                                    </p:set>
                                    <p:animEffect transition="in" filter="wipe(up)">
                                      <p:cBhvr>
                                        <p:cTn id="12"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37923" y="1048836"/>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grpSp>
        <p:nvGrpSpPr>
          <p:cNvPr id="97" name="Group 69"/>
          <p:cNvGrpSpPr/>
          <p:nvPr/>
        </p:nvGrpSpPr>
        <p:grpSpPr bwMode="auto">
          <a:xfrm>
            <a:off x="1687074" y="2380636"/>
            <a:ext cx="889765" cy="797755"/>
            <a:chOff x="1224" y="2152"/>
            <a:chExt cx="756" cy="734"/>
          </a:xfrm>
        </p:grpSpPr>
        <p:sp>
          <p:nvSpPr>
            <p:cNvPr id="98" name="Rectangle 70"/>
            <p:cNvSpPr>
              <a:spLocks noChangeArrowheads="1"/>
            </p:cNvSpPr>
            <p:nvPr/>
          </p:nvSpPr>
          <p:spPr bwMode="auto">
            <a:xfrm>
              <a:off x="1739" y="2660"/>
              <a:ext cx="188"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endParaRPr lang="en-US" altLang="zh-CN" sz="1100" b="1" baseline="-25000">
                <a:latin typeface="微软雅黑" panose="020B0503020204020204" pitchFamily="34" charset="-122"/>
                <a:ea typeface="微软雅黑" panose="020B0503020204020204" pitchFamily="34" charset="-122"/>
              </a:endParaRPr>
            </a:p>
          </p:txBody>
        </p:sp>
        <p:sp>
          <p:nvSpPr>
            <p:cNvPr id="99" name="Text Box 71"/>
            <p:cNvSpPr txBox="1">
              <a:spLocks noChangeArrowheads="1"/>
            </p:cNvSpPr>
            <p:nvPr/>
          </p:nvSpPr>
          <p:spPr bwMode="auto">
            <a:xfrm>
              <a:off x="1224" y="2152"/>
              <a:ext cx="756" cy="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100" b="1" dirty="0">
                  <a:latin typeface="微软雅黑" panose="020B0503020204020204" pitchFamily="34" charset="-122"/>
                  <a:ea typeface="微软雅黑" panose="020B0503020204020204" pitchFamily="34" charset="-122"/>
                </a:rPr>
                <a:t>网络层首部</a:t>
              </a:r>
              <a:endParaRPr kumimoji="1" lang="zh-CN" altLang="en-US" sz="1100" b="1" dirty="0">
                <a:latin typeface="微软雅黑" panose="020B0503020204020204" pitchFamily="34" charset="-122"/>
                <a:ea typeface="微软雅黑" panose="020B0503020204020204" pitchFamily="34" charset="-122"/>
              </a:endParaRPr>
            </a:p>
          </p:txBody>
        </p:sp>
        <p:sp>
          <p:nvSpPr>
            <p:cNvPr id="100" name="Line 72"/>
            <p:cNvSpPr>
              <a:spLocks noChangeShapeType="1"/>
            </p:cNvSpPr>
            <p:nvPr/>
          </p:nvSpPr>
          <p:spPr bwMode="auto">
            <a:xfrm>
              <a:off x="1719" y="2379"/>
              <a:ext cx="122" cy="280"/>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06" name="Group 56"/>
          <p:cNvGrpSpPr/>
          <p:nvPr/>
        </p:nvGrpSpPr>
        <p:grpSpPr bwMode="auto">
          <a:xfrm>
            <a:off x="1226181" y="3158334"/>
            <a:ext cx="2062367" cy="253754"/>
            <a:chOff x="420" y="2461"/>
            <a:chExt cx="1752" cy="269"/>
          </a:xfrm>
          <a:solidFill>
            <a:srgbClr val="CC00CC"/>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矩形 141"/>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3"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4"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3" name="矩形 82"/>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 calcmode="lin" valueType="num">
                                      <p:cBhvr additive="base">
                                        <p:cTn id="7" dur="1000" fill="hold"/>
                                        <p:tgtEl>
                                          <p:spTgt spid="97"/>
                                        </p:tgtEl>
                                        <p:attrNameLst>
                                          <p:attrName>ppt_x</p:attrName>
                                        </p:attrNameLst>
                                      </p:cBhvr>
                                      <p:tavLst>
                                        <p:tav tm="0">
                                          <p:val>
                                            <p:strVal val="0-#ppt_w/2"/>
                                          </p:val>
                                        </p:tav>
                                        <p:tav tm="100000">
                                          <p:val>
                                            <p:strVal val="#ppt_x"/>
                                          </p:val>
                                        </p:tav>
                                      </p:tavLst>
                                    </p:anim>
                                    <p:anim calcmode="lin" valueType="num">
                                      <p:cBhvr additive="base">
                                        <p:cTn id="8" dur="1000" fill="hold"/>
                                        <p:tgtEl>
                                          <p:spTgt spid="97"/>
                                        </p:tgtEl>
                                        <p:attrNameLst>
                                          <p:attrName>ppt_y</p:attrName>
                                        </p:attrNameLst>
                                      </p:cBhvr>
                                      <p:tavLst>
                                        <p:tav tm="0">
                                          <p:val>
                                            <p:strVal val="#ppt_y"/>
                                          </p:val>
                                        </p:tav>
                                        <p:tav tm="100000">
                                          <p:val>
                                            <p:strVal val="#ppt_y"/>
                                          </p:val>
                                        </p:tav>
                                      </p:tavLst>
                                    </p:anim>
                                  </p:childTnLst>
                                </p:cTn>
                              </p:par>
                            </p:childTnLst>
                          </p:cTn>
                        </p:par>
                        <p:par>
                          <p:cTn id="9" fill="hold">
                            <p:stCondLst>
                              <p:cond delay="1000"/>
                            </p:stCondLst>
                            <p:childTnLst>
                              <p:par>
                                <p:cTn id="10" presetID="22" presetClass="entr" presetSubtype="1" fill="hold" nodeType="afterEffect">
                                  <p:stCondLst>
                                    <p:cond delay="0"/>
                                  </p:stCondLst>
                                  <p:childTnLst>
                                    <p:set>
                                      <p:cBhvr>
                                        <p:cTn id="11" dur="1" fill="hold">
                                          <p:stCondLst>
                                            <p:cond delay="0"/>
                                          </p:stCondLst>
                                        </p:cTn>
                                        <p:tgtEl>
                                          <p:spTgt spid="106"/>
                                        </p:tgtEl>
                                        <p:attrNameLst>
                                          <p:attrName>style.visibility</p:attrName>
                                        </p:attrNameLst>
                                      </p:cBhvr>
                                      <p:to>
                                        <p:strVal val="visible"/>
                                      </p:to>
                                    </p:set>
                                    <p:animEffect transition="in" filter="wipe(up)">
                                      <p:cBhvr>
                                        <p:cTn id="12" dur="1000"/>
                                        <p:tgtEl>
                                          <p:spTgt spid="1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endParaRPr lang="en-US" altLang="zh-CN" sz="1100" b="1" baseline="-25000">
              <a:latin typeface="微软雅黑" panose="020B0503020204020204" pitchFamily="34" charset="-122"/>
              <a:ea typeface="微软雅黑" panose="020B0503020204020204" pitchFamily="34" charset="-122"/>
            </a:endParaRP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grpSp>
        <p:nvGrpSpPr>
          <p:cNvPr id="109" name="Group 73"/>
          <p:cNvGrpSpPr/>
          <p:nvPr/>
        </p:nvGrpSpPr>
        <p:grpSpPr bwMode="auto">
          <a:xfrm>
            <a:off x="1695605" y="2710163"/>
            <a:ext cx="607498" cy="838412"/>
            <a:chOff x="1106" y="2477"/>
            <a:chExt cx="516" cy="771"/>
          </a:xfrm>
        </p:grpSpPr>
        <p:sp>
          <p:nvSpPr>
            <p:cNvPr id="110" name="Rectangle 74"/>
            <p:cNvSpPr>
              <a:spLocks noChangeArrowheads="1"/>
            </p:cNvSpPr>
            <p:nvPr/>
          </p:nvSpPr>
          <p:spPr bwMode="auto">
            <a:xfrm>
              <a:off x="1423" y="3022"/>
              <a:ext cx="187" cy="226"/>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1" name="Text Box 75"/>
            <p:cNvSpPr txBox="1">
              <a:spLocks noChangeArrowheads="1"/>
            </p:cNvSpPr>
            <p:nvPr/>
          </p:nvSpPr>
          <p:spPr bwMode="auto">
            <a:xfrm>
              <a:off x="1106" y="2477"/>
              <a:ext cx="516"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endParaRPr kumimoji="1" lang="zh-CN" altLang="en-US" sz="1100" b="1" dirty="0">
                <a:latin typeface="微软雅黑" panose="020B0503020204020204" pitchFamily="34" charset="-122"/>
                <a:ea typeface="微软雅黑" panose="020B0503020204020204" pitchFamily="34" charset="-122"/>
              </a:endParaRP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首部</a:t>
              </a:r>
              <a:endParaRPr kumimoji="1" lang="zh-CN" altLang="en-US" sz="1100" b="1" dirty="0">
                <a:latin typeface="微软雅黑" panose="020B0503020204020204" pitchFamily="34" charset="-122"/>
                <a:ea typeface="微软雅黑" panose="020B0503020204020204" pitchFamily="34" charset="-122"/>
              </a:endParaRPr>
            </a:p>
          </p:txBody>
        </p:sp>
        <p:sp>
          <p:nvSpPr>
            <p:cNvPr id="112" name="Line 76"/>
            <p:cNvSpPr>
              <a:spLocks noChangeShapeType="1"/>
            </p:cNvSpPr>
            <p:nvPr/>
          </p:nvSpPr>
          <p:spPr bwMode="auto">
            <a:xfrm>
              <a:off x="1422" y="2834"/>
              <a:ext cx="85" cy="203"/>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3" name="Group 77"/>
          <p:cNvGrpSpPr/>
          <p:nvPr/>
        </p:nvGrpSpPr>
        <p:grpSpPr bwMode="auto">
          <a:xfrm>
            <a:off x="3390694" y="2700859"/>
            <a:ext cx="607954" cy="847725"/>
            <a:chOff x="4135" y="2468"/>
            <a:chExt cx="517" cy="781"/>
          </a:xfrm>
        </p:grpSpPr>
        <p:sp>
          <p:nvSpPr>
            <p:cNvPr id="114" name="Rectangle 78"/>
            <p:cNvSpPr>
              <a:spLocks noChangeArrowheads="1"/>
            </p:cNvSpPr>
            <p:nvPr/>
          </p:nvSpPr>
          <p:spPr bwMode="auto">
            <a:xfrm>
              <a:off x="4191" y="3023"/>
              <a:ext cx="179" cy="226"/>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5"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6" name="Text Box 80"/>
            <p:cNvSpPr txBox="1">
              <a:spLocks noChangeArrowheads="1"/>
            </p:cNvSpPr>
            <p:nvPr/>
          </p:nvSpPr>
          <p:spPr bwMode="auto">
            <a:xfrm>
              <a:off x="4135" y="2468"/>
              <a:ext cx="517"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链路层</a:t>
              </a:r>
              <a:endParaRPr kumimoji="1" lang="zh-CN" altLang="en-US" sz="1100" b="1" dirty="0">
                <a:latin typeface="微软雅黑" panose="020B0503020204020204" pitchFamily="34" charset="-122"/>
                <a:ea typeface="微软雅黑" panose="020B0503020204020204" pitchFamily="34" charset="-122"/>
              </a:endParaRPr>
            </a:p>
            <a:p>
              <a:pPr algn="ctr" eaLnBrk="0" hangingPunct="0">
                <a:lnSpc>
                  <a:spcPct val="90000"/>
                </a:lnSpc>
              </a:pPr>
              <a:r>
                <a:rPr kumimoji="1" lang="zh-CN" altLang="en-US" sz="1100" b="1" dirty="0">
                  <a:latin typeface="微软雅黑" panose="020B0503020204020204" pitchFamily="34" charset="-122"/>
                  <a:ea typeface="微软雅黑" panose="020B0503020204020204" pitchFamily="34" charset="-122"/>
                </a:rPr>
                <a:t>尾部</a:t>
              </a:r>
              <a:endParaRPr kumimoji="1" lang="zh-CN" altLang="en-US" sz="1100" b="1" dirty="0">
                <a:latin typeface="微软雅黑" panose="020B0503020204020204" pitchFamily="34" charset="-122"/>
                <a:ea typeface="微软雅黑" panose="020B0503020204020204" pitchFamily="34" charset="-122"/>
              </a:endParaRPr>
            </a:p>
          </p:txBody>
        </p:sp>
      </p:gr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145"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6"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97" name="矩形 96"/>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9"/>
                                        </p:tgtEl>
                                        <p:attrNameLst>
                                          <p:attrName>style.visibility</p:attrName>
                                        </p:attrNameLst>
                                      </p:cBhvr>
                                      <p:to>
                                        <p:strVal val="visible"/>
                                      </p:to>
                                    </p:set>
                                    <p:anim calcmode="lin" valueType="num">
                                      <p:cBhvr additive="base">
                                        <p:cTn id="7" dur="1000" fill="hold"/>
                                        <p:tgtEl>
                                          <p:spTgt spid="109"/>
                                        </p:tgtEl>
                                        <p:attrNameLst>
                                          <p:attrName>ppt_x</p:attrName>
                                        </p:attrNameLst>
                                      </p:cBhvr>
                                      <p:tavLst>
                                        <p:tav tm="0">
                                          <p:val>
                                            <p:strVal val="0-#ppt_w/2"/>
                                          </p:val>
                                        </p:tav>
                                        <p:tav tm="100000">
                                          <p:val>
                                            <p:strVal val="#ppt_x"/>
                                          </p:val>
                                        </p:tav>
                                      </p:tavLst>
                                    </p:anim>
                                    <p:anim calcmode="lin" valueType="num">
                                      <p:cBhvr additive="base">
                                        <p:cTn id="8" dur="1000" fill="hold"/>
                                        <p:tgtEl>
                                          <p:spTgt spid="109"/>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13"/>
                                        </p:tgtEl>
                                        <p:attrNameLst>
                                          <p:attrName>style.visibility</p:attrName>
                                        </p:attrNameLst>
                                      </p:cBhvr>
                                      <p:to>
                                        <p:strVal val="visible"/>
                                      </p:to>
                                    </p:set>
                                    <p:anim calcmode="lin" valueType="num">
                                      <p:cBhvr additive="base">
                                        <p:cTn id="11" dur="1000" fill="hold"/>
                                        <p:tgtEl>
                                          <p:spTgt spid="113"/>
                                        </p:tgtEl>
                                        <p:attrNameLst>
                                          <p:attrName>ppt_x</p:attrName>
                                        </p:attrNameLst>
                                      </p:cBhvr>
                                      <p:tavLst>
                                        <p:tav tm="0">
                                          <p:val>
                                            <p:strVal val="1+#ppt_w/2"/>
                                          </p:val>
                                        </p:tav>
                                        <p:tav tm="100000">
                                          <p:val>
                                            <p:strVal val="#ppt_x"/>
                                          </p:val>
                                        </p:tav>
                                      </p:tavLst>
                                    </p:anim>
                                    <p:anim calcmode="lin" valueType="num">
                                      <p:cBhvr additive="base">
                                        <p:cTn id="12" dur="1000" fill="hold"/>
                                        <p:tgtEl>
                                          <p:spTgt spid="11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118"/>
                                        </p:tgtEl>
                                        <p:attrNameLst>
                                          <p:attrName>style.visibility</p:attrName>
                                        </p:attrNameLst>
                                      </p:cBhvr>
                                      <p:to>
                                        <p:strVal val="visible"/>
                                      </p:to>
                                    </p:set>
                                    <p:animEffect transition="in" filter="wipe(up)">
                                      <p:cBhvr>
                                        <p:cTn id="16" dur="100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78"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80" name="Group 38"/>
          <p:cNvGrpSpPr/>
          <p:nvPr/>
        </p:nvGrpSpPr>
        <p:grpSpPr bwMode="auto">
          <a:xfrm>
            <a:off x="2736195" y="2554801"/>
            <a:ext cx="723947" cy="245571"/>
            <a:chOff x="2346" y="2297"/>
            <a:chExt cx="615" cy="226"/>
          </a:xfrm>
          <a:solidFill>
            <a:srgbClr val="00B0F0"/>
          </a:solidFill>
        </p:grpSpPr>
        <p:sp>
          <p:nvSpPr>
            <p:cNvPr id="81"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82"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4"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0" name="Group 41"/>
          <p:cNvGrpSpPr/>
          <p:nvPr/>
        </p:nvGrpSpPr>
        <p:grpSpPr bwMode="auto">
          <a:xfrm>
            <a:off x="2511051" y="2932328"/>
            <a:ext cx="946569" cy="246063"/>
            <a:chOff x="2169" y="2660"/>
            <a:chExt cx="804" cy="226"/>
          </a:xfrm>
        </p:grpSpPr>
        <p:sp>
          <p:nvSpPr>
            <p:cNvPr id="9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92"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93"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8"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endParaRPr lang="en-US" altLang="zh-CN" sz="1100" b="1" baseline="-25000">
              <a:latin typeface="微软雅黑" panose="020B0503020204020204" pitchFamily="34" charset="-122"/>
              <a:ea typeface="微软雅黑" panose="020B0503020204020204" pitchFamily="34" charset="-122"/>
            </a:endParaRPr>
          </a:p>
        </p:txBody>
      </p:sp>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4" name="矩形 143"/>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Group 50"/>
          <p:cNvGrpSpPr/>
          <p:nvPr/>
        </p:nvGrpSpPr>
        <p:grpSpPr bwMode="auto">
          <a:xfrm>
            <a:off x="1237477" y="2076244"/>
            <a:ext cx="2052947" cy="205414"/>
            <a:chOff x="436" y="1815"/>
            <a:chExt cx="1744" cy="228"/>
          </a:xfrm>
          <a:solidFill>
            <a:srgbClr val="CC00CC">
              <a:alpha val="50000"/>
            </a:srgbClr>
          </a:solidFill>
        </p:grpSpPr>
        <p:sp>
          <p:nvSpPr>
            <p:cNvPr id="73" name="AutoShape 51"/>
            <p:cNvSpPr>
              <a:spLocks noChangeArrowheads="1"/>
            </p:cNvSpPr>
            <p:nvPr/>
          </p:nvSpPr>
          <p:spPr bwMode="auto">
            <a:xfrm flipV="1">
              <a:off x="43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74" name="AutoShape 52"/>
            <p:cNvSpPr>
              <a:spLocks noChangeArrowheads="1"/>
            </p:cNvSpPr>
            <p:nvPr/>
          </p:nvSpPr>
          <p:spPr bwMode="auto">
            <a:xfrm flipV="1">
              <a:off x="2056" y="1815"/>
              <a:ext cx="124" cy="228"/>
            </a:xfrm>
            <a:prstGeom prst="upArrow">
              <a:avLst>
                <a:gd name="adj1" fmla="val 50000"/>
                <a:gd name="adj2" fmla="val 45968"/>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87" name="Group 53"/>
          <p:cNvGrpSpPr/>
          <p:nvPr/>
        </p:nvGrpSpPr>
        <p:grpSpPr bwMode="auto">
          <a:xfrm>
            <a:off x="1237477" y="2416934"/>
            <a:ext cx="2045886" cy="243496"/>
            <a:chOff x="434" y="2091"/>
            <a:chExt cx="1738" cy="274"/>
          </a:xfrm>
          <a:solidFill>
            <a:srgbClr val="CC00CC">
              <a:alpha val="50000"/>
            </a:srgbClr>
          </a:solidFill>
        </p:grpSpPr>
        <p:sp>
          <p:nvSpPr>
            <p:cNvPr id="88" name="AutoShape 54"/>
            <p:cNvSpPr>
              <a:spLocks noChangeArrowheads="1"/>
            </p:cNvSpPr>
            <p:nvPr/>
          </p:nvSpPr>
          <p:spPr bwMode="auto">
            <a:xfrm rot="10800000">
              <a:off x="434" y="2116"/>
              <a:ext cx="125"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9" name="AutoShape 55"/>
            <p:cNvSpPr>
              <a:spLocks noChangeArrowheads="1"/>
            </p:cNvSpPr>
            <p:nvPr/>
          </p:nvSpPr>
          <p:spPr bwMode="auto">
            <a:xfrm rot="10800000">
              <a:off x="2054" y="2091"/>
              <a:ext cx="118" cy="249"/>
            </a:xfrm>
            <a:prstGeom prst="upArrow">
              <a:avLst>
                <a:gd name="adj1" fmla="val 50000"/>
                <a:gd name="adj2" fmla="val 498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94" name="Group 56"/>
          <p:cNvGrpSpPr/>
          <p:nvPr/>
        </p:nvGrpSpPr>
        <p:grpSpPr bwMode="auto">
          <a:xfrm>
            <a:off x="1235121" y="2777819"/>
            <a:ext cx="2054125" cy="271275"/>
            <a:chOff x="434" y="2411"/>
            <a:chExt cx="1745" cy="274"/>
          </a:xfrm>
          <a:solidFill>
            <a:srgbClr val="CC00CC">
              <a:alpha val="50000"/>
            </a:srgbClr>
          </a:solidFill>
        </p:grpSpPr>
        <p:sp>
          <p:nvSpPr>
            <p:cNvPr id="95" name="AutoShape 57"/>
            <p:cNvSpPr>
              <a:spLocks noChangeArrowheads="1"/>
            </p:cNvSpPr>
            <p:nvPr/>
          </p:nvSpPr>
          <p:spPr bwMode="auto">
            <a:xfrm rot="10800000">
              <a:off x="434" y="2460"/>
              <a:ext cx="126" cy="225"/>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6" name="AutoShape 58"/>
            <p:cNvSpPr>
              <a:spLocks noChangeArrowheads="1"/>
            </p:cNvSpPr>
            <p:nvPr/>
          </p:nvSpPr>
          <p:spPr bwMode="auto">
            <a:xfrm rot="10800000">
              <a:off x="2054" y="241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grpSp>
        <p:nvGrpSpPr>
          <p:cNvPr id="106" name="Group 56"/>
          <p:cNvGrpSpPr/>
          <p:nvPr/>
        </p:nvGrpSpPr>
        <p:grpSpPr bwMode="auto">
          <a:xfrm>
            <a:off x="1226181" y="3158334"/>
            <a:ext cx="2062367" cy="253754"/>
            <a:chOff x="420" y="2461"/>
            <a:chExt cx="1752" cy="269"/>
          </a:xfrm>
          <a:solidFill>
            <a:srgbClr val="CC00CC">
              <a:alpha val="50000"/>
            </a:srgbClr>
          </a:solidFill>
        </p:grpSpPr>
        <p:sp>
          <p:nvSpPr>
            <p:cNvPr id="107" name="AutoShape 57"/>
            <p:cNvSpPr>
              <a:spLocks noChangeArrowheads="1"/>
            </p:cNvSpPr>
            <p:nvPr/>
          </p:nvSpPr>
          <p:spPr bwMode="auto">
            <a:xfrm rot="10800000">
              <a:off x="420" y="2504"/>
              <a:ext cx="133" cy="226"/>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8" name="AutoShape 58"/>
            <p:cNvSpPr>
              <a:spLocks noChangeArrowheads="1"/>
            </p:cNvSpPr>
            <p:nvPr/>
          </p:nvSpPr>
          <p:spPr bwMode="auto">
            <a:xfrm rot="10800000">
              <a:off x="2047" y="2461"/>
              <a:ext cx="125" cy="248"/>
            </a:xfrm>
            <a:prstGeom prst="upArrow">
              <a:avLst>
                <a:gd name="adj1" fmla="val 50000"/>
                <a:gd name="adj2" fmla="val 49600"/>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nvGrpSpPr>
          <p:cNvPr id="118" name="Group 62"/>
          <p:cNvGrpSpPr/>
          <p:nvPr/>
        </p:nvGrpSpPr>
        <p:grpSpPr bwMode="auto">
          <a:xfrm>
            <a:off x="1226181" y="3527399"/>
            <a:ext cx="2064721" cy="278011"/>
            <a:chOff x="433" y="3219"/>
            <a:chExt cx="1754" cy="279"/>
          </a:xfrm>
          <a:solidFill>
            <a:srgbClr val="CC00CC"/>
          </a:solidFill>
        </p:grpSpPr>
        <p:sp>
          <p:nvSpPr>
            <p:cNvPr id="119" name="AutoShape 63"/>
            <p:cNvSpPr>
              <a:spLocks noChangeArrowheads="1"/>
            </p:cNvSpPr>
            <p:nvPr/>
          </p:nvSpPr>
          <p:spPr bwMode="auto">
            <a:xfrm rot="10800000">
              <a:off x="433" y="3259"/>
              <a:ext cx="141" cy="239"/>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20" name="AutoShape 64"/>
            <p:cNvSpPr>
              <a:spLocks noChangeArrowheads="1"/>
            </p:cNvSpPr>
            <p:nvPr/>
          </p:nvSpPr>
          <p:spPr bwMode="auto">
            <a:xfrm rot="10800000">
              <a:off x="2052" y="3219"/>
              <a:ext cx="135" cy="246"/>
            </a:xfrm>
            <a:prstGeom prst="upArrow">
              <a:avLst>
                <a:gd name="adj1" fmla="val 50000"/>
                <a:gd name="adj2" fmla="val 50403"/>
              </a:avLst>
            </a:prstGeom>
            <a:grp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grpSp>
      <p:sp>
        <p:nvSpPr>
          <p:cNvPr id="9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00"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09" name="矩形 108"/>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占位符 28"/>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250"/>
                                  </p:stCondLst>
                                  <p:childTnLst>
                                    <p:set>
                                      <p:cBhvr>
                                        <p:cTn id="6" dur="1" fill="hold">
                                          <p:stCondLst>
                                            <p:cond delay="0"/>
                                          </p:stCondLst>
                                        </p:cTn>
                                        <p:tgtEl>
                                          <p:spTgt spid="97"/>
                                        </p:tgtEl>
                                        <p:attrNameLst>
                                          <p:attrName>style.visibility</p:attrName>
                                        </p:attrNameLst>
                                      </p:cBhvr>
                                      <p:to>
                                        <p:strVal val="visible"/>
                                      </p:to>
                                    </p:set>
                                    <p:animEffect transition="in" filter="wipe(up)">
                                      <p:cBhvr>
                                        <p:cTn id="7"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29" name="文本占位符 28"/>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750"/>
                                        <p:tgtEl>
                                          <p:spTgt spid="100"/>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25"/>
                                        </p:tgtEl>
                                        <p:attrNameLst>
                                          <p:attrName>style.visibility</p:attrName>
                                        </p:attrNameLst>
                                      </p:cBhvr>
                                      <p:to>
                                        <p:strVal val="visible"/>
                                      </p:to>
                                    </p:set>
                                    <p:animEffect transition="in" filter="wipe(left)">
                                      <p:cBhvr>
                                        <p:cTn id="11" dur="750"/>
                                        <p:tgtEl>
                                          <p:spTgt spid="125"/>
                                        </p:tgtEl>
                                      </p:cBhvr>
                                    </p:animEffect>
                                  </p:childTnLst>
                                </p:cTn>
                              </p:par>
                            </p:childTnLst>
                          </p:cTn>
                        </p:par>
                        <p:par>
                          <p:cTn id="12" fill="hold">
                            <p:stCondLst>
                              <p:cond delay="2000"/>
                            </p:stCondLst>
                            <p:childTnLst>
                              <p:par>
                                <p:cTn id="13" presetID="22" presetClass="entr" presetSubtype="4" fill="hold" grpId="0" nodeType="afterEffect">
                                  <p:stCondLst>
                                    <p:cond delay="0"/>
                                  </p:stCondLst>
                                  <p:childTnLst>
                                    <p:set>
                                      <p:cBhvr>
                                        <p:cTn id="14" dur="1" fill="hold">
                                          <p:stCondLst>
                                            <p:cond delay="0"/>
                                          </p:stCondLst>
                                        </p:cTn>
                                        <p:tgtEl>
                                          <p:spTgt spid="111"/>
                                        </p:tgtEl>
                                        <p:attrNameLst>
                                          <p:attrName>style.visibility</p:attrName>
                                        </p:attrNameLst>
                                      </p:cBhvr>
                                      <p:to>
                                        <p:strVal val="visible"/>
                                      </p:to>
                                    </p:set>
                                    <p:animEffect transition="in" filter="wipe(down)">
                                      <p:cBhvr>
                                        <p:cTn id="15" dur="75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animBg="1"/>
      <p:bldP spid="111"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29" name="文本占位符 28"/>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wipe(left)">
                                      <p:cBhvr>
                                        <p:cTn id="7" dur="10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7" grpId="0" animBg="1"/>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9" name="组合 28"/>
          <p:cNvGrpSpPr/>
          <p:nvPr/>
        </p:nvGrpSpPr>
        <p:grpSpPr>
          <a:xfrm>
            <a:off x="2068815" y="3302812"/>
            <a:ext cx="1598226" cy="252136"/>
            <a:chOff x="2068815" y="3302812"/>
            <a:chExt cx="1598226" cy="252136"/>
          </a:xfrm>
        </p:grpSpPr>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7"/>
                                        </p:tgtEl>
                                        <p:attrNameLst>
                                          <p:attrName>style.visibility</p:attrName>
                                        </p:attrNameLst>
                                      </p:cBhvr>
                                      <p:to>
                                        <p:strVal val="visible"/>
                                      </p:to>
                                    </p:set>
                                    <p:animEffect transition="in" filter="wipe(down)">
                                      <p:cBhvr>
                                        <p:cTn id="7" dur="1000"/>
                                        <p:tgtEl>
                                          <p:spTgt spid="8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down)">
                                      <p:cBhvr>
                                        <p:cTn id="7" dur="1000"/>
                                        <p:tgtEl>
                                          <p:spTgt spid="8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left)">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83"/>
                                        </p:tgtEl>
                                        <p:attrNameLst>
                                          <p:attrName>style.visibility</p:attrName>
                                        </p:attrNameLst>
                                      </p:cBhvr>
                                      <p:to>
                                        <p:strVal val="visible"/>
                                      </p:to>
                                    </p:set>
                                    <p:animEffect transition="in" filter="wipe(left)">
                                      <p:cBhvr>
                                        <p:cTn id="7"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591502"/>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5908327" y="591502"/>
            <a:ext cx="1415772" cy="461665"/>
          </a:xfrm>
          <a:prstGeom prst="rect">
            <a:avLst/>
          </a:prstGeom>
        </p:spPr>
        <p:txBody>
          <a:bodyPr wrap="non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66344" y="577739"/>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284363" y="1151890"/>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互联网在生活中地位</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grpSp>
        <p:nvGrpSpPr>
          <p:cNvPr id="12" name="组合 11"/>
          <p:cNvGrpSpPr>
            <a:grpSpLocks noChangeAspect="1"/>
          </p:cNvGrpSpPr>
          <p:nvPr/>
        </p:nvGrpSpPr>
        <p:grpSpPr>
          <a:xfrm>
            <a:off x="1358544" y="1292186"/>
            <a:ext cx="6295066" cy="581639"/>
            <a:chOff x="1950729" y="2654620"/>
            <a:chExt cx="5259967" cy="486000"/>
          </a:xfrm>
        </p:grpSpPr>
        <p:sp>
          <p:nvSpPr>
            <p:cNvPr id="10" name="五边形 9"/>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已经</a:t>
              </a:r>
              <a:r>
                <a:rPr lang="zh-CN" altLang="en-US" b="1" dirty="0">
                  <a:latin typeface="微软雅黑" panose="020B0503020204020204" pitchFamily="34" charset="-122"/>
                  <a:ea typeface="微软雅黑" panose="020B0503020204020204" pitchFamily="34" charset="-122"/>
                </a:rPr>
                <a:t>融入人们的生活、工作、学习和交往</a:t>
              </a:r>
              <a:r>
                <a:rPr lang="zh-CN" altLang="en-US"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11" name="椭圆 10"/>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smtClean="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grpSp>
        <p:nvGrpSpPr>
          <p:cNvPr id="18" name="组合 17"/>
          <p:cNvGrpSpPr>
            <a:grpSpLocks noChangeAspect="1"/>
          </p:cNvGrpSpPr>
          <p:nvPr/>
        </p:nvGrpSpPr>
        <p:grpSpPr>
          <a:xfrm>
            <a:off x="1358544" y="2061874"/>
            <a:ext cx="6295066" cy="581639"/>
            <a:chOff x="1950729" y="2654620"/>
            <a:chExt cx="5259967" cy="486000"/>
          </a:xfrm>
        </p:grpSpPr>
        <p:sp>
          <p:nvSpPr>
            <p:cNvPr id="19" name="五边形 18"/>
            <p:cNvSpPr/>
            <p:nvPr/>
          </p:nvSpPr>
          <p:spPr>
            <a:xfrm flipH="1">
              <a:off x="2159723" y="2654620"/>
              <a:ext cx="5050973" cy="486000"/>
            </a:xfrm>
            <a:prstGeom prst="homePlat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16000" rtlCol="0" anchor="ctr"/>
            <a:lstStyle/>
            <a:p>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已经成为</a:t>
              </a:r>
              <a:r>
                <a:rPr lang="zh-CN" altLang="en-US" b="1" dirty="0">
                  <a:latin typeface="微软雅黑" panose="020B0503020204020204" pitchFamily="34" charset="-122"/>
                  <a:ea typeface="微软雅黑" panose="020B0503020204020204" pitchFamily="34" charset="-122"/>
                </a:rPr>
                <a:t>社会最为重要的基础设施之一。</a:t>
              </a:r>
              <a:endParaRPr lang="zh-CN" altLang="en-US" b="1" dirty="0">
                <a:latin typeface="微软雅黑" panose="020B0503020204020204" pitchFamily="34" charset="-122"/>
                <a:ea typeface="微软雅黑" panose="020B0503020204020204" pitchFamily="34" charset="-122"/>
              </a:endParaRPr>
            </a:p>
          </p:txBody>
        </p:sp>
        <p:sp>
          <p:nvSpPr>
            <p:cNvPr id="20" name="椭圆 19"/>
            <p:cNvSpPr>
              <a:spLocks noChangeAspect="1"/>
            </p:cNvSpPr>
            <p:nvPr/>
          </p:nvSpPr>
          <p:spPr>
            <a:xfrm>
              <a:off x="1950729" y="2654620"/>
              <a:ext cx="486000" cy="486000"/>
            </a:xfrm>
            <a:prstGeom prst="ellipse">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altLang="zh-CN" sz="2000" b="1" dirty="0" smtClean="0">
                  <a:solidFill>
                    <a:schemeClr val="tx1"/>
                  </a:solidFill>
                  <a:latin typeface="微软雅黑" panose="020B0503020204020204" pitchFamily="34" charset="-122"/>
                  <a:ea typeface="微软雅黑" panose="020B0503020204020204" pitchFamily="34" charset="-122"/>
                  <a:sym typeface="Wingdings 2" panose="05020102010507070707" pitchFamily="18" charset="2"/>
                </a:rPr>
                <a:t></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206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新首部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新尾部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wipe(up)">
                                      <p:cBhvr>
                                        <p:cTn id="7" dur="1000"/>
                                        <p:tgtEl>
                                          <p:spTgt spid="92"/>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1000"/>
                                        <p:tgtEl>
                                          <p:spTgt spid="31"/>
                                        </p:tgtEl>
                                      </p:cBhvr>
                                    </p:animEffect>
                                  </p:childTnLst>
                                </p:cTn>
                              </p:par>
                            </p:childTnLst>
                          </p:cTn>
                        </p:par>
                        <p:par>
                          <p:cTn id="12" fill="hold">
                            <p:stCondLst>
                              <p:cond delay="2000"/>
                            </p:stCondLst>
                            <p:childTnLst>
                              <p:par>
                                <p:cTn id="13" presetID="2" presetClass="entr" presetSubtype="8" fill="hold" nodeType="afterEffect">
                                  <p:stCondLst>
                                    <p:cond delay="0"/>
                                  </p:stCondLst>
                                  <p:childTnLst>
                                    <p:set>
                                      <p:cBhvr>
                                        <p:cTn id="14" dur="1" fill="hold">
                                          <p:stCondLst>
                                            <p:cond delay="0"/>
                                          </p:stCondLst>
                                        </p:cTn>
                                        <p:tgtEl>
                                          <p:spTgt spid="108"/>
                                        </p:tgtEl>
                                        <p:attrNameLst>
                                          <p:attrName>style.visibility</p:attrName>
                                        </p:attrNameLst>
                                      </p:cBhvr>
                                      <p:to>
                                        <p:strVal val="visible"/>
                                      </p:to>
                                    </p:set>
                                    <p:anim calcmode="lin" valueType="num">
                                      <p:cBhvr additive="base">
                                        <p:cTn id="15" dur="1000" fill="hold"/>
                                        <p:tgtEl>
                                          <p:spTgt spid="108"/>
                                        </p:tgtEl>
                                        <p:attrNameLst>
                                          <p:attrName>ppt_x</p:attrName>
                                        </p:attrNameLst>
                                      </p:cBhvr>
                                      <p:tavLst>
                                        <p:tav tm="0">
                                          <p:val>
                                            <p:strVal val="0-#ppt_w/2"/>
                                          </p:val>
                                        </p:tav>
                                        <p:tav tm="100000">
                                          <p:val>
                                            <p:strVal val="#ppt_x"/>
                                          </p:val>
                                        </p:tav>
                                      </p:tavLst>
                                    </p:anim>
                                    <p:anim calcmode="lin" valueType="num">
                                      <p:cBhvr additive="base">
                                        <p:cTn id="16" dur="1000" fill="hold"/>
                                        <p:tgtEl>
                                          <p:spTgt spid="108"/>
                                        </p:tgtEl>
                                        <p:attrNameLst>
                                          <p:attrName>ppt_y</p:attrName>
                                        </p:attrNameLst>
                                      </p:cBhvr>
                                      <p:tavLst>
                                        <p:tav tm="0">
                                          <p:val>
                                            <p:strVal val="#ppt_y"/>
                                          </p:val>
                                        </p:tav>
                                        <p:tav tm="100000">
                                          <p:val>
                                            <p:strVal val="#ppt_y"/>
                                          </p:val>
                                        </p:tav>
                                      </p:tavLst>
                                    </p:anim>
                                  </p:childTnLst>
                                </p:cTn>
                              </p:par>
                            </p:childTnLst>
                          </p:cTn>
                        </p:par>
                        <p:par>
                          <p:cTn id="17" fill="hold">
                            <p:stCondLst>
                              <p:cond delay="3000"/>
                            </p:stCondLst>
                            <p:childTnLst>
                              <p:par>
                                <p:cTn id="18" presetID="2" presetClass="entr" presetSubtype="2" fill="hold" nodeType="afterEffect">
                                  <p:stCondLst>
                                    <p:cond delay="0"/>
                                  </p:stCondLst>
                                  <p:childTnLst>
                                    <p:set>
                                      <p:cBhvr>
                                        <p:cTn id="19" dur="1" fill="hold">
                                          <p:stCondLst>
                                            <p:cond delay="0"/>
                                          </p:stCondLst>
                                        </p:cTn>
                                        <p:tgtEl>
                                          <p:spTgt spid="116"/>
                                        </p:tgtEl>
                                        <p:attrNameLst>
                                          <p:attrName>style.visibility</p:attrName>
                                        </p:attrNameLst>
                                      </p:cBhvr>
                                      <p:to>
                                        <p:strVal val="visible"/>
                                      </p:to>
                                    </p:set>
                                    <p:anim calcmode="lin" valueType="num">
                                      <p:cBhvr additive="base">
                                        <p:cTn id="20" dur="1000" fill="hold"/>
                                        <p:tgtEl>
                                          <p:spTgt spid="116"/>
                                        </p:tgtEl>
                                        <p:attrNameLst>
                                          <p:attrName>ppt_x</p:attrName>
                                        </p:attrNameLst>
                                      </p:cBhvr>
                                      <p:tavLst>
                                        <p:tav tm="0">
                                          <p:val>
                                            <p:strVal val="1+#ppt_w/2"/>
                                          </p:val>
                                        </p:tav>
                                        <p:tav tm="100000">
                                          <p:val>
                                            <p:strVal val="#ppt_x"/>
                                          </p:val>
                                        </p:tav>
                                      </p:tavLst>
                                    </p:anim>
                                    <p:anim calcmode="lin" valueType="num">
                                      <p:cBhvr additive="base">
                                        <p:cTn id="21" dur="1000" fill="hold"/>
                                        <p:tgtEl>
                                          <p:spTgt spid="1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animBg="1"/>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1" name="Group 45"/>
          <p:cNvGrpSpPr/>
          <p:nvPr/>
        </p:nvGrpSpPr>
        <p:grpSpPr bwMode="auto">
          <a:xfrm>
            <a:off x="2292670" y="3304109"/>
            <a:ext cx="1164318" cy="244475"/>
            <a:chOff x="1984" y="3023"/>
            <a:chExt cx="989" cy="226"/>
          </a:xfrm>
        </p:grpSpPr>
        <p:sp>
          <p:nvSpPr>
            <p:cNvPr id="102"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03"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4"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5"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10"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4"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41" name="矩形 140"/>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7"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293194" y="2932328"/>
            <a:ext cx="1166697" cy="246063"/>
            <a:chOff x="2293194" y="2932328"/>
            <a:chExt cx="1166697" cy="246063"/>
          </a:xfrm>
        </p:grpSpPr>
        <p:grpSp>
          <p:nvGrpSpPr>
            <p:cNvPr id="76" name="Group 41"/>
            <p:cNvGrpSpPr/>
            <p:nvPr/>
          </p:nvGrpSpPr>
          <p:grpSpPr bwMode="auto">
            <a:xfrm>
              <a:off x="2511051" y="2932328"/>
              <a:ext cx="946569" cy="246063"/>
              <a:chOff x="2169" y="2660"/>
              <a:chExt cx="804" cy="226"/>
            </a:xfrm>
          </p:grpSpPr>
          <p:sp>
            <p:nvSpPr>
              <p:cNvPr id="77"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78"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79"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0"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1" name="矩形 80"/>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3" name="组合 82"/>
          <p:cNvGrpSpPr/>
          <p:nvPr/>
        </p:nvGrpSpPr>
        <p:grpSpPr>
          <a:xfrm>
            <a:off x="5718485" y="2932328"/>
            <a:ext cx="1166697" cy="246063"/>
            <a:chOff x="2293194" y="2932328"/>
            <a:chExt cx="1166697" cy="246063"/>
          </a:xfrm>
        </p:grpSpPr>
        <p:grpSp>
          <p:nvGrpSpPr>
            <p:cNvPr id="84" name="Group 41"/>
            <p:cNvGrpSpPr/>
            <p:nvPr/>
          </p:nvGrpSpPr>
          <p:grpSpPr bwMode="auto">
            <a:xfrm>
              <a:off x="2511051" y="2932328"/>
              <a:ext cx="946569" cy="246063"/>
              <a:chOff x="2169" y="2660"/>
              <a:chExt cx="804" cy="226"/>
            </a:xfrm>
          </p:grpSpPr>
          <p:sp>
            <p:nvSpPr>
              <p:cNvPr id="89"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9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91"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8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86" name="矩形 8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8" name="Group 73"/>
          <p:cNvGrpSpPr/>
          <p:nvPr/>
        </p:nvGrpSpPr>
        <p:grpSpPr bwMode="auto">
          <a:xfrm>
            <a:off x="5120649" y="2892852"/>
            <a:ext cx="621626" cy="655723"/>
            <a:chOff x="1110" y="2645"/>
            <a:chExt cx="528" cy="603"/>
          </a:xfrm>
        </p:grpSpPr>
        <p:sp>
          <p:nvSpPr>
            <p:cNvPr id="112" name="Rectangle 74"/>
            <p:cNvSpPr>
              <a:spLocks noChangeArrowheads="1"/>
            </p:cNvSpPr>
            <p:nvPr/>
          </p:nvSpPr>
          <p:spPr bwMode="auto">
            <a:xfrm>
              <a:off x="1432" y="3022"/>
              <a:ext cx="187" cy="226"/>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113" name="Text Box 75"/>
            <p:cNvSpPr txBox="1">
              <a:spLocks noChangeArrowheads="1"/>
            </p:cNvSpPr>
            <p:nvPr/>
          </p:nvSpPr>
          <p:spPr bwMode="auto">
            <a:xfrm>
              <a:off x="1110" y="2645"/>
              <a:ext cx="528"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新首部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sp>
          <p:nvSpPr>
            <p:cNvPr id="115" name="Line 76"/>
            <p:cNvSpPr>
              <a:spLocks noChangeShapeType="1"/>
            </p:cNvSpPr>
            <p:nvPr/>
          </p:nvSpPr>
          <p:spPr bwMode="auto">
            <a:xfrm>
              <a:off x="1416" y="2842"/>
              <a:ext cx="91" cy="195"/>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6" name="Group 77"/>
          <p:cNvGrpSpPr/>
          <p:nvPr/>
        </p:nvGrpSpPr>
        <p:grpSpPr bwMode="auto">
          <a:xfrm>
            <a:off x="6827490" y="2890811"/>
            <a:ext cx="607954" cy="657774"/>
            <a:chOff x="4149" y="2643"/>
            <a:chExt cx="517" cy="606"/>
          </a:xfrm>
        </p:grpSpPr>
        <p:sp>
          <p:nvSpPr>
            <p:cNvPr id="117" name="Rectangle 78"/>
            <p:cNvSpPr>
              <a:spLocks noChangeArrowheads="1"/>
            </p:cNvSpPr>
            <p:nvPr/>
          </p:nvSpPr>
          <p:spPr bwMode="auto">
            <a:xfrm>
              <a:off x="4191" y="3023"/>
              <a:ext cx="179" cy="226"/>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18" name="Line 79"/>
            <p:cNvSpPr>
              <a:spLocks noChangeShapeType="1"/>
            </p:cNvSpPr>
            <p:nvPr/>
          </p:nvSpPr>
          <p:spPr bwMode="auto">
            <a:xfrm flipH="1">
              <a:off x="4265" y="2834"/>
              <a:ext cx="93" cy="188"/>
            </a:xfrm>
            <a:prstGeom prst="line">
              <a:avLst/>
            </a:prstGeom>
            <a:noFill/>
            <a:ln w="12700">
              <a:solidFill>
                <a:srgbClr val="333399"/>
              </a:solidFill>
              <a:round/>
              <a:headEnd type="none" w="sm"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0" name="Text Box 80"/>
            <p:cNvSpPr txBox="1">
              <a:spLocks noChangeArrowheads="1"/>
            </p:cNvSpPr>
            <p:nvPr/>
          </p:nvSpPr>
          <p:spPr bwMode="auto">
            <a:xfrm>
              <a:off x="4149" y="2643"/>
              <a:ext cx="517" cy="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lnSpc>
                  <a:spcPct val="90000"/>
                </a:lnSpc>
              </a:pPr>
              <a:r>
                <a:rPr kumimoji="1" lang="zh-CN" altLang="en-US" sz="1100" b="1" dirty="0" smtClean="0">
                  <a:solidFill>
                    <a:srgbClr val="CC00CC"/>
                  </a:solidFill>
                  <a:latin typeface="微软雅黑" panose="020B0503020204020204" pitchFamily="34" charset="-122"/>
                  <a:ea typeface="微软雅黑" panose="020B0503020204020204" pitchFamily="34" charset="-122"/>
                </a:rPr>
                <a:t>新尾部</a:t>
              </a:r>
              <a:endParaRPr kumimoji="1" lang="zh-CN" altLang="en-US" sz="1100" b="1" dirty="0">
                <a:solidFill>
                  <a:srgbClr val="CC00CC"/>
                </a:solidFill>
                <a:latin typeface="微软雅黑" panose="020B0503020204020204" pitchFamily="34" charset="-122"/>
                <a:ea typeface="微软雅黑" panose="020B0503020204020204" pitchFamily="34" charset="-122"/>
              </a:endParaRPr>
            </a:p>
          </p:txBody>
        </p:sp>
      </p:grpSp>
      <p:grpSp>
        <p:nvGrpSpPr>
          <p:cNvPr id="31" name="组合 30"/>
          <p:cNvGrpSpPr/>
          <p:nvPr/>
        </p:nvGrpSpPr>
        <p:grpSpPr>
          <a:xfrm>
            <a:off x="5713004" y="3304109"/>
            <a:ext cx="1164318" cy="250839"/>
            <a:chOff x="5713004" y="3304109"/>
            <a:chExt cx="1164318" cy="250839"/>
          </a:xfrm>
        </p:grpSpPr>
        <p:grpSp>
          <p:nvGrpSpPr>
            <p:cNvPr id="93" name="Group 45"/>
            <p:cNvGrpSpPr/>
            <p:nvPr/>
          </p:nvGrpSpPr>
          <p:grpSpPr bwMode="auto">
            <a:xfrm>
              <a:off x="5713004" y="3304109"/>
              <a:ext cx="1164318" cy="244475"/>
              <a:chOff x="1984" y="3023"/>
              <a:chExt cx="989" cy="226"/>
            </a:xfrm>
          </p:grpSpPr>
          <p:sp>
            <p:nvSpPr>
              <p:cNvPr id="94"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6"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6"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1" name="矩形 120"/>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4"/>
                                        </p:tgtEl>
                                        <p:attrNameLst>
                                          <p:attrName>style.visibility</p:attrName>
                                        </p:attrNameLst>
                                      </p:cBhvr>
                                      <p:to>
                                        <p:strVal val="visible"/>
                                      </p:to>
                                    </p:set>
                                    <p:animEffect transition="in" filter="wipe(up)">
                                      <p:cBhvr>
                                        <p:cTn id="7" dur="1000"/>
                                        <p:tgtEl>
                                          <p:spTgt spid="124"/>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123"/>
                                        </p:tgtEl>
                                        <p:attrNameLst>
                                          <p:attrName>style.visibility</p:attrName>
                                        </p:attrNameLst>
                                      </p:cBhvr>
                                      <p:to>
                                        <p:strVal val="visible"/>
                                      </p:to>
                                    </p:set>
                                    <p:animEffect transition="in" filter="wipe(up)">
                                      <p:cBhvr>
                                        <p:cTn id="11" dur="10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P spid="124" grpId="0" animBg="1"/>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29" name="文本占位符 28"/>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wipe(left)">
                                      <p:cBhvr>
                                        <p:cTn id="7" dur="1000"/>
                                        <p:tgtEl>
                                          <p:spTgt spid="142"/>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wipe(left)">
                                      <p:cBhvr>
                                        <p:cTn id="11" dur="1000"/>
                                        <p:tgtEl>
                                          <p:spTgt spid="144"/>
                                        </p:tgtEl>
                                      </p:cBhvr>
                                    </p:animEffect>
                                  </p:childTnLst>
                                </p:cTn>
                              </p:par>
                            </p:childTnLst>
                          </p:cTn>
                        </p:par>
                        <p:par>
                          <p:cTn id="12" fill="hold">
                            <p:stCondLst>
                              <p:cond delay="2000"/>
                            </p:stCondLst>
                            <p:childTnLst>
                              <p:par>
                                <p:cTn id="13" presetID="22" presetClass="entr" presetSubtype="8" fill="hold" grpId="0" nodeType="afterEffect">
                                  <p:stCondLst>
                                    <p:cond delay="0"/>
                                  </p:stCondLst>
                                  <p:childTnLst>
                                    <p:set>
                                      <p:cBhvr>
                                        <p:cTn id="14" dur="1" fill="hold">
                                          <p:stCondLst>
                                            <p:cond delay="0"/>
                                          </p:stCondLst>
                                        </p:cTn>
                                        <p:tgtEl>
                                          <p:spTgt spid="143"/>
                                        </p:tgtEl>
                                        <p:attrNameLst>
                                          <p:attrName>style.visibility</p:attrName>
                                        </p:attrNameLst>
                                      </p:cBhvr>
                                      <p:to>
                                        <p:strVal val="visible"/>
                                      </p:to>
                                    </p:set>
                                    <p:animEffect transition="in" filter="wipe(left)">
                                      <p:cBhvr>
                                        <p:cTn id="15"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 grpId="0" animBg="1"/>
      <p:bldP spid="143" grpId="0" animBg="1"/>
    </p:bld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29" name="文本占位符 28"/>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wipe(left)">
                                      <p:cBhvr>
                                        <p:cTn id="7" dur="10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占位符 30"/>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down)">
                                      <p:cBhvr>
                                        <p:cTn id="7" dur="1000"/>
                                        <p:tgtEl>
                                          <p:spTgt spid="104"/>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10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占位符 30"/>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down)">
                                      <p:cBhvr>
                                        <p:cTn id="7" dur="1000"/>
                                        <p:tgtEl>
                                          <p:spTgt spid="86"/>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90"/>
                                        </p:tgtEl>
                                        <p:attrNameLst>
                                          <p:attrName>style.visibility</p:attrName>
                                        </p:attrNameLst>
                                      </p:cBhvr>
                                      <p:to>
                                        <p:strVal val="visible"/>
                                      </p:to>
                                    </p:set>
                                    <p:animEffect transition="in" filter="wipe(down)">
                                      <p:cBhvr>
                                        <p:cTn id="11"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2"/>
                                        </p:tgtEl>
                                        <p:attrNameLst>
                                          <p:attrName>style.visibility</p:attrName>
                                        </p:attrNameLst>
                                      </p:cBhvr>
                                      <p:to>
                                        <p:strVal val="visible"/>
                                      </p:to>
                                    </p:set>
                                    <p:animEffect transition="in" filter="wipe(down)">
                                      <p:cBhvr>
                                        <p:cTn id="7" dur="1000"/>
                                        <p:tgtEl>
                                          <p:spTgt spid="122"/>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down)">
                                      <p:cBhvr>
                                        <p:cTn id="11"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 grpId="0" animBg="1"/>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6142401" y="2209195"/>
            <a:ext cx="725819" cy="246069"/>
            <a:chOff x="6142401" y="2209195"/>
            <a:chExt cx="725819" cy="246069"/>
          </a:xfrm>
        </p:grpSpPr>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9" name="矩形 128"/>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3" name="文本占位符 32"/>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wipe(down)">
                                      <p:cBhvr>
                                        <p:cTn id="7" dur="1000"/>
                                        <p:tgtEl>
                                          <p:spTgt spid="123"/>
                                        </p:tgtEl>
                                      </p:cBhvr>
                                    </p:animEffect>
                                  </p:childTnLst>
                                </p:cTn>
                              </p:par>
                            </p:childTnLst>
                          </p:cTn>
                        </p:par>
                        <p:par>
                          <p:cTn id="8" fill="hold">
                            <p:stCondLst>
                              <p:cond delay="1000"/>
                            </p:stCondLst>
                            <p:childTnLst>
                              <p:par>
                                <p:cTn id="9" presetID="22" presetClass="entr" presetSubtype="4"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down)">
                                      <p:cBhvr>
                                        <p:cTn id="11"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alpha val="50000"/>
            </a:srgbClr>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alpha val="50000"/>
            </a:srgbClr>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sp>
        <p:nvSpPr>
          <p:cNvPr id="104" name="上箭头 103"/>
          <p:cNvSpPr/>
          <p:nvPr/>
        </p:nvSpPr>
        <p:spPr>
          <a:xfrm>
            <a:off x="7621960" y="3485835"/>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2" name="上箭头 121"/>
          <p:cNvSpPr/>
          <p:nvPr/>
        </p:nvSpPr>
        <p:spPr>
          <a:xfrm>
            <a:off x="7629697" y="2713069"/>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1" name="组合 130"/>
          <p:cNvGrpSpPr/>
          <p:nvPr/>
        </p:nvGrpSpPr>
        <p:grpSpPr>
          <a:xfrm>
            <a:off x="6142401" y="2209195"/>
            <a:ext cx="725819" cy="246069"/>
            <a:chOff x="6142401" y="2209195"/>
            <a:chExt cx="725819" cy="246069"/>
          </a:xfrm>
        </p:grpSpPr>
        <p:grpSp>
          <p:nvGrpSpPr>
            <p:cNvPr id="132" name="组合 131"/>
            <p:cNvGrpSpPr/>
            <p:nvPr/>
          </p:nvGrpSpPr>
          <p:grpSpPr>
            <a:xfrm>
              <a:off x="6142401" y="2209195"/>
              <a:ext cx="725819" cy="246069"/>
              <a:chOff x="6142401" y="2209195"/>
              <a:chExt cx="725819" cy="246069"/>
            </a:xfrm>
          </p:grpSpPr>
          <p:sp>
            <p:nvSpPr>
              <p:cNvPr id="13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3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33" name="矩形 132"/>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占位符 31"/>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wipe(down)">
                                      <p:cBhvr>
                                        <p:cTn id="7" dur="1000"/>
                                        <p:tgtEl>
                                          <p:spTgt spid="130"/>
                                        </p:tgtEl>
                                      </p:cBhvr>
                                    </p:animEffect>
                                  </p:childTnLst>
                                </p:cTn>
                              </p:par>
                            </p:childTnLst>
                          </p:cTn>
                        </p:par>
                        <p:par>
                          <p:cTn id="8" fill="hold">
                            <p:stCondLst>
                              <p:cond delay="1000"/>
                            </p:stCondLst>
                            <p:childTnLst>
                              <p:par>
                                <p:cTn id="9" presetID="22" presetClass="entr" presetSubtype="4" fill="hold" grpId="0" nodeType="afterEffect">
                                  <p:stCondLst>
                                    <p:cond delay="0"/>
                                  </p:stCondLst>
                                  <p:childTnLst>
                                    <p:set>
                                      <p:cBhvr>
                                        <p:cTn id="10" dur="1" fill="hold">
                                          <p:stCondLst>
                                            <p:cond delay="0"/>
                                          </p:stCondLst>
                                        </p:cTn>
                                        <p:tgtEl>
                                          <p:spTgt spid="129"/>
                                        </p:tgtEl>
                                        <p:attrNameLst>
                                          <p:attrName>style.visibility</p:attrName>
                                        </p:attrNameLst>
                                      </p:cBhvr>
                                      <p:to>
                                        <p:strVal val="visible"/>
                                      </p:to>
                                    </p:set>
                                    <p:animEffect transition="in" filter="wipe(down)">
                                      <p:cBhvr>
                                        <p:cTn id="11"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 grpId="0" animBg="1"/>
      <p:bldP spid="130" grpId="0" animBg="1"/>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96168" y="1075100"/>
            <a:ext cx="8053712" cy="3314950"/>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25" name="Text Box 29"/>
          <p:cNvSpPr txBox="1">
            <a:spLocks noChangeArrowheads="1"/>
          </p:cNvSpPr>
          <p:nvPr/>
        </p:nvSpPr>
        <p:spPr bwMode="auto">
          <a:xfrm>
            <a:off x="110689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a:solidFill>
                  <a:srgbClr val="0000FF"/>
                </a:solidFill>
                <a:latin typeface="微软雅黑" panose="020B0503020204020204" pitchFamily="34" charset="-122"/>
                <a:ea typeface="微软雅黑" panose="020B0503020204020204" pitchFamily="34" charset="-122"/>
              </a:rPr>
              <a:t>1</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grpSp>
        <p:nvGrpSpPr>
          <p:cNvPr id="67" name="组合 66"/>
          <p:cNvGrpSpPr/>
          <p:nvPr/>
        </p:nvGrpSpPr>
        <p:grpSpPr>
          <a:xfrm>
            <a:off x="1100643" y="1772068"/>
            <a:ext cx="654050" cy="2268537"/>
            <a:chOff x="1100643" y="1772068"/>
            <a:chExt cx="654050" cy="2268537"/>
          </a:xfrm>
        </p:grpSpPr>
        <p:sp>
          <p:nvSpPr>
            <p:cNvPr id="5" name="AutoShape 5"/>
            <p:cNvSpPr>
              <a:spLocks noChangeArrowheads="1"/>
            </p:cNvSpPr>
            <p:nvPr/>
          </p:nvSpPr>
          <p:spPr bwMode="auto">
            <a:xfrm>
              <a:off x="1149855" y="2089568"/>
              <a:ext cx="590550" cy="1951037"/>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6" name="Text Box 6"/>
            <p:cNvSpPr txBox="1">
              <a:spLocks noChangeArrowheads="1"/>
            </p:cNvSpPr>
            <p:nvPr/>
          </p:nvSpPr>
          <p:spPr bwMode="auto">
            <a:xfrm>
              <a:off x="1391155" y="2142749"/>
              <a:ext cx="298450"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5</a:t>
              </a:r>
              <a:endParaRPr kumimoji="1" lang="en-US" altLang="zh-CN" sz="1600" b="1" dirty="0">
                <a:solidFill>
                  <a:schemeClr val="bg1"/>
                </a:solidFill>
                <a:latin typeface="Arial" panose="020B0604020202020204" pitchFamily="34" charset="0"/>
              </a:endParaRPr>
            </a:p>
          </p:txBody>
        </p:sp>
        <p:sp>
          <p:nvSpPr>
            <p:cNvPr id="7" name="Text Box 7"/>
            <p:cNvSpPr txBox="1">
              <a:spLocks noChangeArrowheads="1"/>
            </p:cNvSpPr>
            <p:nvPr/>
          </p:nvSpPr>
          <p:spPr bwMode="auto">
            <a:xfrm>
              <a:off x="1391155"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8" name="Text Box 8"/>
            <p:cNvSpPr txBox="1">
              <a:spLocks noChangeArrowheads="1"/>
            </p:cNvSpPr>
            <p:nvPr/>
          </p:nvSpPr>
          <p:spPr bwMode="auto">
            <a:xfrm>
              <a:off x="1391155" y="28912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9" name="Text Box 9"/>
            <p:cNvSpPr txBox="1">
              <a:spLocks noChangeArrowheads="1"/>
            </p:cNvSpPr>
            <p:nvPr/>
          </p:nvSpPr>
          <p:spPr bwMode="auto">
            <a:xfrm>
              <a:off x="139115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10" name="Text Box 10"/>
            <p:cNvSpPr txBox="1">
              <a:spLocks noChangeArrowheads="1"/>
            </p:cNvSpPr>
            <p:nvPr/>
          </p:nvSpPr>
          <p:spPr bwMode="auto">
            <a:xfrm>
              <a:off x="1391155"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sp>
          <p:nvSpPr>
            <p:cNvPr id="11" name="Freeform 11"/>
            <p:cNvSpPr/>
            <p:nvPr/>
          </p:nvSpPr>
          <p:spPr bwMode="auto">
            <a:xfrm>
              <a:off x="1149855" y="2481680"/>
              <a:ext cx="598488"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Freeform 12"/>
            <p:cNvSpPr/>
            <p:nvPr/>
          </p:nvSpPr>
          <p:spPr bwMode="auto">
            <a:xfrm>
              <a:off x="1156205" y="2856330"/>
              <a:ext cx="598488" cy="39688"/>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Freeform 13"/>
            <p:cNvSpPr/>
            <p:nvPr/>
          </p:nvSpPr>
          <p:spPr bwMode="auto">
            <a:xfrm>
              <a:off x="1140330" y="3233714"/>
              <a:ext cx="614363" cy="39688"/>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4"/>
            <p:cNvSpPr/>
            <p:nvPr/>
          </p:nvSpPr>
          <p:spPr bwMode="auto">
            <a:xfrm>
              <a:off x="1140330" y="3594518"/>
              <a:ext cx="608013" cy="39687"/>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AutoShape 32"/>
            <p:cNvSpPr>
              <a:spLocks noChangeArrowheads="1"/>
            </p:cNvSpPr>
            <p:nvPr/>
          </p:nvSpPr>
          <p:spPr bwMode="auto">
            <a:xfrm>
              <a:off x="1153030" y="1772068"/>
              <a:ext cx="484188" cy="363537"/>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28" name="Text Box 33"/>
            <p:cNvSpPr txBox="1">
              <a:spLocks noChangeArrowheads="1"/>
            </p:cNvSpPr>
            <p:nvPr/>
          </p:nvSpPr>
          <p:spPr bwMode="auto">
            <a:xfrm>
              <a:off x="1100643"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1</a:t>
              </a:r>
              <a:endParaRPr kumimoji="1" lang="en-US" altLang="zh-CN" sz="1600" b="1">
                <a:solidFill>
                  <a:srgbClr val="0000FF"/>
                </a:solidFill>
                <a:latin typeface="Arial" panose="020B0604020202020204" pitchFamily="34" charset="0"/>
              </a:endParaRPr>
            </a:p>
          </p:txBody>
        </p:sp>
      </p:grpSp>
      <p:sp>
        <p:nvSpPr>
          <p:cNvPr id="38" name="Text Box 29"/>
          <p:cNvSpPr txBox="1">
            <a:spLocks noChangeArrowheads="1"/>
          </p:cNvSpPr>
          <p:nvPr/>
        </p:nvSpPr>
        <p:spPr bwMode="auto">
          <a:xfrm>
            <a:off x="7369758" y="1075100"/>
            <a:ext cx="63350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0000FF"/>
                </a:solidFill>
                <a:latin typeface="微软雅黑" panose="020B0503020204020204" pitchFamily="34" charset="-122"/>
                <a:ea typeface="微软雅黑" panose="020B0503020204020204" pitchFamily="34" charset="-122"/>
              </a:rPr>
              <a:t>主机 </a:t>
            </a:r>
            <a:r>
              <a:rPr kumimoji="1" lang="en-US" altLang="zh-CN" sz="1200" b="1" dirty="0" smtClean="0">
                <a:solidFill>
                  <a:srgbClr val="0000FF"/>
                </a:solidFill>
                <a:latin typeface="微软雅黑" panose="020B0503020204020204" pitchFamily="34" charset="-122"/>
                <a:ea typeface="微软雅黑" panose="020B0503020204020204" pitchFamily="34" charset="-122"/>
              </a:rPr>
              <a:t>2</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29"/>
          <p:cNvSpPr txBox="1">
            <a:spLocks noChangeArrowheads="1"/>
          </p:cNvSpPr>
          <p:nvPr/>
        </p:nvSpPr>
        <p:spPr bwMode="auto">
          <a:xfrm>
            <a:off x="4160212"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0000FF"/>
                </a:solidFill>
                <a:latin typeface="微软雅黑" panose="020B0503020204020204" pitchFamily="34" charset="-122"/>
                <a:ea typeface="微软雅黑" panose="020B0503020204020204" pitchFamily="34" charset="-122"/>
              </a:rPr>
              <a:t>路由器</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4" name="AutoShape 4"/>
          <p:cNvSpPr>
            <a:spLocks noChangeArrowheads="1"/>
          </p:cNvSpPr>
          <p:nvPr/>
        </p:nvSpPr>
        <p:spPr bwMode="auto">
          <a:xfrm rot="16200000">
            <a:off x="6225469" y="2355216"/>
            <a:ext cx="271463" cy="3610484"/>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grpSp>
        <p:nvGrpSpPr>
          <p:cNvPr id="65" name="组合 64"/>
          <p:cNvGrpSpPr/>
          <p:nvPr/>
        </p:nvGrpSpPr>
        <p:grpSpPr>
          <a:xfrm>
            <a:off x="3943356" y="2800707"/>
            <a:ext cx="1109908" cy="1239898"/>
            <a:chOff x="3943356" y="2800707"/>
            <a:chExt cx="1109908" cy="1239898"/>
          </a:xfrm>
        </p:grpSpPr>
        <p:sp>
          <p:nvSpPr>
            <p:cNvPr id="40" name="AutoShape 5"/>
            <p:cNvSpPr>
              <a:spLocks noChangeArrowheads="1"/>
            </p:cNvSpPr>
            <p:nvPr/>
          </p:nvSpPr>
          <p:spPr bwMode="auto">
            <a:xfrm>
              <a:off x="3952880" y="2800707"/>
              <a:ext cx="1100384" cy="1239898"/>
            </a:xfrm>
            <a:prstGeom prst="cube">
              <a:avLst>
                <a:gd name="adj" fmla="val 11493"/>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43" name="Text Box 8"/>
            <p:cNvSpPr txBox="1">
              <a:spLocks noChangeArrowheads="1"/>
            </p:cNvSpPr>
            <p:nvPr/>
          </p:nvSpPr>
          <p:spPr bwMode="auto">
            <a:xfrm>
              <a:off x="4315554" y="2850559"/>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3</a:t>
              </a:r>
              <a:endParaRPr kumimoji="1" lang="en-US" altLang="zh-CN" sz="1600" b="1" dirty="0">
                <a:solidFill>
                  <a:schemeClr val="bg1"/>
                </a:solidFill>
                <a:latin typeface="Arial" panose="020B0604020202020204" pitchFamily="34" charset="0"/>
              </a:endParaRPr>
            </a:p>
          </p:txBody>
        </p:sp>
        <p:sp>
          <p:nvSpPr>
            <p:cNvPr id="44" name="Text Box 9"/>
            <p:cNvSpPr txBox="1">
              <a:spLocks noChangeArrowheads="1"/>
            </p:cNvSpPr>
            <p:nvPr/>
          </p:nvSpPr>
          <p:spPr bwMode="auto">
            <a:xfrm>
              <a:off x="4178353"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45" name="Text Box 10"/>
            <p:cNvSpPr txBox="1">
              <a:spLocks noChangeArrowheads="1"/>
            </p:cNvSpPr>
            <p:nvPr/>
          </p:nvSpPr>
          <p:spPr bwMode="auto">
            <a:xfrm>
              <a:off x="417835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48" name="Freeform 13"/>
            <p:cNvSpPr/>
            <p:nvPr/>
          </p:nvSpPr>
          <p:spPr bwMode="auto">
            <a:xfrm>
              <a:off x="3943356" y="3141566"/>
              <a:ext cx="1109908" cy="128585"/>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Freeform 14"/>
            <p:cNvSpPr/>
            <p:nvPr/>
          </p:nvSpPr>
          <p:spPr bwMode="auto">
            <a:xfrm>
              <a:off x="3954400" y="3503469"/>
              <a:ext cx="1098864" cy="127561"/>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cxnSp>
          <p:nvCxnSpPr>
            <p:cNvPr id="52" name="直接连接符 51"/>
            <p:cNvCxnSpPr/>
            <p:nvPr/>
          </p:nvCxnSpPr>
          <p:spPr>
            <a:xfrm>
              <a:off x="4474421" y="3270733"/>
              <a:ext cx="0" cy="76987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2" name="Text Box 9"/>
            <p:cNvSpPr txBox="1">
              <a:spLocks noChangeArrowheads="1"/>
            </p:cNvSpPr>
            <p:nvPr/>
          </p:nvSpPr>
          <p:spPr bwMode="auto">
            <a:xfrm>
              <a:off x="4443470"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2</a:t>
              </a:r>
              <a:endParaRPr kumimoji="1" lang="en-US" altLang="zh-CN" sz="1600" b="1" dirty="0">
                <a:solidFill>
                  <a:schemeClr val="bg1"/>
                </a:solidFill>
                <a:latin typeface="Arial" panose="020B0604020202020204" pitchFamily="34" charset="0"/>
              </a:endParaRPr>
            </a:p>
          </p:txBody>
        </p:sp>
        <p:sp>
          <p:nvSpPr>
            <p:cNvPr id="63" name="Text Box 10"/>
            <p:cNvSpPr txBox="1">
              <a:spLocks noChangeArrowheads="1"/>
            </p:cNvSpPr>
            <p:nvPr/>
          </p:nvSpPr>
          <p:spPr bwMode="auto">
            <a:xfrm>
              <a:off x="4443470"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dirty="0">
                  <a:solidFill>
                    <a:schemeClr val="bg1"/>
                  </a:solidFill>
                  <a:latin typeface="Arial" panose="020B0604020202020204" pitchFamily="34" charset="0"/>
                </a:rPr>
                <a:t>1</a:t>
              </a:r>
              <a:endParaRPr kumimoji="1" lang="en-US" altLang="zh-CN" sz="1600" b="1" dirty="0">
                <a:solidFill>
                  <a:schemeClr val="bg1"/>
                </a:solidFill>
                <a:latin typeface="Arial" panose="020B0604020202020204" pitchFamily="34" charset="0"/>
              </a:endParaRPr>
            </a:p>
          </p:txBody>
        </p:sp>
      </p:grpSp>
      <p:grpSp>
        <p:nvGrpSpPr>
          <p:cNvPr id="66" name="组合 65"/>
          <p:cNvGrpSpPr/>
          <p:nvPr/>
        </p:nvGrpSpPr>
        <p:grpSpPr>
          <a:xfrm>
            <a:off x="7328483" y="1745080"/>
            <a:ext cx="649287" cy="2295525"/>
            <a:chOff x="7328483" y="1745080"/>
            <a:chExt cx="649287" cy="2295525"/>
          </a:xfrm>
        </p:grpSpPr>
        <p:sp>
          <p:nvSpPr>
            <p:cNvPr id="15" name="AutoShape 15"/>
            <p:cNvSpPr>
              <a:spLocks noChangeArrowheads="1"/>
            </p:cNvSpPr>
            <p:nvPr/>
          </p:nvSpPr>
          <p:spPr bwMode="auto">
            <a:xfrm>
              <a:off x="7372933" y="2068930"/>
              <a:ext cx="590550" cy="1971675"/>
            </a:xfrm>
            <a:prstGeom prst="cube">
              <a:avLst>
                <a:gd name="adj" fmla="val 10764"/>
              </a:avLst>
            </a:prstGeom>
            <a:solidFill>
              <a:srgbClr val="0098F6"/>
            </a:solidFill>
            <a:ln w="19050">
              <a:solidFill>
                <a:schemeClr val="tx1"/>
              </a:solidFill>
              <a:miter lim="800000"/>
              <a:headEnd type="none" w="sm" len="lg"/>
              <a:tailEnd type="none" w="sm" len="lg"/>
            </a:ln>
          </p:spPr>
          <p:txBody>
            <a:bodyPr wrap="none" anchor="ctr"/>
            <a:lstStyle/>
            <a:p>
              <a:endParaRPr lang="zh-CN" altLang="en-US" sz="3200" b="1"/>
            </a:p>
          </p:txBody>
        </p:sp>
        <p:sp>
          <p:nvSpPr>
            <p:cNvPr id="16" name="Text Box 16"/>
            <p:cNvSpPr txBox="1">
              <a:spLocks noChangeArrowheads="1"/>
            </p:cNvSpPr>
            <p:nvPr/>
          </p:nvSpPr>
          <p:spPr bwMode="auto">
            <a:xfrm>
              <a:off x="7328483" y="2141955"/>
              <a:ext cx="29845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5</a:t>
              </a:r>
              <a:endParaRPr kumimoji="1" lang="en-US" altLang="zh-CN" sz="1600" b="1">
                <a:solidFill>
                  <a:schemeClr val="bg1"/>
                </a:solidFill>
                <a:latin typeface="Arial" panose="020B0604020202020204" pitchFamily="34" charset="0"/>
              </a:endParaRPr>
            </a:p>
          </p:txBody>
        </p:sp>
        <p:sp>
          <p:nvSpPr>
            <p:cNvPr id="17" name="Text Box 17"/>
            <p:cNvSpPr txBox="1">
              <a:spLocks noChangeArrowheads="1"/>
            </p:cNvSpPr>
            <p:nvPr/>
          </p:nvSpPr>
          <p:spPr bwMode="auto">
            <a:xfrm>
              <a:off x="7328483" y="2537242"/>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4</a:t>
              </a:r>
              <a:endParaRPr kumimoji="1" lang="en-US" altLang="zh-CN" sz="1600" b="1">
                <a:solidFill>
                  <a:schemeClr val="bg1"/>
                </a:solidFill>
                <a:latin typeface="Arial" panose="020B0604020202020204" pitchFamily="34" charset="0"/>
              </a:endParaRPr>
            </a:p>
          </p:txBody>
        </p:sp>
        <p:sp>
          <p:nvSpPr>
            <p:cNvPr id="18" name="Text Box 18"/>
            <p:cNvSpPr txBox="1">
              <a:spLocks noChangeArrowheads="1"/>
            </p:cNvSpPr>
            <p:nvPr/>
          </p:nvSpPr>
          <p:spPr bwMode="auto">
            <a:xfrm>
              <a:off x="7334833" y="28976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3</a:t>
              </a:r>
              <a:endParaRPr kumimoji="1" lang="en-US" altLang="zh-CN" sz="1600" b="1">
                <a:solidFill>
                  <a:schemeClr val="bg1"/>
                </a:solidFill>
                <a:latin typeface="Arial" panose="020B0604020202020204" pitchFamily="34" charset="0"/>
              </a:endParaRPr>
            </a:p>
          </p:txBody>
        </p:sp>
        <p:sp>
          <p:nvSpPr>
            <p:cNvPr id="19" name="Text Box 19"/>
            <p:cNvSpPr txBox="1">
              <a:spLocks noChangeArrowheads="1"/>
            </p:cNvSpPr>
            <p:nvPr/>
          </p:nvSpPr>
          <p:spPr bwMode="auto">
            <a:xfrm>
              <a:off x="7345945" y="325955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2</a:t>
              </a:r>
              <a:endParaRPr kumimoji="1" lang="en-US" altLang="zh-CN" sz="1600" b="1">
                <a:solidFill>
                  <a:schemeClr val="bg1"/>
                </a:solidFill>
                <a:latin typeface="Arial" panose="020B0604020202020204" pitchFamily="34" charset="0"/>
              </a:endParaRPr>
            </a:p>
          </p:txBody>
        </p:sp>
        <p:sp>
          <p:nvSpPr>
            <p:cNvPr id="20" name="Text Box 20"/>
            <p:cNvSpPr txBox="1">
              <a:spLocks noChangeArrowheads="1"/>
            </p:cNvSpPr>
            <p:nvPr/>
          </p:nvSpPr>
          <p:spPr bwMode="auto">
            <a:xfrm>
              <a:off x="7328483" y="3646905"/>
              <a:ext cx="29845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chemeClr val="bg1"/>
                  </a:solidFill>
                  <a:latin typeface="Arial" panose="020B0604020202020204" pitchFamily="34" charset="0"/>
                </a:rPr>
                <a:t>1</a:t>
              </a:r>
              <a:endParaRPr kumimoji="1" lang="en-US" altLang="zh-CN" sz="1600" b="1">
                <a:solidFill>
                  <a:schemeClr val="bg1"/>
                </a:solidFill>
                <a:latin typeface="Arial" panose="020B0604020202020204" pitchFamily="34" charset="0"/>
              </a:endParaRPr>
            </a:p>
          </p:txBody>
        </p:sp>
        <p:sp>
          <p:nvSpPr>
            <p:cNvPr id="21" name="Freeform 21"/>
            <p:cNvSpPr/>
            <p:nvPr/>
          </p:nvSpPr>
          <p:spPr bwMode="auto">
            <a:xfrm>
              <a:off x="7372933" y="2459455"/>
              <a:ext cx="598487" cy="39688"/>
            </a:xfrm>
            <a:custGeom>
              <a:avLst/>
              <a:gdLst>
                <a:gd name="T0" fmla="*/ 0 w 534"/>
                <a:gd name="T1" fmla="*/ 40307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42"/>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Freeform 22"/>
            <p:cNvSpPr/>
            <p:nvPr/>
          </p:nvSpPr>
          <p:spPr bwMode="auto">
            <a:xfrm>
              <a:off x="7369758" y="2832518"/>
              <a:ext cx="598487" cy="41275"/>
            </a:xfrm>
            <a:custGeom>
              <a:avLst/>
              <a:gdLst>
                <a:gd name="T0" fmla="*/ 0 w 534"/>
                <a:gd name="T1" fmla="*/ 34549 h 42"/>
                <a:gd name="T2" fmla="*/ 524000 w 534"/>
                <a:gd name="T3" fmla="*/ 40307 h 42"/>
                <a:gd name="T4" fmla="*/ 597898 w 534"/>
                <a:gd name="T5" fmla="*/ 0 h 42"/>
                <a:gd name="T6" fmla="*/ 0 60000 65536"/>
                <a:gd name="T7" fmla="*/ 0 60000 65536"/>
                <a:gd name="T8" fmla="*/ 0 60000 65536"/>
              </a:gdLst>
              <a:ahLst/>
              <a:cxnLst>
                <a:cxn ang="T6">
                  <a:pos x="T0" y="T1"/>
                </a:cxn>
                <a:cxn ang="T7">
                  <a:pos x="T2" y="T3"/>
                </a:cxn>
                <a:cxn ang="T8">
                  <a:pos x="T4" y="T5"/>
                </a:cxn>
              </a:cxnLst>
              <a:rect l="0" t="0" r="r" b="b"/>
              <a:pathLst>
                <a:path w="534" h="42">
                  <a:moveTo>
                    <a:pt x="0" y="36"/>
                  </a:moveTo>
                  <a:lnTo>
                    <a:pt x="468" y="42"/>
                  </a:lnTo>
                  <a:cubicBezTo>
                    <a:pt x="490" y="28"/>
                    <a:pt x="534" y="0"/>
                    <a:pt x="534"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Freeform 23"/>
            <p:cNvSpPr/>
            <p:nvPr/>
          </p:nvSpPr>
          <p:spPr bwMode="auto">
            <a:xfrm>
              <a:off x="7363408" y="3235302"/>
              <a:ext cx="614362" cy="38100"/>
            </a:xfrm>
            <a:custGeom>
              <a:avLst/>
              <a:gdLst>
                <a:gd name="T0" fmla="*/ 0 w 548"/>
                <a:gd name="T1" fmla="*/ 39274 h 42"/>
                <a:gd name="T2" fmla="*/ 539676 w 548"/>
                <a:gd name="T3" fmla="*/ 39274 h 42"/>
                <a:gd name="T4" fmla="*/ 613574 w 548"/>
                <a:gd name="T5" fmla="*/ 0 h 42"/>
                <a:gd name="T6" fmla="*/ 0 60000 65536"/>
                <a:gd name="T7" fmla="*/ 0 60000 65536"/>
                <a:gd name="T8" fmla="*/ 0 60000 65536"/>
              </a:gdLst>
              <a:ahLst/>
              <a:cxnLst>
                <a:cxn ang="T6">
                  <a:pos x="T0" y="T1"/>
                </a:cxn>
                <a:cxn ang="T7">
                  <a:pos x="T2" y="T3"/>
                </a:cxn>
                <a:cxn ang="T8">
                  <a:pos x="T4" y="T5"/>
                </a:cxn>
              </a:cxnLst>
              <a:rect l="0" t="0" r="r" b="b"/>
              <a:pathLst>
                <a:path w="548" h="42">
                  <a:moveTo>
                    <a:pt x="0" y="42"/>
                  </a:moveTo>
                  <a:lnTo>
                    <a:pt x="482" y="42"/>
                  </a:lnTo>
                  <a:cubicBezTo>
                    <a:pt x="504" y="28"/>
                    <a:pt x="548" y="0"/>
                    <a:pt x="548"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Freeform 24"/>
            <p:cNvSpPr/>
            <p:nvPr/>
          </p:nvSpPr>
          <p:spPr bwMode="auto">
            <a:xfrm>
              <a:off x="7363408" y="3594518"/>
              <a:ext cx="608012" cy="38100"/>
            </a:xfrm>
            <a:custGeom>
              <a:avLst/>
              <a:gdLst>
                <a:gd name="T0" fmla="*/ 0 w 542"/>
                <a:gd name="T1" fmla="*/ 39274 h 42"/>
                <a:gd name="T2" fmla="*/ 532958 w 542"/>
                <a:gd name="T3" fmla="*/ 39274 h 42"/>
                <a:gd name="T4" fmla="*/ 606855 w 542"/>
                <a:gd name="T5" fmla="*/ 0 h 42"/>
                <a:gd name="T6" fmla="*/ 0 60000 65536"/>
                <a:gd name="T7" fmla="*/ 0 60000 65536"/>
                <a:gd name="T8" fmla="*/ 0 60000 65536"/>
              </a:gdLst>
              <a:ahLst/>
              <a:cxnLst>
                <a:cxn ang="T6">
                  <a:pos x="T0" y="T1"/>
                </a:cxn>
                <a:cxn ang="T7">
                  <a:pos x="T2" y="T3"/>
                </a:cxn>
                <a:cxn ang="T8">
                  <a:pos x="T4" y="T5"/>
                </a:cxn>
              </a:cxnLst>
              <a:rect l="0" t="0" r="r" b="b"/>
              <a:pathLst>
                <a:path w="542" h="42">
                  <a:moveTo>
                    <a:pt x="0" y="42"/>
                  </a:moveTo>
                  <a:lnTo>
                    <a:pt x="476" y="42"/>
                  </a:lnTo>
                  <a:cubicBezTo>
                    <a:pt x="498" y="28"/>
                    <a:pt x="542" y="0"/>
                    <a:pt x="542" y="0"/>
                  </a:cubicBez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AutoShape 30"/>
            <p:cNvSpPr>
              <a:spLocks noChangeArrowheads="1"/>
            </p:cNvSpPr>
            <p:nvPr/>
          </p:nvSpPr>
          <p:spPr bwMode="auto">
            <a:xfrm>
              <a:off x="7477708" y="1745080"/>
              <a:ext cx="482600" cy="361950"/>
            </a:xfrm>
            <a:prstGeom prst="cube">
              <a:avLst>
                <a:gd name="adj" fmla="val 17593"/>
              </a:avLst>
            </a:prstGeom>
            <a:solidFill>
              <a:srgbClr val="FFFF99"/>
            </a:solidFill>
            <a:ln w="19050">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3200" b="1"/>
            </a:p>
          </p:txBody>
        </p:sp>
        <p:sp>
          <p:nvSpPr>
            <p:cNvPr id="30" name="Text Box 33"/>
            <p:cNvSpPr txBox="1">
              <a:spLocks noChangeArrowheads="1"/>
            </p:cNvSpPr>
            <p:nvPr/>
          </p:nvSpPr>
          <p:spPr bwMode="auto">
            <a:xfrm>
              <a:off x="7433258" y="1784768"/>
              <a:ext cx="542925"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Arial" panose="020B0604020202020204" pitchFamily="34" charset="0"/>
                </a:rPr>
                <a:t>AP</a:t>
              </a:r>
              <a:r>
                <a:rPr kumimoji="1" lang="en-US" altLang="zh-CN" sz="1600" b="1" baseline="-25000">
                  <a:solidFill>
                    <a:srgbClr val="0000FF"/>
                  </a:solidFill>
                  <a:latin typeface="Arial" panose="020B0604020202020204" pitchFamily="34" charset="0"/>
                </a:rPr>
                <a:t>2</a:t>
              </a:r>
              <a:endParaRPr kumimoji="1" lang="en-US" altLang="zh-CN" sz="1600" b="1" baseline="-25000">
                <a:solidFill>
                  <a:srgbClr val="0000FF"/>
                </a:solidFill>
                <a:latin typeface="Arial" panose="020B0604020202020204" pitchFamily="34" charset="0"/>
              </a:endParaRPr>
            </a:p>
          </p:txBody>
        </p:sp>
      </p:grpSp>
      <p:cxnSp>
        <p:nvCxnSpPr>
          <p:cNvPr id="69" name="直接连接符 68"/>
          <p:cNvCxnSpPr/>
          <p:nvPr/>
        </p:nvCxnSpPr>
        <p:spPr>
          <a:xfrm>
            <a:off x="1418143" y="1507958"/>
            <a:ext cx="6306131"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486661"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202308"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40" name="直接箭头连接符 139"/>
          <p:cNvCxnSpPr/>
          <p:nvPr/>
        </p:nvCxnSpPr>
        <p:spPr>
          <a:xfrm>
            <a:off x="1561619" y="1428166"/>
            <a:ext cx="5941518" cy="0"/>
          </a:xfrm>
          <a:prstGeom prst="straightConnector1">
            <a:avLst/>
          </a:prstGeom>
          <a:ln w="28575">
            <a:solidFill>
              <a:srgbClr val="CC00CC"/>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35" name="Picture 43"/>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4124"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3" name="AutoShape 51"/>
          <p:cNvSpPr>
            <a:spLocks noChangeArrowheads="1"/>
          </p:cNvSpPr>
          <p:nvPr/>
        </p:nvSpPr>
        <p:spPr bwMode="auto">
          <a:xfrm flipV="1">
            <a:off x="1237476" y="2076244"/>
            <a:ext cx="145966" cy="205414"/>
          </a:xfrm>
          <a:prstGeom prst="upArrow">
            <a:avLst>
              <a:gd name="adj1" fmla="val 50000"/>
              <a:gd name="adj2" fmla="val 45968"/>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88" name="AutoShape 54"/>
          <p:cNvSpPr>
            <a:spLocks noChangeArrowheads="1"/>
          </p:cNvSpPr>
          <p:nvPr/>
        </p:nvSpPr>
        <p:spPr bwMode="auto">
          <a:xfrm rot="10800000">
            <a:off x="1237478" y="2439149"/>
            <a:ext cx="147144" cy="221279"/>
          </a:xfrm>
          <a:prstGeom prst="upArrow">
            <a:avLst>
              <a:gd name="adj1" fmla="val 50000"/>
              <a:gd name="adj2" fmla="val 49800"/>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5" name="AutoShape 57"/>
          <p:cNvSpPr>
            <a:spLocks noChangeArrowheads="1"/>
          </p:cNvSpPr>
          <p:nvPr/>
        </p:nvSpPr>
        <p:spPr bwMode="auto">
          <a:xfrm rot="10800000">
            <a:off x="1235122" y="2826328"/>
            <a:ext cx="148321" cy="222762"/>
          </a:xfrm>
          <a:prstGeom prst="upArrow">
            <a:avLst>
              <a:gd name="adj1" fmla="val 50000"/>
              <a:gd name="adj2" fmla="val 49600"/>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07" name="AutoShape 57"/>
          <p:cNvSpPr>
            <a:spLocks noChangeArrowheads="1"/>
          </p:cNvSpPr>
          <p:nvPr/>
        </p:nvSpPr>
        <p:spPr bwMode="auto">
          <a:xfrm rot="10800000">
            <a:off x="1226181" y="3198896"/>
            <a:ext cx="156561" cy="213191"/>
          </a:xfrm>
          <a:prstGeom prst="upArrow">
            <a:avLst>
              <a:gd name="adj1" fmla="val 50000"/>
              <a:gd name="adj2" fmla="val 49600"/>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119" name="AutoShape 63"/>
          <p:cNvSpPr>
            <a:spLocks noChangeArrowheads="1"/>
          </p:cNvSpPr>
          <p:nvPr/>
        </p:nvSpPr>
        <p:spPr bwMode="auto">
          <a:xfrm rot="10800000">
            <a:off x="1226181" y="3567260"/>
            <a:ext cx="165978" cy="238153"/>
          </a:xfrm>
          <a:prstGeom prst="upArrow">
            <a:avLst>
              <a:gd name="adj1" fmla="val 50000"/>
              <a:gd name="adj2" fmla="val 50403"/>
            </a:avLst>
          </a:prstGeom>
          <a:solidFill>
            <a:srgbClr val="CC00CC"/>
          </a:solidFill>
          <a:ln w="12700">
            <a:noFill/>
            <a:miter lim="800000"/>
          </a:ln>
          <a:effectLst/>
        </p:spPr>
        <p:txBody>
          <a:bodyPr vert="eaVert" wrap="none" anchor="ctr"/>
          <a:lstStyle/>
          <a:p>
            <a:pPr algn="ctr" fontAlgn="auto">
              <a:spcBef>
                <a:spcPts val="0"/>
              </a:spcBef>
              <a:spcAft>
                <a:spcPts val="0"/>
              </a:spcAft>
              <a:defRPr/>
            </a:pPr>
            <a:endParaRPr lang="zh-CN" altLang="en-US" sz="1400" b="1">
              <a:latin typeface="微软雅黑" panose="020B0503020204020204" pitchFamily="34" charset="-122"/>
              <a:ea typeface="微软雅黑" panose="020B0503020204020204" pitchFamily="34" charset="-122"/>
            </a:endParaRPr>
          </a:p>
        </p:txBody>
      </p:sp>
      <p:sp>
        <p:nvSpPr>
          <p:cNvPr id="99" name="AutoShape 4"/>
          <p:cNvSpPr>
            <a:spLocks noChangeArrowheads="1"/>
          </p:cNvSpPr>
          <p:nvPr/>
        </p:nvSpPr>
        <p:spPr bwMode="auto">
          <a:xfrm rot="16200000">
            <a:off x="2467214" y="2447850"/>
            <a:ext cx="271463" cy="3425217"/>
          </a:xfrm>
          <a:prstGeom prst="can">
            <a:avLst>
              <a:gd name="adj" fmla="val 48656"/>
            </a:avLst>
          </a:prstGeom>
          <a:gradFill rotWithShape="0">
            <a:gsLst>
              <a:gs pos="0">
                <a:srgbClr val="00CC00"/>
              </a:gs>
              <a:gs pos="50000">
                <a:schemeClr val="bg1"/>
              </a:gs>
              <a:gs pos="100000">
                <a:srgbClr val="00CC00"/>
              </a:gs>
            </a:gsLst>
            <a:lin ang="5400000" scaled="1"/>
          </a:gradFill>
          <a:ln w="19050">
            <a:solidFill>
              <a:schemeClr val="tx1"/>
            </a:solidFill>
            <a:round/>
            <a:headEnd type="none" w="sm" len="lg"/>
            <a:tailEnd type="none" w="sm" len="lg"/>
          </a:ln>
          <a:effectLst/>
        </p:spPr>
        <p:txBody>
          <a:bodyPr wrap="none" anchor="ctr"/>
          <a:lstStyle/>
          <a:p>
            <a:pPr fontAlgn="auto">
              <a:spcBef>
                <a:spcPts val="0"/>
              </a:spcBef>
              <a:spcAft>
                <a:spcPts val="0"/>
              </a:spcAft>
              <a:defRPr/>
            </a:pPr>
            <a:endParaRPr lang="zh-CN" altLang="en-US" sz="3200" b="1">
              <a:latin typeface="+mn-lt"/>
              <a:ea typeface="+mn-ea"/>
            </a:endParaRPr>
          </a:p>
        </p:txBody>
      </p:sp>
      <p:sp>
        <p:nvSpPr>
          <p:cNvPr id="100" name="AutoShape 25"/>
          <p:cNvSpPr>
            <a:spLocks noChangeArrowheads="1"/>
          </p:cNvSpPr>
          <p:nvPr/>
        </p:nvSpPr>
        <p:spPr bwMode="auto">
          <a:xfrm flipV="1">
            <a:off x="1266066" y="3955320"/>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09"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11" name="AutoShape 42"/>
          <p:cNvSpPr>
            <a:spLocks noChangeArrowheads="1"/>
          </p:cNvSpPr>
          <p:nvPr/>
        </p:nvSpPr>
        <p:spPr bwMode="auto">
          <a:xfrm rot="5400000" flipH="1">
            <a:off x="3905139" y="3932147"/>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25" name="Group 34"/>
          <p:cNvGrpSpPr/>
          <p:nvPr/>
        </p:nvGrpSpPr>
        <p:grpSpPr bwMode="auto">
          <a:xfrm>
            <a:off x="1792727" y="4119885"/>
            <a:ext cx="841456" cy="101715"/>
            <a:chOff x="1344" y="912"/>
            <a:chExt cx="672" cy="96"/>
          </a:xfrm>
          <a:solidFill>
            <a:srgbClr val="FF0000"/>
          </a:solidFill>
        </p:grpSpPr>
        <p:sp>
          <p:nvSpPr>
            <p:cNvPr id="126"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27"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28" name="Text Box 26"/>
          <p:cNvSpPr txBox="1">
            <a:spLocks noChangeArrowheads="1"/>
          </p:cNvSpPr>
          <p:nvPr/>
        </p:nvSpPr>
        <p:spPr bwMode="auto">
          <a:xfrm>
            <a:off x="2701348"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87" name="上箭头 86"/>
          <p:cNvSpPr/>
          <p:nvPr/>
        </p:nvSpPr>
        <p:spPr>
          <a:xfrm>
            <a:off x="4028301" y="352739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上箭头 81"/>
          <p:cNvSpPr/>
          <p:nvPr/>
        </p:nvSpPr>
        <p:spPr>
          <a:xfrm>
            <a:off x="4028301" y="315402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下箭头 91"/>
          <p:cNvSpPr/>
          <p:nvPr/>
        </p:nvSpPr>
        <p:spPr>
          <a:xfrm>
            <a:off x="4682483" y="3179766"/>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下箭头 123"/>
          <p:cNvSpPr/>
          <p:nvPr/>
        </p:nvSpPr>
        <p:spPr>
          <a:xfrm>
            <a:off x="4682483" y="3543677"/>
            <a:ext cx="180462" cy="249234"/>
          </a:xfrm>
          <a:prstGeom prst="down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Text Box 26"/>
          <p:cNvSpPr txBox="1">
            <a:spLocks noChangeArrowheads="1"/>
          </p:cNvSpPr>
          <p:nvPr/>
        </p:nvSpPr>
        <p:spPr bwMode="auto">
          <a:xfrm>
            <a:off x="6193730" y="4023229"/>
            <a:ext cx="103105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100" b="1" dirty="0">
                <a:solidFill>
                  <a:srgbClr val="0000FF"/>
                </a:solidFill>
                <a:latin typeface="微软雅黑" panose="020B0503020204020204" pitchFamily="34" charset="-122"/>
                <a:ea typeface="微软雅黑" panose="020B0503020204020204" pitchFamily="34" charset="-122"/>
              </a:rPr>
              <a:t>物理传输媒体</a:t>
            </a:r>
            <a:endParaRPr kumimoji="1"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42" name="AutoShape 25"/>
          <p:cNvSpPr>
            <a:spLocks noChangeArrowheads="1"/>
          </p:cNvSpPr>
          <p:nvPr/>
        </p:nvSpPr>
        <p:spPr bwMode="auto">
          <a:xfrm flipV="1">
            <a:off x="4745478" y="3955321"/>
            <a:ext cx="263283" cy="281183"/>
          </a:xfrm>
          <a:custGeom>
            <a:avLst/>
            <a:gdLst>
              <a:gd name="T0" fmla="*/ 218339 w 21600"/>
              <a:gd name="T1" fmla="*/ 0 h 21600"/>
              <a:gd name="T2" fmla="*/ 218339 w 21600"/>
              <a:gd name="T3" fmla="*/ 171757 h 21600"/>
              <a:gd name="T4" fmla="*/ 46725 w 21600"/>
              <a:gd name="T5" fmla="*/ 305144 h 21600"/>
              <a:gd name="T6" fmla="*/ 311789 w 21600"/>
              <a:gd name="T7" fmla="*/ 85878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sp>
        <p:nvSpPr>
          <p:cNvPr id="143" name="AutoShape 42"/>
          <p:cNvSpPr>
            <a:spLocks noChangeArrowheads="1"/>
          </p:cNvSpPr>
          <p:nvPr/>
        </p:nvSpPr>
        <p:spPr bwMode="auto">
          <a:xfrm rot="5400000" flipH="1">
            <a:off x="7384551" y="3932148"/>
            <a:ext cx="254669" cy="288428"/>
          </a:xfrm>
          <a:custGeom>
            <a:avLst/>
            <a:gdLst>
              <a:gd name="T0" fmla="*/ 220161 w 21600"/>
              <a:gd name="T1" fmla="*/ 0 h 21600"/>
              <a:gd name="T2" fmla="*/ 220161 w 21600"/>
              <a:gd name="T3" fmla="*/ 175497 h 21600"/>
              <a:gd name="T4" fmla="*/ 47115 w 21600"/>
              <a:gd name="T5" fmla="*/ 311790 h 21600"/>
              <a:gd name="T6" fmla="*/ 314391 w 21600"/>
              <a:gd name="T7" fmla="*/ 87749 h 21600"/>
              <a:gd name="T8" fmla="*/ 17694720 60000 65536"/>
              <a:gd name="T9" fmla="*/ 5898240 60000 65536"/>
              <a:gd name="T10" fmla="*/ 5898240 60000 65536"/>
              <a:gd name="T11" fmla="*/ 0 60000 65536"/>
              <a:gd name="T12" fmla="*/ 12427 w 21600"/>
              <a:gd name="T13" fmla="*/ 2912 h 21600"/>
              <a:gd name="T14" fmla="*/ 18227 w 21600"/>
              <a:gd name="T15" fmla="*/ 9246 h 21600"/>
            </a:gdLst>
            <a:ahLst/>
            <a:cxnLst>
              <a:cxn ang="T8">
                <a:pos x="T0" y="T1"/>
              </a:cxn>
              <a:cxn ang="T9">
                <a:pos x="T2" y="T3"/>
              </a:cxn>
              <a:cxn ang="T10">
                <a:pos x="T4" y="T5"/>
              </a:cxn>
              <a:cxn ang="T11">
                <a:pos x="T6" y="T7"/>
              </a:cxn>
            </a:cxnLst>
            <a:rect l="T12" t="T13" r="T14" b="T15"/>
            <a:pathLst>
              <a:path w="21600" h="21600">
                <a:moveTo>
                  <a:pt x="21600" y="6079"/>
                </a:moveTo>
                <a:lnTo>
                  <a:pt x="15126" y="0"/>
                </a:lnTo>
                <a:lnTo>
                  <a:pt x="15126" y="2912"/>
                </a:lnTo>
                <a:lnTo>
                  <a:pt x="12427" y="2912"/>
                </a:lnTo>
                <a:cubicBezTo>
                  <a:pt x="5564" y="2912"/>
                  <a:pt x="0" y="7052"/>
                  <a:pt x="0" y="12158"/>
                </a:cubicBezTo>
                <a:lnTo>
                  <a:pt x="0" y="21600"/>
                </a:lnTo>
                <a:lnTo>
                  <a:pt x="6474" y="21600"/>
                </a:lnTo>
                <a:lnTo>
                  <a:pt x="6474" y="12158"/>
                </a:lnTo>
                <a:cubicBezTo>
                  <a:pt x="6474" y="10550"/>
                  <a:pt x="9139" y="9246"/>
                  <a:pt x="12427" y="9246"/>
                </a:cubicBezTo>
                <a:lnTo>
                  <a:pt x="15126" y="9246"/>
                </a:lnTo>
                <a:lnTo>
                  <a:pt x="15126" y="12158"/>
                </a:lnTo>
                <a:lnTo>
                  <a:pt x="21600" y="6079"/>
                </a:lnTo>
                <a:close/>
              </a:path>
            </a:pathLst>
          </a:custGeom>
          <a:solidFill>
            <a:srgbClr val="CC00CC"/>
          </a:solidFill>
          <a:ln w="12700">
            <a:noFill/>
            <a:miter lim="800000"/>
          </a:ln>
        </p:spPr>
        <p:txBody>
          <a:bodyPr wrap="none" anchor="ctr"/>
          <a:lstStyle/>
          <a:p>
            <a:endParaRPr lang="zh-CN" altLang="en-US"/>
          </a:p>
        </p:txBody>
      </p:sp>
      <p:grpSp>
        <p:nvGrpSpPr>
          <p:cNvPr id="144" name="Group 34"/>
          <p:cNvGrpSpPr/>
          <p:nvPr/>
        </p:nvGrpSpPr>
        <p:grpSpPr bwMode="auto">
          <a:xfrm>
            <a:off x="5272139" y="4119886"/>
            <a:ext cx="841456" cy="101715"/>
            <a:chOff x="1344" y="912"/>
            <a:chExt cx="672" cy="96"/>
          </a:xfrm>
          <a:solidFill>
            <a:srgbClr val="FF0000"/>
          </a:solidFill>
        </p:grpSpPr>
        <p:sp>
          <p:nvSpPr>
            <p:cNvPr id="145" name="Line 35"/>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sp>
          <p:nvSpPr>
            <p:cNvPr id="146" name="Freeform 36"/>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grp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atin typeface="+mn-lt"/>
                <a:ea typeface="+mn-ea"/>
              </a:endParaRPr>
            </a:p>
          </p:txBody>
        </p:sp>
      </p:grpSp>
      <p:sp>
        <p:nvSpPr>
          <p:cNvPr id="104" name="上箭头 103"/>
          <p:cNvSpPr/>
          <p:nvPr/>
        </p:nvSpPr>
        <p:spPr>
          <a:xfrm>
            <a:off x="7621960" y="348583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上箭头 85"/>
          <p:cNvSpPr/>
          <p:nvPr/>
        </p:nvSpPr>
        <p:spPr>
          <a:xfrm>
            <a:off x="7621960" y="3121290"/>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上箭头 121"/>
          <p:cNvSpPr/>
          <p:nvPr/>
        </p:nvSpPr>
        <p:spPr>
          <a:xfrm>
            <a:off x="7629697" y="2713069"/>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上箭头 122"/>
          <p:cNvSpPr/>
          <p:nvPr/>
        </p:nvSpPr>
        <p:spPr>
          <a:xfrm>
            <a:off x="7629697" y="2348444"/>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上箭头 129"/>
          <p:cNvSpPr/>
          <p:nvPr/>
        </p:nvSpPr>
        <p:spPr>
          <a:xfrm>
            <a:off x="7629697" y="2025255"/>
            <a:ext cx="178622" cy="245129"/>
          </a:xfrm>
          <a:prstGeom prst="upArrow">
            <a:avLst/>
          </a:prstGeom>
          <a:solidFill>
            <a:srgbClr val="CC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1" name="直接箭头连接符 160"/>
          <p:cNvCxnSpPr/>
          <p:nvPr/>
        </p:nvCxnSpPr>
        <p:spPr>
          <a:xfrm>
            <a:off x="1671704" y="1973300"/>
            <a:ext cx="5761554" cy="0"/>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直接箭头连接符 161"/>
          <p:cNvCxnSpPr/>
          <p:nvPr/>
        </p:nvCxnSpPr>
        <p:spPr>
          <a:xfrm>
            <a:off x="1754257" y="2321828"/>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a:off x="1754257" y="2675694"/>
            <a:ext cx="5604824" cy="14176"/>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组合 45"/>
          <p:cNvGrpSpPr/>
          <p:nvPr/>
        </p:nvGrpSpPr>
        <p:grpSpPr>
          <a:xfrm>
            <a:off x="1754257" y="3071247"/>
            <a:ext cx="2198623" cy="722788"/>
            <a:chOff x="1754257" y="3071247"/>
            <a:chExt cx="2198623" cy="722788"/>
          </a:xfrm>
        </p:grpSpPr>
        <p:cxnSp>
          <p:nvCxnSpPr>
            <p:cNvPr id="164" name="直接箭头连接符 163"/>
            <p:cNvCxnSpPr/>
            <p:nvPr/>
          </p:nvCxnSpPr>
          <p:spPr>
            <a:xfrm>
              <a:off x="1754257"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5" name="直接箭头连接符 164"/>
            <p:cNvCxnSpPr/>
            <p:nvPr/>
          </p:nvCxnSpPr>
          <p:spPr>
            <a:xfrm>
              <a:off x="1754257"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6" name="直接箭头连接符 165"/>
            <p:cNvCxnSpPr/>
            <p:nvPr/>
          </p:nvCxnSpPr>
          <p:spPr>
            <a:xfrm>
              <a:off x="1754257"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2" name="组合 41"/>
          <p:cNvGrpSpPr/>
          <p:nvPr/>
        </p:nvGrpSpPr>
        <p:grpSpPr>
          <a:xfrm>
            <a:off x="5067116" y="3071247"/>
            <a:ext cx="2291530" cy="722788"/>
            <a:chOff x="5067116" y="3071247"/>
            <a:chExt cx="2198623" cy="722788"/>
          </a:xfrm>
        </p:grpSpPr>
        <p:cxnSp>
          <p:nvCxnSpPr>
            <p:cNvPr id="167" name="直接箭头连接符 166"/>
            <p:cNvCxnSpPr/>
            <p:nvPr/>
          </p:nvCxnSpPr>
          <p:spPr>
            <a:xfrm>
              <a:off x="5067116" y="3071247"/>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8" name="直接箭头连接符 167"/>
            <p:cNvCxnSpPr/>
            <p:nvPr/>
          </p:nvCxnSpPr>
          <p:spPr>
            <a:xfrm>
              <a:off x="5067116" y="3445270"/>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9" name="直接箭头连接符 168"/>
            <p:cNvCxnSpPr/>
            <p:nvPr/>
          </p:nvCxnSpPr>
          <p:spPr>
            <a:xfrm>
              <a:off x="5067116" y="3788474"/>
              <a:ext cx="2198623" cy="5561"/>
            </a:xfrm>
            <a:prstGeom prst="straightConnector1">
              <a:avLst/>
            </a:prstGeom>
            <a:ln w="28575">
              <a:solidFill>
                <a:srgbClr val="000000"/>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7" name="组合 46"/>
          <p:cNvGrpSpPr/>
          <p:nvPr/>
        </p:nvGrpSpPr>
        <p:grpSpPr>
          <a:xfrm>
            <a:off x="2068815" y="1870804"/>
            <a:ext cx="1598226" cy="2045269"/>
            <a:chOff x="2068815" y="1870804"/>
            <a:chExt cx="1598226" cy="2045269"/>
          </a:xfrm>
        </p:grpSpPr>
        <p:sp>
          <p:nvSpPr>
            <p:cNvPr id="131" name="Rectangle 37"/>
            <p:cNvSpPr>
              <a:spLocks noChangeArrowheads="1"/>
            </p:cNvSpPr>
            <p:nvPr/>
          </p:nvSpPr>
          <p:spPr bwMode="auto">
            <a:xfrm>
              <a:off x="2973858"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132" name="Rectangle 34"/>
            <p:cNvSpPr>
              <a:spLocks noChangeArrowheads="1"/>
            </p:cNvSpPr>
            <p:nvPr/>
          </p:nvSpPr>
          <p:spPr bwMode="auto">
            <a:xfrm>
              <a:off x="2734072"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33" name="Rectangle 37"/>
            <p:cNvSpPr>
              <a:spLocks noChangeArrowheads="1"/>
            </p:cNvSpPr>
            <p:nvPr/>
          </p:nvSpPr>
          <p:spPr bwMode="auto">
            <a:xfrm>
              <a:off x="2973858"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nvGrpSpPr>
            <p:cNvPr id="134" name="Group 38"/>
            <p:cNvGrpSpPr/>
            <p:nvPr/>
          </p:nvGrpSpPr>
          <p:grpSpPr bwMode="auto">
            <a:xfrm>
              <a:off x="2736195" y="2554801"/>
              <a:ext cx="723947" cy="245571"/>
              <a:chOff x="2346" y="2297"/>
              <a:chExt cx="615" cy="226"/>
            </a:xfrm>
            <a:solidFill>
              <a:srgbClr val="00B0F0"/>
            </a:solidFill>
          </p:grpSpPr>
          <p:sp>
            <p:nvSpPr>
              <p:cNvPr id="135"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36"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37" name="Rectangle 66"/>
            <p:cNvSpPr>
              <a:spLocks noChangeArrowheads="1"/>
            </p:cNvSpPr>
            <p:nvPr/>
          </p:nvSpPr>
          <p:spPr bwMode="auto">
            <a:xfrm>
              <a:off x="2511329"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138" name="Group 41"/>
            <p:cNvGrpSpPr/>
            <p:nvPr/>
          </p:nvGrpSpPr>
          <p:grpSpPr bwMode="auto">
            <a:xfrm>
              <a:off x="2511051" y="2932328"/>
              <a:ext cx="946569" cy="246063"/>
              <a:chOff x="2169" y="2660"/>
              <a:chExt cx="804" cy="226"/>
            </a:xfrm>
          </p:grpSpPr>
          <p:sp>
            <p:nvSpPr>
              <p:cNvPr id="141"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47"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48"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49"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a:latin typeface="微软雅黑" panose="020B0503020204020204" pitchFamily="34" charset="-122"/>
                  <a:ea typeface="微软雅黑" panose="020B0503020204020204" pitchFamily="34" charset="-122"/>
                </a:rPr>
                <a:t>H</a:t>
              </a:r>
              <a:r>
                <a:rPr lang="en-US" altLang="zh-CN" sz="1100" b="1" baseline="-25000">
                  <a:latin typeface="微软雅黑" panose="020B0503020204020204" pitchFamily="34" charset="-122"/>
                  <a:ea typeface="微软雅黑" panose="020B0503020204020204" pitchFamily="34" charset="-122"/>
                </a:rPr>
                <a:t>3</a:t>
              </a:r>
              <a:endParaRPr lang="en-US" altLang="zh-CN" sz="1100" b="1" baseline="-25000">
                <a:latin typeface="微软雅黑" panose="020B0503020204020204" pitchFamily="34" charset="-122"/>
                <a:ea typeface="微软雅黑" panose="020B0503020204020204" pitchFamily="34" charset="-122"/>
              </a:endParaRPr>
            </a:p>
          </p:txBody>
        </p:sp>
        <p:grpSp>
          <p:nvGrpSpPr>
            <p:cNvPr id="150" name="Group 45"/>
            <p:cNvGrpSpPr/>
            <p:nvPr/>
          </p:nvGrpSpPr>
          <p:grpSpPr bwMode="auto">
            <a:xfrm>
              <a:off x="2292670" y="3304109"/>
              <a:ext cx="1164318" cy="244475"/>
              <a:chOff x="1984" y="3023"/>
              <a:chExt cx="989" cy="226"/>
            </a:xfrm>
          </p:grpSpPr>
          <p:sp>
            <p:nvSpPr>
              <p:cNvPr id="151"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152"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53"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54"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55" name="Rectangle 74"/>
            <p:cNvSpPr>
              <a:spLocks noChangeArrowheads="1"/>
            </p:cNvSpPr>
            <p:nvPr/>
          </p:nvSpPr>
          <p:spPr bwMode="auto">
            <a:xfrm>
              <a:off x="2068815" y="3302812"/>
              <a:ext cx="220159" cy="245760"/>
            </a:xfrm>
            <a:prstGeom prst="rect">
              <a:avLst/>
            </a:prstGeom>
            <a:solidFill>
              <a:srgbClr val="66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56" name="Rectangle 78"/>
            <p:cNvSpPr>
              <a:spLocks noChangeArrowheads="1"/>
            </p:cNvSpPr>
            <p:nvPr/>
          </p:nvSpPr>
          <p:spPr bwMode="auto">
            <a:xfrm>
              <a:off x="3456550" y="3303284"/>
              <a:ext cx="210491" cy="245309"/>
            </a:xfrm>
            <a:prstGeom prst="rect">
              <a:avLst/>
            </a:prstGeom>
            <a:solidFill>
              <a:srgbClr val="CCFF33"/>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sp>
          <p:nvSpPr>
            <p:cNvPr id="157" name="矩形 156"/>
            <p:cNvSpPr/>
            <p:nvPr/>
          </p:nvSpPr>
          <p:spPr>
            <a:xfrm>
              <a:off x="2298501"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矩形 157"/>
            <p:cNvSpPr/>
            <p:nvPr/>
          </p:nvSpPr>
          <p:spPr>
            <a:xfrm>
              <a:off x="2748034"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矩形 158"/>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Rectangle 35"/>
            <p:cNvSpPr>
              <a:spLocks noChangeArrowheads="1"/>
            </p:cNvSpPr>
            <p:nvPr/>
          </p:nvSpPr>
          <p:spPr bwMode="auto">
            <a:xfrm>
              <a:off x="2068816"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10100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110100</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5499745" y="3302812"/>
            <a:ext cx="1587629" cy="252136"/>
            <a:chOff x="5499745" y="3302812"/>
            <a:chExt cx="1587629" cy="252136"/>
          </a:xfrm>
        </p:grpSpPr>
        <p:sp>
          <p:nvSpPr>
            <p:cNvPr id="83" name="Rectangle 74"/>
            <p:cNvSpPr>
              <a:spLocks noChangeArrowheads="1"/>
            </p:cNvSpPr>
            <p:nvPr/>
          </p:nvSpPr>
          <p:spPr bwMode="auto">
            <a:xfrm>
              <a:off x="5499745" y="3302812"/>
              <a:ext cx="220159" cy="245760"/>
            </a:xfrm>
            <a:prstGeom prst="rect">
              <a:avLst/>
            </a:prstGeom>
            <a:solidFill>
              <a:srgbClr val="000066"/>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solidFill>
                    <a:schemeClr val="bg1"/>
                  </a:solidFill>
                  <a:latin typeface="微软雅黑" panose="020B0503020204020204" pitchFamily="34" charset="-122"/>
                  <a:ea typeface="微软雅黑" panose="020B0503020204020204" pitchFamily="34" charset="-122"/>
                </a:rPr>
                <a:t>H</a:t>
              </a:r>
              <a:r>
                <a:rPr lang="en-US" altLang="zh-CN" sz="1200" b="1" baseline="-25000" dirty="0">
                  <a:solidFill>
                    <a:schemeClr val="bg1"/>
                  </a:solidFill>
                  <a:latin typeface="微软雅黑" panose="020B0503020204020204" pitchFamily="34" charset="-122"/>
                  <a:ea typeface="微软雅黑" panose="020B0503020204020204" pitchFamily="34" charset="-122"/>
                </a:rPr>
                <a:t>2</a:t>
              </a:r>
              <a:endParaRPr lang="en-US" altLang="zh-CN" sz="1200" b="1" baseline="-25000" dirty="0">
                <a:solidFill>
                  <a:schemeClr val="bg1"/>
                </a:solidFill>
                <a:latin typeface="微软雅黑" panose="020B0503020204020204" pitchFamily="34" charset="-122"/>
                <a:ea typeface="微软雅黑" panose="020B0503020204020204" pitchFamily="34" charset="-122"/>
              </a:endParaRPr>
            </a:p>
          </p:txBody>
        </p:sp>
        <p:sp>
          <p:nvSpPr>
            <p:cNvPr id="89" name="Rectangle 78"/>
            <p:cNvSpPr>
              <a:spLocks noChangeArrowheads="1"/>
            </p:cNvSpPr>
            <p:nvPr/>
          </p:nvSpPr>
          <p:spPr bwMode="auto">
            <a:xfrm>
              <a:off x="6876883" y="3303284"/>
              <a:ext cx="210491" cy="245309"/>
            </a:xfrm>
            <a:prstGeom prst="rect">
              <a:avLst/>
            </a:prstGeom>
            <a:solidFill>
              <a:schemeClr val="accent6">
                <a:lumMod val="75000"/>
              </a:schemeClr>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T</a:t>
              </a:r>
              <a:r>
                <a:rPr lang="en-US" altLang="zh-CN" sz="1200" b="1" baseline="-25000" dirty="0">
                  <a:latin typeface="微软雅黑" panose="020B0503020204020204" pitchFamily="34" charset="-122"/>
                  <a:ea typeface="微软雅黑" panose="020B0503020204020204" pitchFamily="34" charset="-122"/>
                </a:rPr>
                <a:t>2</a:t>
              </a:r>
              <a:endParaRPr lang="en-US" altLang="zh-CN" sz="1200" b="1" baseline="-25000" dirty="0">
                <a:latin typeface="微软雅黑" panose="020B0503020204020204" pitchFamily="34" charset="-122"/>
                <a:ea typeface="微软雅黑" panose="020B0503020204020204" pitchFamily="34" charset="-122"/>
              </a:endParaRPr>
            </a:p>
          </p:txBody>
        </p:sp>
        <p:grpSp>
          <p:nvGrpSpPr>
            <p:cNvPr id="93" name="组合 92"/>
            <p:cNvGrpSpPr/>
            <p:nvPr/>
          </p:nvGrpSpPr>
          <p:grpSpPr>
            <a:xfrm>
              <a:off x="5713004" y="3304109"/>
              <a:ext cx="1164318" cy="250839"/>
              <a:chOff x="5713004" y="3304109"/>
              <a:chExt cx="1164318" cy="250839"/>
            </a:xfrm>
          </p:grpSpPr>
          <p:grpSp>
            <p:nvGrpSpPr>
              <p:cNvPr id="94" name="Group 45"/>
              <p:cNvGrpSpPr/>
              <p:nvPr/>
            </p:nvGrpSpPr>
            <p:grpSpPr bwMode="auto">
              <a:xfrm>
                <a:off x="5713004" y="3304109"/>
                <a:ext cx="1164318" cy="244475"/>
                <a:chOff x="1984" y="3023"/>
                <a:chExt cx="989" cy="226"/>
              </a:xfrm>
            </p:grpSpPr>
            <p:sp>
              <p:nvSpPr>
                <p:cNvPr id="97" name="Rectangle 46"/>
                <p:cNvSpPr>
                  <a:spLocks noChangeArrowheads="1"/>
                </p:cNvSpPr>
                <p:nvPr/>
              </p:nvSpPr>
              <p:spPr bwMode="auto">
                <a:xfrm>
                  <a:off x="1984" y="3023"/>
                  <a:ext cx="185" cy="226"/>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3</a:t>
                  </a:r>
                  <a:endParaRPr lang="en-US" altLang="zh-CN" sz="1200" b="1" baseline="-25000">
                    <a:latin typeface="微软雅黑" panose="020B0503020204020204" pitchFamily="34" charset="-122"/>
                    <a:ea typeface="微软雅黑" panose="020B0503020204020204" pitchFamily="34" charset="-122"/>
                  </a:endParaRPr>
                </a:p>
              </p:txBody>
            </p:sp>
            <p:sp>
              <p:nvSpPr>
                <p:cNvPr id="98" name="Rectangle 47"/>
                <p:cNvSpPr>
                  <a:spLocks noChangeArrowheads="1"/>
                </p:cNvSpPr>
                <p:nvPr/>
              </p:nvSpPr>
              <p:spPr bwMode="auto">
                <a:xfrm>
                  <a:off x="2169" y="3023"/>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a:latin typeface="微软雅黑" panose="020B0503020204020204" pitchFamily="34" charset="-122"/>
                      <a:ea typeface="微软雅黑" panose="020B0503020204020204" pitchFamily="34" charset="-122"/>
                    </a:rPr>
                    <a:t>H</a:t>
                  </a:r>
                  <a:r>
                    <a:rPr lang="en-US" altLang="zh-CN" sz="1200" b="1" baseline="-25000">
                      <a:latin typeface="微软雅黑" panose="020B0503020204020204" pitchFamily="34" charset="-122"/>
                      <a:ea typeface="微软雅黑" panose="020B0503020204020204" pitchFamily="34" charset="-122"/>
                    </a:rPr>
                    <a:t>4</a:t>
                  </a:r>
                  <a:endParaRPr lang="en-US" altLang="zh-CN" sz="1200" b="1" baseline="-25000">
                    <a:latin typeface="微软雅黑" panose="020B0503020204020204" pitchFamily="34" charset="-122"/>
                    <a:ea typeface="微软雅黑" panose="020B0503020204020204" pitchFamily="34" charset="-122"/>
                  </a:endParaRPr>
                </a:p>
              </p:txBody>
            </p:sp>
            <p:sp>
              <p:nvSpPr>
                <p:cNvPr id="101" name="Rectangle 48"/>
                <p:cNvSpPr>
                  <a:spLocks noChangeArrowheads="1"/>
                </p:cNvSpPr>
                <p:nvPr/>
              </p:nvSpPr>
              <p:spPr bwMode="auto">
                <a:xfrm>
                  <a:off x="2357" y="3023"/>
                  <a:ext cx="206"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02" name="Rectangle 49"/>
                <p:cNvSpPr>
                  <a:spLocks noChangeArrowheads="1"/>
                </p:cNvSpPr>
                <p:nvPr/>
              </p:nvSpPr>
              <p:spPr bwMode="auto">
                <a:xfrm>
                  <a:off x="2563" y="3023"/>
                  <a:ext cx="410"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96" name="矩形 95"/>
              <p:cNvSpPr/>
              <p:nvPr/>
            </p:nvSpPr>
            <p:spPr>
              <a:xfrm>
                <a:off x="5717220" y="3316625"/>
                <a:ext cx="1151000" cy="23832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3" name="Rectangle 35"/>
          <p:cNvSpPr>
            <a:spLocks noChangeArrowheads="1"/>
          </p:cNvSpPr>
          <p:nvPr/>
        </p:nvSpPr>
        <p:spPr bwMode="auto">
          <a:xfrm>
            <a:off x="5489148" y="3671598"/>
            <a:ext cx="1598222" cy="244475"/>
          </a:xfrm>
          <a:prstGeom prst="rect">
            <a:avLst/>
          </a:prstGeom>
          <a:solidFill>
            <a:schemeClr val="bg1"/>
          </a:solidFill>
          <a:ln w="9525">
            <a:solidFill>
              <a:schemeClr val="tx1"/>
            </a:solidFill>
            <a:miter lim="800000"/>
          </a:ln>
        </p:spPr>
        <p:txBody>
          <a:bodyPr wrap="none" anchor="ctr"/>
          <a:lstStyle/>
          <a:p>
            <a:pPr algn="ctr"/>
            <a:r>
              <a:rPr lang="en-US" altLang="zh-CN" sz="1200" b="1" dirty="0" smtClean="0">
                <a:solidFill>
                  <a:srgbClr val="0000CC"/>
                </a:solidFill>
                <a:latin typeface="微软雅黑" panose="020B0503020204020204" pitchFamily="34" charset="-122"/>
                <a:ea typeface="微软雅黑" panose="020B0503020204020204" pitchFamily="34" charset="-122"/>
              </a:rPr>
              <a:t>10101 </a:t>
            </a:r>
            <a:r>
              <a:rPr lang="zh-CN" altLang="en-US" sz="1200" b="1" dirty="0" smtClean="0">
                <a:solidFill>
                  <a:srgbClr val="0000CC"/>
                </a:solidFill>
                <a:latin typeface="微软雅黑" panose="020B0503020204020204" pitchFamily="34" charset="-122"/>
                <a:ea typeface="微软雅黑" panose="020B0503020204020204" pitchFamily="34" charset="-122"/>
              </a:rPr>
              <a:t>比特流 </a:t>
            </a:r>
            <a:r>
              <a:rPr lang="en-US" altLang="zh-CN" sz="1200" b="1" dirty="0" smtClean="0">
                <a:solidFill>
                  <a:srgbClr val="0000CC"/>
                </a:solidFill>
                <a:latin typeface="微软雅黑" panose="020B0503020204020204" pitchFamily="34" charset="-122"/>
                <a:ea typeface="微软雅黑" panose="020B0503020204020204" pitchFamily="34" charset="-122"/>
              </a:rPr>
              <a:t>110111</a:t>
            </a:r>
            <a:endParaRPr lang="en-US" altLang="zh-CN" sz="1200" b="1" dirty="0">
              <a:solidFill>
                <a:srgbClr val="0000CC"/>
              </a:solidFill>
              <a:latin typeface="微软雅黑" panose="020B0503020204020204" pitchFamily="34" charset="-122"/>
              <a:ea typeface="微软雅黑" panose="020B0503020204020204" pitchFamily="34" charset="-122"/>
            </a:endParaRPr>
          </a:p>
        </p:txBody>
      </p:sp>
      <p:grpSp>
        <p:nvGrpSpPr>
          <p:cNvPr id="90" name="组合 89"/>
          <p:cNvGrpSpPr/>
          <p:nvPr/>
        </p:nvGrpSpPr>
        <p:grpSpPr>
          <a:xfrm>
            <a:off x="5718485" y="2932328"/>
            <a:ext cx="1166697" cy="246063"/>
            <a:chOff x="2293194" y="2932328"/>
            <a:chExt cx="1166697" cy="246063"/>
          </a:xfrm>
        </p:grpSpPr>
        <p:grpSp>
          <p:nvGrpSpPr>
            <p:cNvPr id="91" name="Group 41"/>
            <p:cNvGrpSpPr/>
            <p:nvPr/>
          </p:nvGrpSpPr>
          <p:grpSpPr bwMode="auto">
            <a:xfrm>
              <a:off x="2511051" y="2932328"/>
              <a:ext cx="946569" cy="246063"/>
              <a:chOff x="2169" y="2660"/>
              <a:chExt cx="804" cy="226"/>
            </a:xfrm>
          </p:grpSpPr>
          <p:sp>
            <p:nvSpPr>
              <p:cNvPr id="108" name="Rectangle 42"/>
              <p:cNvSpPr>
                <a:spLocks noChangeArrowheads="1"/>
              </p:cNvSpPr>
              <p:nvPr/>
            </p:nvSpPr>
            <p:spPr bwMode="auto">
              <a:xfrm>
                <a:off x="2169" y="2660"/>
                <a:ext cx="188" cy="226"/>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10" name="Rectangle 43"/>
              <p:cNvSpPr>
                <a:spLocks noChangeArrowheads="1"/>
              </p:cNvSpPr>
              <p:nvPr/>
            </p:nvSpPr>
            <p:spPr bwMode="auto">
              <a:xfrm>
                <a:off x="2357" y="2660"/>
                <a:ext cx="205"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2" name="Rectangle 44"/>
              <p:cNvSpPr>
                <a:spLocks noChangeArrowheads="1"/>
              </p:cNvSpPr>
              <p:nvPr/>
            </p:nvSpPr>
            <p:spPr bwMode="auto">
              <a:xfrm>
                <a:off x="2562" y="2660"/>
                <a:ext cx="411"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05" name="Rectangle 70"/>
            <p:cNvSpPr>
              <a:spLocks noChangeArrowheads="1"/>
            </p:cNvSpPr>
            <p:nvPr/>
          </p:nvSpPr>
          <p:spPr bwMode="auto">
            <a:xfrm>
              <a:off x="2293194" y="2932758"/>
              <a:ext cx="221264" cy="245630"/>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H</a:t>
              </a:r>
              <a:r>
                <a:rPr lang="en-US" altLang="zh-CN" sz="1100" b="1" baseline="-25000" dirty="0">
                  <a:latin typeface="微软雅黑" panose="020B0503020204020204" pitchFamily="34" charset="-122"/>
                  <a:ea typeface="微软雅黑" panose="020B0503020204020204" pitchFamily="34" charset="-122"/>
                </a:rPr>
                <a:t>3</a:t>
              </a:r>
              <a:endParaRPr lang="en-US" altLang="zh-CN" sz="1100" b="1" baseline="-25000" dirty="0">
                <a:latin typeface="微软雅黑" panose="020B0503020204020204" pitchFamily="34" charset="-122"/>
                <a:ea typeface="微软雅黑" panose="020B0503020204020204" pitchFamily="34" charset="-122"/>
              </a:endParaRPr>
            </a:p>
          </p:txBody>
        </p:sp>
        <p:sp>
          <p:nvSpPr>
            <p:cNvPr id="106" name="矩形 105"/>
            <p:cNvSpPr/>
            <p:nvPr/>
          </p:nvSpPr>
          <p:spPr>
            <a:xfrm>
              <a:off x="2523986" y="2940648"/>
              <a:ext cx="935905" cy="237743"/>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5919658" y="2554262"/>
            <a:ext cx="948813" cy="246110"/>
            <a:chOff x="5919658" y="2554262"/>
            <a:chExt cx="948813" cy="246110"/>
          </a:xfrm>
        </p:grpSpPr>
        <p:grpSp>
          <p:nvGrpSpPr>
            <p:cNvPr id="116" name="Group 38"/>
            <p:cNvGrpSpPr/>
            <p:nvPr/>
          </p:nvGrpSpPr>
          <p:grpSpPr bwMode="auto">
            <a:xfrm>
              <a:off x="6144524" y="2554801"/>
              <a:ext cx="723947" cy="245571"/>
              <a:chOff x="2346" y="2297"/>
              <a:chExt cx="615" cy="226"/>
            </a:xfrm>
            <a:solidFill>
              <a:srgbClr val="00B0F0"/>
            </a:solidFill>
          </p:grpSpPr>
          <p:sp>
            <p:nvSpPr>
              <p:cNvPr id="117" name="Rectangle 39"/>
              <p:cNvSpPr>
                <a:spLocks noChangeArrowheads="1"/>
              </p:cNvSpPr>
              <p:nvPr/>
            </p:nvSpPr>
            <p:spPr bwMode="auto">
              <a:xfrm>
                <a:off x="2346" y="2297"/>
                <a:ext cx="209" cy="226"/>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8" name="Rectangle 40"/>
              <p:cNvSpPr>
                <a:spLocks noChangeArrowheads="1"/>
              </p:cNvSpPr>
              <p:nvPr/>
            </p:nvSpPr>
            <p:spPr bwMode="auto">
              <a:xfrm>
                <a:off x="2548" y="2297"/>
                <a:ext cx="413" cy="226"/>
              </a:xfrm>
              <a:prstGeom prst="rect">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fontAlgn="auto">
                  <a:spcBef>
                    <a:spcPts val="0"/>
                  </a:spcBef>
                  <a:spcAft>
                    <a:spcPts val="0"/>
                  </a:spcAft>
                  <a:defRPr/>
                </a:pP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0" name="Rectangle 66"/>
            <p:cNvSpPr>
              <a:spLocks noChangeArrowheads="1"/>
            </p:cNvSpPr>
            <p:nvPr/>
          </p:nvSpPr>
          <p:spPr bwMode="auto">
            <a:xfrm>
              <a:off x="5919658" y="2554262"/>
              <a:ext cx="221311" cy="245311"/>
            </a:xfrm>
            <a:prstGeom prst="rect">
              <a:avLst/>
            </a:prstGeom>
            <a:solidFill>
              <a:srgbClr val="FF99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4</a:t>
              </a:r>
              <a:endParaRPr lang="en-US" altLang="zh-CN" sz="1200" b="1" baseline="-25000" dirty="0">
                <a:latin typeface="微软雅黑" panose="020B0503020204020204" pitchFamily="34" charset="-122"/>
                <a:ea typeface="微软雅黑" panose="020B0503020204020204" pitchFamily="34" charset="-122"/>
              </a:endParaRPr>
            </a:p>
          </p:txBody>
        </p:sp>
        <p:sp>
          <p:nvSpPr>
            <p:cNvPr id="121" name="矩形 120"/>
            <p:cNvSpPr/>
            <p:nvPr/>
          </p:nvSpPr>
          <p:spPr>
            <a:xfrm>
              <a:off x="6156363" y="2564022"/>
              <a:ext cx="711857"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3" name="组合 112"/>
          <p:cNvGrpSpPr/>
          <p:nvPr/>
        </p:nvGrpSpPr>
        <p:grpSpPr>
          <a:xfrm>
            <a:off x="6142401" y="2209195"/>
            <a:ext cx="725819" cy="246069"/>
            <a:chOff x="6142401" y="2209195"/>
            <a:chExt cx="725819" cy="246069"/>
          </a:xfrm>
        </p:grpSpPr>
        <p:sp>
          <p:nvSpPr>
            <p:cNvPr id="114" name="Rectangle 34"/>
            <p:cNvSpPr>
              <a:spLocks noChangeArrowheads="1"/>
            </p:cNvSpPr>
            <p:nvPr/>
          </p:nvSpPr>
          <p:spPr bwMode="auto">
            <a:xfrm>
              <a:off x="6142401" y="2209527"/>
              <a:ext cx="248557" cy="245737"/>
            </a:xfrm>
            <a:prstGeom prst="rect">
              <a:avLst/>
            </a:prstGeom>
            <a:solidFill>
              <a:srgbClr val="FF99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H</a:t>
              </a:r>
              <a:r>
                <a:rPr lang="en-US" altLang="zh-CN" sz="1200" b="1" baseline="-25000" dirty="0">
                  <a:latin typeface="微软雅黑" panose="020B0503020204020204" pitchFamily="34" charset="-122"/>
                  <a:ea typeface="微软雅黑" panose="020B0503020204020204" pitchFamily="34" charset="-122"/>
                </a:rPr>
                <a:t>5</a:t>
              </a:r>
              <a:endParaRPr lang="en-US" altLang="zh-CN" sz="1200" b="1" baseline="-25000" dirty="0">
                <a:latin typeface="微软雅黑" panose="020B0503020204020204" pitchFamily="34" charset="-122"/>
                <a:ea typeface="微软雅黑" panose="020B0503020204020204" pitchFamily="34" charset="-122"/>
              </a:endParaRPr>
            </a:p>
          </p:txBody>
        </p:sp>
        <p:sp>
          <p:nvSpPr>
            <p:cNvPr id="115" name="Rectangle 37"/>
            <p:cNvSpPr>
              <a:spLocks noChangeArrowheads="1"/>
            </p:cNvSpPr>
            <p:nvPr/>
          </p:nvSpPr>
          <p:spPr bwMode="auto">
            <a:xfrm>
              <a:off x="6382187" y="2209195"/>
              <a:ext cx="486033" cy="246062"/>
            </a:xfrm>
            <a:prstGeom prst="rect">
              <a:avLst/>
            </a:prstGeom>
            <a:solidFill>
              <a:schemeClr val="bg1"/>
            </a:solidFill>
            <a:ln w="9525">
              <a:solidFill>
                <a:schemeClr val="tx1"/>
              </a:solidFill>
              <a:miter lim="800000"/>
            </a:ln>
          </p:spPr>
          <p:txBody>
            <a:bodyPr wrap="none" anchor="ctr"/>
            <a:lstStyle/>
            <a:p>
              <a:pPr algn="ctr"/>
              <a:r>
                <a:rPr lang="zh-CN" altLang="en-US" sz="1200" b="1" dirty="0">
                  <a:solidFill>
                    <a:srgbClr val="0000CC"/>
                  </a:solidFill>
                  <a:latin typeface="微软雅黑" panose="020B0503020204020204" pitchFamily="34" charset="-122"/>
                  <a:ea typeface="微软雅黑" panose="020B0503020204020204" pitchFamily="34" charset="-122"/>
                </a:rPr>
                <a:t>数 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29" name="Rectangle 37"/>
          <p:cNvSpPr>
            <a:spLocks noChangeArrowheads="1"/>
          </p:cNvSpPr>
          <p:nvPr/>
        </p:nvSpPr>
        <p:spPr bwMode="auto">
          <a:xfrm>
            <a:off x="6382187" y="1870804"/>
            <a:ext cx="486033" cy="238082"/>
          </a:xfrm>
          <a:prstGeom prst="rect">
            <a:avLst/>
          </a:prstGeom>
          <a:solidFill>
            <a:schemeClr val="bg1"/>
          </a:solidFill>
          <a:ln w="9525">
            <a:solidFill>
              <a:schemeClr val="tx1"/>
            </a:solidFill>
            <a:miter lim="800000"/>
          </a:ln>
        </p:spPr>
        <p:txBody>
          <a:bodyPr wrap="none" anchor="ctr"/>
          <a:lstStyle/>
          <a:p>
            <a:pPr algn="ctr"/>
            <a:r>
              <a:rPr lang="zh-CN" altLang="en-US" sz="1200" b="1" dirty="0" smtClean="0">
                <a:solidFill>
                  <a:srgbClr val="0000CC"/>
                </a:solidFill>
                <a:latin typeface="微软雅黑" panose="020B0503020204020204" pitchFamily="34" charset="-122"/>
                <a:ea typeface="微软雅黑" panose="020B0503020204020204" pitchFamily="34" charset="-122"/>
              </a:rPr>
              <a:t>数 </a:t>
            </a:r>
            <a:r>
              <a:rPr lang="zh-CN" altLang="en-US" sz="1200" b="1" dirty="0">
                <a:solidFill>
                  <a:srgbClr val="0000CC"/>
                </a:solidFill>
                <a:latin typeface="微软雅黑" panose="020B0503020204020204" pitchFamily="34" charset="-122"/>
                <a:ea typeface="微软雅黑" panose="020B0503020204020204" pitchFamily="34" charset="-122"/>
              </a:rPr>
              <a:t>据</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170" name="矩形 169"/>
          <p:cNvSpPr/>
          <p:nvPr/>
        </p:nvSpPr>
        <p:spPr>
          <a:xfrm>
            <a:off x="2995368"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1" name="矩形 170"/>
          <p:cNvSpPr/>
          <p:nvPr/>
        </p:nvSpPr>
        <p:spPr>
          <a:xfrm>
            <a:off x="6396220" y="2220080"/>
            <a:ext cx="464524" cy="223997"/>
          </a:xfrm>
          <a:prstGeom prst="rect">
            <a:avLst/>
          </a:prstGeom>
          <a:solidFill>
            <a:srgbClr val="00B050">
              <a:alpha val="70000"/>
            </a:srgb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p:cNvSpPr>
            <a:spLocks noGrp="1"/>
          </p:cNvSpPr>
          <p:nvPr>
            <p:ph type="body" sz="quarter" idx="11"/>
          </p:nvPr>
        </p:nvSpPr>
        <p:spPr/>
        <p:txBody>
          <a:bodyPr/>
          <a:lstStyle/>
          <a:p>
            <a:r>
              <a:rPr lang="zh-CN" altLang="en-US" dirty="0"/>
              <a:t>数据在各层之间的传递过程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58340" y="1151890"/>
              <a:ext cx="29450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互联网</a:t>
              </a:r>
              <a:r>
                <a:rPr lang="en-US" altLang="zh-CN" sz="2000" b="1" dirty="0" smtClean="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：新的经济</a:t>
              </a:r>
              <a:r>
                <a:rPr lang="zh-CN" altLang="en-US" sz="2000" b="1" dirty="0" smtClean="0">
                  <a:solidFill>
                    <a:schemeClr val="bg1"/>
                  </a:solidFill>
                  <a:latin typeface="微软雅黑" panose="020B0503020204020204" pitchFamily="34" charset="-122"/>
                  <a:ea typeface="微软雅黑" panose="020B0503020204020204" pitchFamily="34" charset="-122"/>
                </a:rPr>
                <a:t>形态</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sp>
        <p:nvSpPr>
          <p:cNvPr id="3" name="内容占位符 2"/>
          <p:cNvSpPr>
            <a:spLocks noGrp="1"/>
          </p:cNvSpPr>
          <p:nvPr>
            <p:ph sz="quarter" idx="10"/>
          </p:nvPr>
        </p:nvSpPr>
        <p:spPr/>
        <p:txBody>
          <a:bodyPr/>
          <a:lstStyle/>
          <a:p>
            <a:r>
              <a:rPr lang="zh-CN" altLang="en-US" dirty="0"/>
              <a:t>指“</a:t>
            </a:r>
            <a:r>
              <a:rPr lang="zh-CN" altLang="en-US" dirty="0" smtClean="0"/>
              <a:t>互联网</a:t>
            </a:r>
            <a:r>
              <a:rPr lang="en-US" altLang="zh-CN" dirty="0"/>
              <a:t>+</a:t>
            </a:r>
            <a:r>
              <a:rPr lang="zh-CN" altLang="en-US" dirty="0"/>
              <a:t>各个传统行业</a:t>
            </a:r>
            <a:r>
              <a:rPr lang="zh-CN" altLang="en-US" dirty="0" smtClean="0"/>
              <a:t>”。</a:t>
            </a:r>
            <a:endParaRPr lang="en-US" altLang="zh-CN" dirty="0" smtClean="0"/>
          </a:p>
          <a:p>
            <a:r>
              <a:rPr lang="zh-CN" altLang="en-US" dirty="0">
                <a:solidFill>
                  <a:srgbClr val="FF0000"/>
                </a:solidFill>
              </a:rPr>
              <a:t>特点</a:t>
            </a:r>
            <a:r>
              <a:rPr lang="zh-CN" altLang="en-US" dirty="0"/>
              <a:t>：把互联网的创新成果深度融合于经济社会各</a:t>
            </a:r>
            <a:r>
              <a:rPr lang="zh-CN" altLang="en-US" dirty="0" smtClean="0"/>
              <a:t>领域，从而大大地提升了实体经济的</a:t>
            </a:r>
            <a:r>
              <a:rPr lang="zh-CN" altLang="en-US" dirty="0" smtClean="0">
                <a:solidFill>
                  <a:srgbClr val="FF0000"/>
                </a:solidFill>
              </a:rPr>
              <a:t>创新力</a:t>
            </a:r>
            <a:r>
              <a:rPr lang="zh-CN" altLang="en-US" dirty="0" smtClean="0"/>
              <a:t>和</a:t>
            </a:r>
            <a:r>
              <a:rPr lang="zh-CN" altLang="en-US" dirty="0" smtClean="0">
                <a:solidFill>
                  <a:srgbClr val="FF0000"/>
                </a:solidFill>
              </a:rPr>
              <a:t>生产力</a:t>
            </a:r>
            <a:r>
              <a:rPr lang="zh-CN" altLang="en-US" dirty="0" smtClean="0"/>
              <a:t>。</a:t>
            </a:r>
            <a:endParaRPr lang="zh-CN" altLang="en-US" dirty="0" smtClean="0"/>
          </a:p>
          <a:p>
            <a:endParaRPr lang="zh-CN" altLang="en-US" dirty="0"/>
          </a:p>
        </p:txBody>
      </p:sp>
      <p:graphicFrame>
        <p:nvGraphicFramePr>
          <p:cNvPr id="13" name="图示 12"/>
          <p:cNvGraphicFramePr/>
          <p:nvPr/>
        </p:nvGraphicFramePr>
        <p:xfrm>
          <a:off x="1059815" y="2197309"/>
          <a:ext cx="5634446" cy="268224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t>OSI </a:t>
            </a:r>
            <a:r>
              <a:rPr lang="zh-CN" altLang="en-US" dirty="0" smtClean="0"/>
              <a:t>参考</a:t>
            </a:r>
            <a:r>
              <a:rPr lang="zh-CN" altLang="en-US" dirty="0"/>
              <a:t>模型把对等层次之间传送的数据单位称为该层的</a:t>
            </a:r>
            <a:r>
              <a:rPr lang="zh-CN" altLang="en-US" dirty="0" smtClean="0">
                <a:solidFill>
                  <a:srgbClr val="C00000"/>
                </a:solidFill>
              </a:rPr>
              <a:t>协议数据单元 </a:t>
            </a:r>
            <a:r>
              <a:rPr lang="en-US" altLang="zh-CN" dirty="0" smtClean="0">
                <a:solidFill>
                  <a:srgbClr val="C00000"/>
                </a:solidFill>
              </a:rPr>
              <a:t>PDU</a:t>
            </a:r>
            <a:r>
              <a:rPr lang="en-US" altLang="zh-CN" dirty="0" smtClean="0"/>
              <a:t> </a:t>
            </a:r>
            <a:r>
              <a:rPr lang="en-US" altLang="zh-CN" dirty="0"/>
              <a:t>(Protocol Data Unit)</a:t>
            </a:r>
            <a:r>
              <a:rPr lang="zh-CN" altLang="en-US" dirty="0" smtClean="0"/>
              <a:t>。</a:t>
            </a:r>
            <a:endParaRPr lang="en-US" altLang="zh-CN" dirty="0" smtClean="0"/>
          </a:p>
          <a:p>
            <a:r>
              <a:rPr lang="zh-CN" altLang="en-US" dirty="0"/>
              <a:t>任何两个同样的层次</a:t>
            </a:r>
            <a:r>
              <a:rPr lang="zh-CN" altLang="en-US" dirty="0" smtClean="0"/>
              <a:t>把 </a:t>
            </a:r>
            <a:r>
              <a:rPr lang="en-US" altLang="zh-CN" dirty="0" smtClean="0"/>
              <a:t>PDU </a:t>
            </a:r>
            <a:r>
              <a:rPr lang="zh-CN" altLang="en-US" dirty="0"/>
              <a:t>（即数据单元加上控制信息）通过水平虚线直接传递给对方。这就是所谓的</a:t>
            </a:r>
            <a:r>
              <a:rPr lang="zh-CN" altLang="en-US" dirty="0" smtClean="0">
                <a:solidFill>
                  <a:srgbClr val="C00000"/>
                </a:solidFill>
              </a:rPr>
              <a:t>“对等层”</a:t>
            </a:r>
            <a:r>
              <a:rPr lang="zh-CN" altLang="en-US" dirty="0" smtClean="0"/>
              <a:t>之间</a:t>
            </a:r>
            <a:r>
              <a:rPr lang="zh-CN" altLang="en-US" dirty="0"/>
              <a:t>的通信。</a:t>
            </a:r>
            <a:endParaRPr lang="zh-CN" altLang="en-US" dirty="0"/>
          </a:p>
          <a:p>
            <a:endParaRPr lang="zh-CN" altLang="en-US" dirty="0"/>
          </a:p>
        </p:txBody>
      </p:sp>
      <p:sp>
        <p:nvSpPr>
          <p:cNvPr id="4" name="文本占位符 3"/>
          <p:cNvSpPr>
            <a:spLocks noGrp="1"/>
          </p:cNvSpPr>
          <p:nvPr>
            <p:ph type="body" sz="quarter" idx="11"/>
          </p:nvPr>
        </p:nvSpPr>
        <p:spPr/>
        <p:txBody>
          <a:bodyPr/>
          <a:lstStyle/>
          <a:p>
            <a:r>
              <a:rPr lang="zh-CN" altLang="en-US" dirty="0" smtClean="0"/>
              <a:t>对等层与协议数据单元</a:t>
            </a:r>
            <a:endParaRPr lang="zh-CN" altLang="en-US" dirty="0"/>
          </a:p>
        </p:txBody>
      </p:sp>
      <p:grpSp>
        <p:nvGrpSpPr>
          <p:cNvPr id="5" name="组合 4"/>
          <p:cNvGrpSpPr/>
          <p:nvPr/>
        </p:nvGrpSpPr>
        <p:grpSpPr>
          <a:xfrm>
            <a:off x="705051" y="2664562"/>
            <a:ext cx="7721653" cy="630805"/>
            <a:chOff x="595997" y="3877027"/>
            <a:chExt cx="4614827" cy="1042751"/>
          </a:xfrm>
        </p:grpSpPr>
        <p:sp>
          <p:nvSpPr>
            <p:cNvPr id="6" name="对角圆角矩形 5"/>
            <p:cNvSpPr/>
            <p:nvPr/>
          </p:nvSpPr>
          <p:spPr>
            <a:xfrm>
              <a:off x="595997" y="3877027"/>
              <a:ext cx="4614827" cy="10427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fontAlgn="auto">
                <a:spcBef>
                  <a:spcPts val="0"/>
                </a:spcBef>
                <a:spcAft>
                  <a:spcPts val="0"/>
                </a:spcAft>
                <a:defRPr/>
              </a:pPr>
              <a:endParaRPr lang="zh-CN" altLang="en-US" sz="1600" dirty="0"/>
            </a:p>
          </p:txBody>
        </p:sp>
        <p:sp>
          <p:nvSpPr>
            <p:cNvPr id="7" name="矩形 5"/>
            <p:cNvSpPr>
              <a:spLocks noChangeArrowheads="1"/>
            </p:cNvSpPr>
            <p:nvPr/>
          </p:nvSpPr>
          <p:spPr bwMode="auto">
            <a:xfrm>
              <a:off x="710641" y="4034685"/>
              <a:ext cx="4389878" cy="666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lnSpc>
                  <a:spcPts val="2600"/>
                </a:lnSpc>
              </a:pPr>
              <a:r>
                <a:rPr lang="zh-CN" altLang="en-US" sz="2000" b="1" dirty="0">
                  <a:solidFill>
                    <a:schemeClr val="bg1"/>
                  </a:solidFill>
                  <a:latin typeface="微软雅黑" panose="020B0503020204020204" pitchFamily="34" charset="-122"/>
                  <a:ea typeface="微软雅黑" panose="020B0503020204020204" pitchFamily="34" charset="-122"/>
                </a:rPr>
                <a:t>各层协议实际上就是在各个</a:t>
              </a:r>
              <a:r>
                <a:rPr lang="zh-CN" altLang="en-US" sz="2000" b="1" dirty="0">
                  <a:solidFill>
                    <a:srgbClr val="FFFF00"/>
                  </a:solidFill>
                  <a:latin typeface="微软雅黑" panose="020B0503020204020204" pitchFamily="34" charset="-122"/>
                  <a:ea typeface="微软雅黑" panose="020B0503020204020204" pitchFamily="34" charset="-122"/>
                </a:rPr>
                <a:t>对等层</a:t>
              </a:r>
              <a:r>
                <a:rPr lang="zh-CN" altLang="en-US" sz="2000" b="1" dirty="0">
                  <a:solidFill>
                    <a:schemeClr val="bg1"/>
                  </a:solidFill>
                  <a:latin typeface="微软雅黑" panose="020B0503020204020204" pitchFamily="34" charset="-122"/>
                  <a:ea typeface="微软雅黑" panose="020B0503020204020204" pitchFamily="34" charset="-122"/>
                </a:rPr>
                <a:t>之间传递数据时的各项规定。</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1.7.4  </a:t>
            </a:r>
            <a:r>
              <a:rPr lang="zh-CN" altLang="zh-CN" dirty="0"/>
              <a:t>实体、协议、服务和</a:t>
            </a:r>
            <a:r>
              <a:rPr lang="zh-CN" altLang="zh-CN" dirty="0" smtClean="0"/>
              <a:t>服务访问点</a:t>
            </a:r>
            <a:endParaRPr lang="zh-CN" altLang="en-US" dirty="0"/>
          </a:p>
        </p:txBody>
      </p:sp>
      <p:sp>
        <p:nvSpPr>
          <p:cNvPr id="5" name="内容占位符 4"/>
          <p:cNvSpPr>
            <a:spLocks noGrp="1"/>
          </p:cNvSpPr>
          <p:nvPr>
            <p:ph sz="quarter" idx="11"/>
          </p:nvPr>
        </p:nvSpPr>
        <p:spPr/>
        <p:txBody>
          <a:bodyPr/>
          <a:lstStyle/>
          <a:p>
            <a:pPr>
              <a:lnSpc>
                <a:spcPts val="3300"/>
              </a:lnSpc>
              <a:buClr>
                <a:srgbClr val="0070C0"/>
              </a:buClr>
            </a:pPr>
            <a:r>
              <a:rPr lang="zh-CN" altLang="en-US" dirty="0">
                <a:solidFill>
                  <a:srgbClr val="C00000"/>
                </a:solidFill>
              </a:rPr>
              <a:t>实体 </a:t>
            </a:r>
            <a:r>
              <a:rPr lang="en-US" altLang="zh-CN" dirty="0"/>
              <a:t>(entity) </a:t>
            </a:r>
            <a:r>
              <a:rPr lang="zh-CN" altLang="en-US" dirty="0" smtClean="0"/>
              <a:t>：表示</a:t>
            </a:r>
            <a:r>
              <a:rPr lang="zh-CN" altLang="en-US" dirty="0"/>
              <a:t>任何可发送或接收信息的硬件或软件进程。 </a:t>
            </a:r>
            <a:endParaRPr lang="zh-CN" altLang="en-US" dirty="0"/>
          </a:p>
          <a:p>
            <a:pPr>
              <a:lnSpc>
                <a:spcPts val="3300"/>
              </a:lnSpc>
              <a:buClr>
                <a:srgbClr val="0070C0"/>
              </a:buClr>
            </a:pPr>
            <a:r>
              <a:rPr lang="zh-CN" altLang="en-US" dirty="0" smtClean="0">
                <a:solidFill>
                  <a:srgbClr val="C00000"/>
                </a:solidFill>
              </a:rPr>
              <a:t>协议：</a:t>
            </a:r>
            <a:r>
              <a:rPr lang="zh-CN" altLang="en-US" dirty="0" smtClean="0"/>
              <a:t>控制</a:t>
            </a:r>
            <a:r>
              <a:rPr lang="zh-CN" altLang="en-US" dirty="0">
                <a:solidFill>
                  <a:srgbClr val="0000FF"/>
                </a:solidFill>
              </a:rPr>
              <a:t>两个</a:t>
            </a:r>
            <a:r>
              <a:rPr lang="zh-CN" altLang="en-US" dirty="0">
                <a:solidFill>
                  <a:srgbClr val="C00000"/>
                </a:solidFill>
              </a:rPr>
              <a:t>对等实体</a:t>
            </a:r>
            <a:r>
              <a:rPr lang="zh-CN" altLang="en-US" dirty="0"/>
              <a:t>进行通信的规则的集合。 </a:t>
            </a:r>
            <a:endParaRPr lang="zh-CN" altLang="en-US" dirty="0"/>
          </a:p>
          <a:p>
            <a:pPr>
              <a:lnSpc>
                <a:spcPts val="3300"/>
              </a:lnSpc>
              <a:buClr>
                <a:srgbClr val="0070C0"/>
              </a:buClr>
            </a:pPr>
            <a:r>
              <a:rPr lang="zh-CN" altLang="en-US" dirty="0"/>
              <a:t>在协议的控制下，两个对等实体间的通信使得本层能够</a:t>
            </a:r>
            <a:r>
              <a:rPr lang="zh-CN" altLang="en-US" dirty="0">
                <a:solidFill>
                  <a:srgbClr val="0000FF"/>
                </a:solidFill>
              </a:rPr>
              <a:t>向上一层</a:t>
            </a:r>
            <a:r>
              <a:rPr lang="zh-CN" altLang="en-US" dirty="0">
                <a:solidFill>
                  <a:srgbClr val="C00000"/>
                </a:solidFill>
              </a:rPr>
              <a:t>提供</a:t>
            </a:r>
            <a:r>
              <a:rPr lang="zh-CN" altLang="en-US" dirty="0">
                <a:solidFill>
                  <a:srgbClr val="0000FF"/>
                </a:solidFill>
              </a:rPr>
              <a:t>服务。</a:t>
            </a:r>
            <a:endParaRPr lang="zh-CN" altLang="en-US" dirty="0">
              <a:solidFill>
                <a:srgbClr val="0000FF"/>
              </a:solidFill>
            </a:endParaRPr>
          </a:p>
          <a:p>
            <a:pPr>
              <a:lnSpc>
                <a:spcPts val="3300"/>
              </a:lnSpc>
              <a:buClr>
                <a:srgbClr val="0070C0"/>
              </a:buClr>
            </a:pPr>
            <a:r>
              <a:rPr lang="zh-CN" altLang="en-US" dirty="0"/>
              <a:t>要实现本层协议，还需要</a:t>
            </a:r>
            <a:r>
              <a:rPr lang="zh-CN" altLang="en-US" dirty="0">
                <a:solidFill>
                  <a:srgbClr val="C00000"/>
                </a:solidFill>
              </a:rPr>
              <a:t>使用</a:t>
            </a:r>
            <a:r>
              <a:rPr lang="zh-CN" altLang="en-US" dirty="0">
                <a:solidFill>
                  <a:srgbClr val="0000FF"/>
                </a:solidFill>
              </a:rPr>
              <a:t>下层所提供的服务。</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nvPr>
        </p:nvGraphicFramePr>
        <p:xfrm>
          <a:off x="716160" y="1156066"/>
          <a:ext cx="7958381" cy="278475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5" name="文本占位符 4"/>
          <p:cNvSpPr>
            <a:spLocks noGrp="1"/>
          </p:cNvSpPr>
          <p:nvPr>
            <p:ph type="body" sz="quarter" idx="11"/>
          </p:nvPr>
        </p:nvSpPr>
        <p:spPr/>
        <p:txBody>
          <a:bodyPr/>
          <a:lstStyle/>
          <a:p>
            <a:r>
              <a:rPr lang="zh-CN" altLang="en-US" dirty="0" smtClean="0"/>
              <a:t>注意：</a:t>
            </a:r>
            <a:r>
              <a:rPr lang="zh-CN" altLang="en-US" dirty="0"/>
              <a:t>协议和服务在概念上是</a:t>
            </a:r>
            <a:r>
              <a:rPr lang="zh-CN" altLang="en-US" dirty="0">
                <a:solidFill>
                  <a:srgbClr val="FFFF00"/>
                </a:solidFill>
              </a:rPr>
              <a:t>不一样</a:t>
            </a:r>
            <a:r>
              <a:rPr lang="zh-CN" altLang="en-US" dirty="0"/>
              <a:t>的</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在同一系统中相邻两层的实体进行</a:t>
            </a:r>
            <a:r>
              <a:rPr lang="zh-CN" altLang="en-US" dirty="0" smtClean="0"/>
              <a:t>交互</a:t>
            </a:r>
            <a:r>
              <a:rPr lang="zh-CN" altLang="en-US" dirty="0"/>
              <a:t>（</a:t>
            </a:r>
            <a:r>
              <a:rPr lang="zh-CN" altLang="en-US" dirty="0" smtClean="0"/>
              <a:t>即</a:t>
            </a:r>
            <a:r>
              <a:rPr lang="zh-CN" altLang="en-US" dirty="0"/>
              <a:t>交换</a:t>
            </a:r>
            <a:r>
              <a:rPr lang="zh-CN" altLang="en-US" dirty="0" smtClean="0"/>
              <a:t>信息）</a:t>
            </a:r>
            <a:r>
              <a:rPr lang="en-US" altLang="zh-CN" dirty="0" smtClean="0"/>
              <a:t> </a:t>
            </a:r>
            <a:r>
              <a:rPr lang="zh-CN" altLang="en-US" dirty="0" smtClean="0"/>
              <a:t>的</a:t>
            </a:r>
            <a:r>
              <a:rPr lang="zh-CN" altLang="en-US" dirty="0"/>
              <a:t>地方，通常称为</a:t>
            </a:r>
            <a:r>
              <a:rPr lang="zh-CN" altLang="en-US" dirty="0" smtClean="0">
                <a:solidFill>
                  <a:srgbClr val="C00000"/>
                </a:solidFill>
              </a:rPr>
              <a:t>服务访问点 </a:t>
            </a:r>
            <a:r>
              <a:rPr lang="en-US" altLang="zh-CN" dirty="0" smtClean="0">
                <a:solidFill>
                  <a:srgbClr val="C00000"/>
                </a:solidFill>
              </a:rPr>
              <a:t>SAP </a:t>
            </a:r>
            <a:r>
              <a:rPr lang="en-US" altLang="zh-CN" dirty="0"/>
              <a:t>(Service Access Point)</a:t>
            </a:r>
            <a:r>
              <a:rPr lang="zh-CN" altLang="en-US" dirty="0" smtClean="0"/>
              <a:t>。</a:t>
            </a:r>
            <a:endParaRPr lang="en-US" altLang="zh-CN" dirty="0" smtClean="0"/>
          </a:p>
          <a:p>
            <a:r>
              <a:rPr lang="en-US" altLang="zh-CN" dirty="0" smtClean="0"/>
              <a:t>SAP </a:t>
            </a:r>
            <a:r>
              <a:rPr lang="zh-CN" altLang="en-US" dirty="0" smtClean="0"/>
              <a:t>是</a:t>
            </a:r>
            <a:r>
              <a:rPr lang="zh-CN" altLang="en-US" dirty="0"/>
              <a:t>一个抽象的概念，它实际上就是一个</a:t>
            </a:r>
            <a:r>
              <a:rPr lang="zh-CN" altLang="en-US" dirty="0">
                <a:solidFill>
                  <a:srgbClr val="0000FF"/>
                </a:solidFill>
              </a:rPr>
              <a:t>逻辑</a:t>
            </a:r>
            <a:r>
              <a:rPr lang="zh-CN" altLang="en-US" dirty="0" smtClean="0">
                <a:solidFill>
                  <a:srgbClr val="0000FF"/>
                </a:solidFill>
              </a:rPr>
              <a:t>接口。</a:t>
            </a:r>
            <a:endParaRPr lang="en-US" altLang="zh-CN" dirty="0" smtClean="0">
              <a:solidFill>
                <a:srgbClr val="0000FF"/>
              </a:solidFill>
            </a:endParaRPr>
          </a:p>
          <a:p>
            <a:r>
              <a:rPr lang="en-US" altLang="zh-CN" dirty="0" smtClean="0"/>
              <a:t>OSI </a:t>
            </a:r>
            <a:r>
              <a:rPr lang="zh-CN" altLang="en-US" dirty="0" smtClean="0"/>
              <a:t>把</a:t>
            </a:r>
            <a:r>
              <a:rPr lang="zh-CN" altLang="en-US" dirty="0"/>
              <a:t>层与层之间交换的数据的单位称为</a:t>
            </a:r>
            <a:r>
              <a:rPr lang="zh-CN" altLang="en-US" dirty="0">
                <a:solidFill>
                  <a:srgbClr val="C00000"/>
                </a:solidFill>
              </a:rPr>
              <a:t>服务数据单元 </a:t>
            </a:r>
            <a:r>
              <a:rPr lang="en-US" altLang="zh-CN" dirty="0">
                <a:solidFill>
                  <a:srgbClr val="C00000"/>
                </a:solidFill>
              </a:rPr>
              <a:t>SDU </a:t>
            </a:r>
            <a:r>
              <a:rPr lang="en-US" altLang="zh-CN" dirty="0"/>
              <a:t>(Service Data Unit)</a:t>
            </a:r>
            <a:r>
              <a:rPr lang="zh-CN" altLang="en-US" dirty="0"/>
              <a:t>。</a:t>
            </a:r>
            <a:endParaRPr lang="zh-CN" altLang="en-US" dirty="0"/>
          </a:p>
          <a:p>
            <a:r>
              <a:rPr lang="en-US" altLang="zh-CN" dirty="0">
                <a:solidFill>
                  <a:srgbClr val="0000FF"/>
                </a:solidFill>
              </a:rPr>
              <a:t>SDU </a:t>
            </a:r>
            <a:r>
              <a:rPr lang="zh-CN" altLang="en-US" dirty="0">
                <a:solidFill>
                  <a:srgbClr val="0000FF"/>
                </a:solidFill>
              </a:rPr>
              <a:t>可以与 </a:t>
            </a:r>
            <a:r>
              <a:rPr lang="en-US" altLang="zh-CN" dirty="0">
                <a:solidFill>
                  <a:srgbClr val="0000FF"/>
                </a:solidFill>
              </a:rPr>
              <a:t>PDU </a:t>
            </a:r>
            <a:r>
              <a:rPr lang="zh-CN" altLang="en-US" dirty="0">
                <a:solidFill>
                  <a:srgbClr val="0000FF"/>
                </a:solidFill>
              </a:rPr>
              <a:t>不一样。</a:t>
            </a:r>
            <a:endParaRPr lang="en-US" altLang="zh-CN" dirty="0">
              <a:solidFill>
                <a:srgbClr val="0000FF"/>
              </a:solidFill>
            </a:endParaRPr>
          </a:p>
          <a:p>
            <a:pPr lvl="1"/>
            <a:r>
              <a:rPr lang="zh-CN" altLang="en-US" dirty="0" smtClean="0"/>
              <a:t>例如：可以</a:t>
            </a:r>
            <a:r>
              <a:rPr lang="zh-CN" altLang="en-US" dirty="0"/>
              <a:t>是多个 </a:t>
            </a:r>
            <a:r>
              <a:rPr lang="en-US" altLang="zh-CN" dirty="0"/>
              <a:t>SDU </a:t>
            </a:r>
            <a:r>
              <a:rPr lang="zh-CN" altLang="en-US" dirty="0"/>
              <a:t>合成为一个 </a:t>
            </a:r>
            <a:r>
              <a:rPr lang="en-US" altLang="zh-CN" dirty="0"/>
              <a:t>PDU</a:t>
            </a:r>
            <a:r>
              <a:rPr lang="zh-CN" altLang="en-US" dirty="0"/>
              <a:t>，也可以是一个 </a:t>
            </a:r>
            <a:r>
              <a:rPr lang="en-US" altLang="zh-CN" dirty="0"/>
              <a:t>SDU </a:t>
            </a:r>
            <a:r>
              <a:rPr lang="zh-CN" altLang="en-US" dirty="0"/>
              <a:t>划分为几个 </a:t>
            </a:r>
            <a:r>
              <a:rPr lang="en-US" altLang="zh-CN" dirty="0"/>
              <a:t>PDU</a:t>
            </a:r>
            <a:r>
              <a:rPr lang="zh-CN" altLang="en-US" dirty="0"/>
              <a:t>。</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zh-CN" altLang="en-US" dirty="0" smtClean="0"/>
              <a:t>服务访问点 </a:t>
            </a:r>
            <a:r>
              <a:rPr lang="en-US" altLang="zh-CN" dirty="0" smtClean="0"/>
              <a:t>SAP</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496168" y="1123226"/>
            <a:ext cx="8053712" cy="3200121"/>
          </a:xfrm>
          <a:prstGeom prst="roundRect">
            <a:avLst>
              <a:gd name="adj" fmla="val 1520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Rectangle 63"/>
          <p:cNvSpPr>
            <a:spLocks noChangeArrowheads="1"/>
          </p:cNvSpPr>
          <p:nvPr/>
        </p:nvSpPr>
        <p:spPr bwMode="auto">
          <a:xfrm>
            <a:off x="874295" y="2674019"/>
            <a:ext cx="7259052" cy="1245882"/>
          </a:xfrm>
          <a:prstGeom prst="rect">
            <a:avLst/>
          </a:prstGeom>
          <a:solidFill>
            <a:schemeClr val="bg1"/>
          </a:solidFill>
          <a:ln w="9525">
            <a:solidFill>
              <a:srgbClr val="000066"/>
            </a:solidFill>
            <a:prstDash val="dash"/>
            <a:round/>
          </a:ln>
          <a:effectLst>
            <a:glow rad="63500">
              <a:schemeClr val="accent1">
                <a:satMod val="175000"/>
                <a:alpha val="40000"/>
              </a:schemeClr>
            </a:glow>
          </a:effectLst>
          <a:scene3d>
            <a:camera prst="orthographicFront">
              <a:rot lat="0" lon="0" rev="0"/>
            </a:camera>
            <a:lightRig rig="contrasting" dir="t">
              <a:rot lat="0" lon="0" rev="7800000"/>
            </a:lightRig>
          </a:scene3d>
          <a:sp3d>
            <a:bevelT w="139700" h="139700"/>
          </a:sp3d>
        </p:spPr>
        <p:txBody>
          <a:bodyPr wrap="none" anchor="ct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sp>
        <p:nvSpPr>
          <p:cNvPr id="5" name="Rectangle 35"/>
          <p:cNvSpPr>
            <a:spLocks noChangeArrowheads="1"/>
          </p:cNvSpPr>
          <p:nvPr/>
        </p:nvSpPr>
        <p:spPr bwMode="auto">
          <a:xfrm>
            <a:off x="1882692" y="3153276"/>
            <a:ext cx="4800600" cy="571500"/>
          </a:xfrm>
          <a:prstGeom prst="rect">
            <a:avLst/>
          </a:prstGeom>
          <a:noFill/>
          <a:ln>
            <a:noFill/>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6" name="Rectangle 36"/>
          <p:cNvSpPr>
            <a:spLocks noChangeArrowheads="1"/>
          </p:cNvSpPr>
          <p:nvPr/>
        </p:nvSpPr>
        <p:spPr bwMode="auto">
          <a:xfrm>
            <a:off x="2593892" y="3048501"/>
            <a:ext cx="188912"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7" name="Line 37"/>
          <p:cNvSpPr>
            <a:spLocks noChangeShapeType="1"/>
          </p:cNvSpPr>
          <p:nvPr/>
        </p:nvSpPr>
        <p:spPr bwMode="auto">
          <a:xfrm>
            <a:off x="3284454" y="1734051"/>
            <a:ext cx="2038350" cy="0"/>
          </a:xfrm>
          <a:prstGeom prst="line">
            <a:avLst/>
          </a:prstGeom>
          <a:noFill/>
          <a:ln w="28575">
            <a:solidFill>
              <a:schemeClr val="tx1"/>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Text Box 38"/>
          <p:cNvSpPr txBox="1">
            <a:spLocks noChangeArrowheads="1"/>
          </p:cNvSpPr>
          <p:nvPr/>
        </p:nvSpPr>
        <p:spPr bwMode="auto">
          <a:xfrm>
            <a:off x="3716254" y="1548314"/>
            <a:ext cx="1258888" cy="338137"/>
          </a:xfrm>
          <a:prstGeom prst="rect">
            <a:avLst/>
          </a:prstGeom>
          <a:solidFill>
            <a:srgbClr val="C3E3F9"/>
          </a:solid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协议 </a:t>
            </a:r>
            <a:r>
              <a:rPr kumimoji="1" lang="en-US" altLang="zh-CN" sz="1600" b="1" dirty="0">
                <a:solidFill>
                  <a:srgbClr val="0000FF"/>
                </a:solidFill>
                <a:latin typeface="微软雅黑" panose="020B0503020204020204" pitchFamily="34" charset="-122"/>
                <a:ea typeface="微软雅黑" panose="020B0503020204020204" pitchFamily="34" charset="-122"/>
              </a:rPr>
              <a:t>(</a:t>
            </a:r>
            <a:r>
              <a:rPr kumimoji="1" lang="en-US" altLang="zh-CN" sz="1600" b="1" i="1" dirty="0">
                <a:solidFill>
                  <a:srgbClr val="0000FF"/>
                </a:solidFill>
                <a:latin typeface="微软雅黑" panose="020B0503020204020204" pitchFamily="34" charset="-122"/>
                <a:ea typeface="微软雅黑" panose="020B0503020204020204" pitchFamily="34" charset="-122"/>
              </a:rPr>
              <a:t>n</a:t>
            </a:r>
            <a:r>
              <a:rPr kumimoji="1" lang="en-US" altLang="zh-CN" sz="1600" b="1" dirty="0">
                <a:solidFill>
                  <a:srgbClr val="0000FF"/>
                </a:solidFill>
                <a:latin typeface="微软雅黑" panose="020B0503020204020204" pitchFamily="34" charset="-122"/>
                <a:ea typeface="微软雅黑" panose="020B0503020204020204" pitchFamily="34" charset="-122"/>
              </a:rPr>
              <a:t>+1)</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9" name="Text Box 39"/>
          <p:cNvSpPr txBox="1">
            <a:spLocks noChangeArrowheads="1"/>
          </p:cNvSpPr>
          <p:nvPr/>
        </p:nvSpPr>
        <p:spPr bwMode="auto">
          <a:xfrm>
            <a:off x="2730417" y="2735764"/>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CC00CC"/>
                </a:solidFill>
                <a:latin typeface="微软雅黑" panose="020B0503020204020204" pitchFamily="34" charset="-122"/>
                <a:ea typeface="微软雅黑" panose="020B0503020204020204" pitchFamily="34" charset="-122"/>
              </a:rPr>
              <a:t>SAP</a:t>
            </a:r>
            <a:endParaRPr kumimoji="1" lang="en-US" altLang="zh-CN" sz="1600" b="1" dirty="0">
              <a:solidFill>
                <a:srgbClr val="CC00CC"/>
              </a:solidFill>
              <a:latin typeface="微软雅黑" panose="020B0503020204020204" pitchFamily="34" charset="-122"/>
              <a:ea typeface="微软雅黑" panose="020B0503020204020204" pitchFamily="34" charset="-122"/>
            </a:endParaRPr>
          </a:p>
        </p:txBody>
      </p:sp>
      <p:sp>
        <p:nvSpPr>
          <p:cNvPr id="10" name="Text Box 40"/>
          <p:cNvSpPr txBox="1">
            <a:spLocks noChangeArrowheads="1"/>
          </p:cNvSpPr>
          <p:nvPr/>
        </p:nvSpPr>
        <p:spPr bwMode="auto">
          <a:xfrm>
            <a:off x="5245017" y="2754814"/>
            <a:ext cx="604837"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CC00CC"/>
                </a:solidFill>
                <a:latin typeface="微软雅黑" panose="020B0503020204020204" pitchFamily="34" charset="-122"/>
                <a:ea typeface="微软雅黑" panose="020B0503020204020204" pitchFamily="34" charset="-122"/>
              </a:rPr>
              <a:t>SAP</a:t>
            </a:r>
            <a:endParaRPr kumimoji="1" lang="en-US" altLang="zh-CN" sz="1600" b="1">
              <a:solidFill>
                <a:srgbClr val="CC00CC"/>
              </a:solidFill>
              <a:latin typeface="微软雅黑" panose="020B0503020204020204" pitchFamily="34" charset="-122"/>
              <a:ea typeface="微软雅黑" panose="020B0503020204020204" pitchFamily="34" charset="-122"/>
            </a:endParaRPr>
          </a:p>
        </p:txBody>
      </p:sp>
      <p:sp>
        <p:nvSpPr>
          <p:cNvPr id="11" name="Text Box 41"/>
          <p:cNvSpPr txBox="1">
            <a:spLocks noChangeArrowheads="1"/>
          </p:cNvSpPr>
          <p:nvPr/>
        </p:nvSpPr>
        <p:spPr bwMode="auto">
          <a:xfrm>
            <a:off x="2701257" y="2017553"/>
            <a:ext cx="1415772" cy="338554"/>
          </a:xfrm>
          <a:prstGeom prst="rect">
            <a:avLst/>
          </a:prstGeom>
          <a:solidFill>
            <a:srgbClr val="C3E3F9"/>
          </a:solid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交换</a:t>
            </a:r>
            <a:r>
              <a:rPr kumimoji="1" lang="zh-CN" altLang="en-US" sz="1600" b="1" dirty="0">
                <a:solidFill>
                  <a:srgbClr val="0000FF"/>
                </a:solidFill>
                <a:latin typeface="微软雅黑" panose="020B0503020204020204" pitchFamily="34" charset="-122"/>
                <a:ea typeface="微软雅黑" panose="020B0503020204020204" pitchFamily="34" charset="-122"/>
              </a:rPr>
              <a:t>服务</a:t>
            </a:r>
            <a:r>
              <a:rPr kumimoji="1" lang="zh-CN" altLang="en-US" sz="1600" b="1" dirty="0" smtClean="0">
                <a:solidFill>
                  <a:srgbClr val="0000FF"/>
                </a:solidFill>
                <a:latin typeface="微软雅黑" panose="020B0503020204020204" pitchFamily="34" charset="-122"/>
                <a:ea typeface="微软雅黑" panose="020B0503020204020204" pitchFamily="34" charset="-122"/>
              </a:rPr>
              <a:t>原语</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2" name="AutoShape 42"/>
          <p:cNvSpPr>
            <a:spLocks noChangeArrowheads="1"/>
          </p:cNvSpPr>
          <p:nvPr/>
        </p:nvSpPr>
        <p:spPr bwMode="auto">
          <a:xfrm>
            <a:off x="2617704" y="1957889"/>
            <a:ext cx="128588" cy="1074737"/>
          </a:xfrm>
          <a:prstGeom prst="upDownArrow">
            <a:avLst>
              <a:gd name="adj1" fmla="val 50000"/>
              <a:gd name="adj2" fmla="val 181090"/>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3" name="Rectangle 43"/>
          <p:cNvSpPr>
            <a:spLocks noChangeArrowheads="1"/>
          </p:cNvSpPr>
          <p:nvPr/>
        </p:nvSpPr>
        <p:spPr bwMode="auto">
          <a:xfrm>
            <a:off x="5754604" y="3048501"/>
            <a:ext cx="192088" cy="190500"/>
          </a:xfrm>
          <a:prstGeom prst="rect">
            <a:avLst/>
          </a:prstGeom>
          <a:solidFill>
            <a:srgbClr val="CC00CC"/>
          </a:solidFill>
          <a:ln w="19050">
            <a:noFill/>
            <a:miter lim="800000"/>
          </a:ln>
        </p:spPr>
        <p:txBody>
          <a:bodyPr wrap="none" anchor="ctr"/>
          <a:lstStyle/>
          <a:p>
            <a:endParaRPr lang="zh-CN" altLang="en-US" sz="1600" b="1">
              <a:solidFill>
                <a:srgbClr val="CC00CC"/>
              </a:solidFill>
              <a:latin typeface="微软雅黑" panose="020B0503020204020204" pitchFamily="34" charset="-122"/>
              <a:ea typeface="微软雅黑" panose="020B0503020204020204" pitchFamily="34" charset="-122"/>
            </a:endParaRPr>
          </a:p>
        </p:txBody>
      </p:sp>
      <p:sp>
        <p:nvSpPr>
          <p:cNvPr id="14" name="AutoShape 44"/>
          <p:cNvSpPr>
            <a:spLocks noChangeArrowheads="1"/>
          </p:cNvSpPr>
          <p:nvPr/>
        </p:nvSpPr>
        <p:spPr bwMode="auto">
          <a:xfrm>
            <a:off x="5776829" y="1957889"/>
            <a:ext cx="130175" cy="1074737"/>
          </a:xfrm>
          <a:prstGeom prst="upDownArrow">
            <a:avLst>
              <a:gd name="adj1" fmla="val 50000"/>
              <a:gd name="adj2" fmla="val 178882"/>
            </a:avLst>
          </a:prstGeom>
          <a:solidFill>
            <a:srgbClr val="0098F6"/>
          </a:solidFill>
          <a:ln w="12700">
            <a:solidFill>
              <a:schemeClr val="tx1"/>
            </a:solidFill>
            <a:miter lim="800000"/>
            <a:headEnd type="none" w="med" len="lg"/>
            <a:tailEnd type="none" w="med" len="lg"/>
          </a:ln>
        </p:spPr>
        <p:txBody>
          <a:bodyPr vert="eaVert"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5" name="Text Box 45"/>
          <p:cNvSpPr txBox="1">
            <a:spLocks noChangeArrowheads="1"/>
          </p:cNvSpPr>
          <p:nvPr/>
        </p:nvSpPr>
        <p:spPr bwMode="auto">
          <a:xfrm>
            <a:off x="4438150" y="2017553"/>
            <a:ext cx="1415772" cy="33855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交换服务原语</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6" name="Rectangle 46"/>
          <p:cNvSpPr>
            <a:spLocks noChangeArrowheads="1"/>
          </p:cNvSpPr>
          <p:nvPr/>
        </p:nvSpPr>
        <p:spPr bwMode="auto">
          <a:xfrm>
            <a:off x="2112879" y="1559426"/>
            <a:ext cx="1150938"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17" name="Text Box 47"/>
          <p:cNvSpPr txBox="1">
            <a:spLocks noChangeArrowheads="1"/>
          </p:cNvSpPr>
          <p:nvPr/>
        </p:nvSpPr>
        <p:spPr bwMode="auto">
          <a:xfrm>
            <a:off x="2144629" y="1614989"/>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endParaRPr kumimoji="1" lang="en-US" altLang="zh-CN" sz="1400" b="1" dirty="0">
              <a:latin typeface="微软雅黑" panose="020B0503020204020204" pitchFamily="34" charset="-122"/>
              <a:ea typeface="微软雅黑" panose="020B0503020204020204" pitchFamily="34" charset="-122"/>
            </a:endParaRPr>
          </a:p>
        </p:txBody>
      </p:sp>
      <p:sp>
        <p:nvSpPr>
          <p:cNvPr id="18" name="Text Box 48"/>
          <p:cNvSpPr txBox="1">
            <a:spLocks noChangeArrowheads="1"/>
          </p:cNvSpPr>
          <p:nvPr/>
        </p:nvSpPr>
        <p:spPr bwMode="auto">
          <a:xfrm>
            <a:off x="1033379" y="3077076"/>
            <a:ext cx="84931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latin typeface="微软雅黑" panose="020B0503020204020204" pitchFamily="34" charset="-122"/>
                <a:ea typeface="微软雅黑" panose="020B0503020204020204" pitchFamily="34" charset="-122"/>
              </a:rPr>
              <a:t>服务</a:t>
            </a:r>
            <a:endParaRPr kumimoji="1" lang="en-US" altLang="zh-CN" sz="1600" b="1" dirty="0" smtClean="0">
              <a:latin typeface="微软雅黑" panose="020B0503020204020204" pitchFamily="34" charset="-122"/>
              <a:ea typeface="微软雅黑" panose="020B0503020204020204" pitchFamily="34" charset="-122"/>
            </a:endParaRPr>
          </a:p>
          <a:p>
            <a:r>
              <a:rPr kumimoji="1" lang="zh-CN" altLang="en-US" sz="1600" b="1" dirty="0" smtClean="0">
                <a:latin typeface="微软雅黑" panose="020B0503020204020204" pitchFamily="34" charset="-122"/>
                <a:ea typeface="微软雅黑" panose="020B0503020204020204" pitchFamily="34" charset="-122"/>
              </a:rPr>
              <a:t>提供</a:t>
            </a:r>
            <a:r>
              <a:rPr kumimoji="1" lang="zh-CN" altLang="en-US" sz="1600" b="1" dirty="0">
                <a:latin typeface="微软雅黑" panose="020B0503020204020204" pitchFamily="34" charset="-122"/>
                <a:ea typeface="微软雅黑" panose="020B0503020204020204" pitchFamily="34" charset="-122"/>
              </a:rPr>
              <a:t>者</a:t>
            </a:r>
            <a:endParaRPr kumimoji="1" lang="zh-CN" altLang="en-US" sz="1600" b="1" dirty="0">
              <a:latin typeface="微软雅黑" panose="020B0503020204020204" pitchFamily="34" charset="-122"/>
              <a:ea typeface="微软雅黑" panose="020B0503020204020204" pitchFamily="34" charset="-122"/>
            </a:endParaRPr>
          </a:p>
        </p:txBody>
      </p:sp>
      <p:sp>
        <p:nvSpPr>
          <p:cNvPr id="19" name="Line 49"/>
          <p:cNvSpPr>
            <a:spLocks noChangeShapeType="1"/>
          </p:cNvSpPr>
          <p:nvPr/>
        </p:nvSpPr>
        <p:spPr bwMode="auto">
          <a:xfrm>
            <a:off x="505072" y="2494631"/>
            <a:ext cx="8053712" cy="0"/>
          </a:xfrm>
          <a:prstGeom prst="line">
            <a:avLst/>
          </a:prstGeom>
          <a:noFill/>
          <a:ln w="28575">
            <a:solidFill>
              <a:srgbClr val="000066"/>
            </a:solidFill>
            <a:prstDash val="dash"/>
            <a:round/>
            <a:headEnd type="non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50"/>
          <p:cNvSpPr txBox="1">
            <a:spLocks noChangeArrowheads="1"/>
          </p:cNvSpPr>
          <p:nvPr/>
        </p:nvSpPr>
        <p:spPr bwMode="auto">
          <a:xfrm>
            <a:off x="6975392" y="3223126"/>
            <a:ext cx="849913" cy="338554"/>
          </a:xfrm>
          <a:prstGeom prst="rect">
            <a:avLst/>
          </a:prstGeom>
          <a:no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21" name="Text Box 51"/>
          <p:cNvSpPr txBox="1">
            <a:spLocks noChangeArrowheads="1"/>
          </p:cNvSpPr>
          <p:nvPr/>
        </p:nvSpPr>
        <p:spPr bwMode="auto">
          <a:xfrm>
            <a:off x="6742029" y="1576889"/>
            <a:ext cx="1132041" cy="338554"/>
          </a:xfrm>
          <a:prstGeom prst="rect">
            <a:avLst/>
          </a:prstGeom>
          <a:solidFill>
            <a:srgbClr val="C3E3F9"/>
          </a:solid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smtClean="0">
                <a:solidFill>
                  <a:srgbClr val="0000FF"/>
                </a:solidFill>
                <a:latin typeface="微软雅黑" panose="020B0503020204020204" pitchFamily="34" charset="-122"/>
                <a:ea typeface="微软雅黑" panose="020B0503020204020204" pitchFamily="34" charset="-122"/>
              </a:rPr>
              <a:t>第 </a:t>
            </a:r>
            <a:r>
              <a:rPr kumimoji="1" lang="en-US" altLang="zh-CN" sz="1600" b="1" i="1" dirty="0" smtClean="0">
                <a:solidFill>
                  <a:srgbClr val="0000FF"/>
                </a:solidFill>
                <a:latin typeface="微软雅黑" panose="020B0503020204020204" pitchFamily="34" charset="-122"/>
                <a:ea typeface="微软雅黑" panose="020B0503020204020204" pitchFamily="34" charset="-122"/>
              </a:rPr>
              <a:t>n</a:t>
            </a:r>
            <a:r>
              <a:rPr kumimoji="1" lang="en-US" altLang="zh-CN" sz="1600" b="1" dirty="0" smtClean="0">
                <a:solidFill>
                  <a:srgbClr val="0000FF"/>
                </a:solidFill>
                <a:latin typeface="微软雅黑" panose="020B0503020204020204" pitchFamily="34" charset="-122"/>
                <a:ea typeface="微软雅黑" panose="020B0503020204020204" pitchFamily="34" charset="-122"/>
              </a:rPr>
              <a:t>+1 </a:t>
            </a:r>
            <a:r>
              <a:rPr kumimoji="1" lang="zh-CN" altLang="en-US" sz="1600" b="1" dirty="0" smtClean="0">
                <a:solidFill>
                  <a:srgbClr val="0000FF"/>
                </a:solidFill>
                <a:latin typeface="微软雅黑" panose="020B0503020204020204" pitchFamily="34" charset="-122"/>
                <a:ea typeface="微软雅黑" panose="020B0503020204020204" pitchFamily="34" charset="-122"/>
              </a:rPr>
              <a:t>层</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22" name="Rectangle 52"/>
          <p:cNvSpPr>
            <a:spLocks noChangeArrowheads="1"/>
          </p:cNvSpPr>
          <p:nvPr/>
        </p:nvSpPr>
        <p:spPr bwMode="auto">
          <a:xfrm>
            <a:off x="5284704" y="1559426"/>
            <a:ext cx="1149350" cy="395288"/>
          </a:xfrm>
          <a:prstGeom prst="rect">
            <a:avLst/>
          </a:prstGeom>
          <a:solidFill>
            <a:schemeClr val="accent6">
              <a:lumMod val="60000"/>
              <a:lumOff val="40000"/>
            </a:schemeClr>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3" name="Text Box 53"/>
          <p:cNvSpPr txBox="1">
            <a:spLocks noChangeArrowheads="1"/>
          </p:cNvSpPr>
          <p:nvPr/>
        </p:nvSpPr>
        <p:spPr bwMode="auto">
          <a:xfrm>
            <a:off x="5316454" y="1613401"/>
            <a:ext cx="120808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 + 1)</a:t>
            </a:r>
            <a:endParaRPr kumimoji="1" lang="en-US" altLang="zh-CN" sz="1400" b="1" dirty="0">
              <a:latin typeface="微软雅黑" panose="020B0503020204020204" pitchFamily="34" charset="-122"/>
              <a:ea typeface="微软雅黑" panose="020B0503020204020204" pitchFamily="34" charset="-122"/>
            </a:endParaRPr>
          </a:p>
        </p:txBody>
      </p:sp>
      <p:sp>
        <p:nvSpPr>
          <p:cNvPr id="24" name="Text Box 54"/>
          <p:cNvSpPr txBox="1">
            <a:spLocks noChangeArrowheads="1"/>
          </p:cNvSpPr>
          <p:nvPr/>
        </p:nvSpPr>
        <p:spPr bwMode="auto">
          <a:xfrm>
            <a:off x="5808579" y="1427664"/>
            <a:ext cx="12491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kumimoji="1" lang="zh-CN" altLang="zh-CN" sz="1600" b="1">
              <a:latin typeface="微软雅黑" panose="020B0503020204020204" pitchFamily="34" charset="-122"/>
              <a:ea typeface="微软雅黑" panose="020B0503020204020204" pitchFamily="34" charset="-122"/>
            </a:endParaRPr>
          </a:p>
        </p:txBody>
      </p:sp>
      <p:sp>
        <p:nvSpPr>
          <p:cNvPr id="25" name="Text Box 55"/>
          <p:cNvSpPr txBox="1">
            <a:spLocks noChangeArrowheads="1"/>
          </p:cNvSpPr>
          <p:nvPr/>
        </p:nvSpPr>
        <p:spPr bwMode="auto">
          <a:xfrm>
            <a:off x="1033379" y="1481639"/>
            <a:ext cx="674688"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prstDash val="dash"/>
                <a:miter lim="800000"/>
                <a:headEnd type="none" w="med" len="lg"/>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latin typeface="微软雅黑" panose="020B0503020204020204" pitchFamily="34" charset="-122"/>
                <a:ea typeface="微软雅黑" panose="020B0503020204020204" pitchFamily="34" charset="-122"/>
              </a:rPr>
              <a:t>服务用户</a:t>
            </a:r>
            <a:endParaRPr kumimoji="1" lang="zh-CN" altLang="en-US" sz="1600" b="1">
              <a:latin typeface="微软雅黑" panose="020B0503020204020204" pitchFamily="34" charset="-122"/>
              <a:ea typeface="微软雅黑" panose="020B0503020204020204" pitchFamily="34" charset="-122"/>
            </a:endParaRPr>
          </a:p>
        </p:txBody>
      </p:sp>
      <p:sp>
        <p:nvSpPr>
          <p:cNvPr id="26" name="Rectangle 56"/>
          <p:cNvSpPr>
            <a:spLocks noChangeArrowheads="1"/>
          </p:cNvSpPr>
          <p:nvPr/>
        </p:nvSpPr>
        <p:spPr bwMode="auto">
          <a:xfrm>
            <a:off x="21128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7" name="Rectangle 57"/>
          <p:cNvSpPr>
            <a:spLocks noChangeArrowheads="1"/>
          </p:cNvSpPr>
          <p:nvPr/>
        </p:nvSpPr>
        <p:spPr bwMode="auto">
          <a:xfrm>
            <a:off x="5262479" y="3234239"/>
            <a:ext cx="1150938" cy="395287"/>
          </a:xfrm>
          <a:prstGeom prst="rect">
            <a:avLst/>
          </a:prstGeom>
          <a:solidFill>
            <a:srgbClr val="FFFF99"/>
          </a:solidFill>
          <a:ln w="19050">
            <a:solidFill>
              <a:schemeClr val="tx1"/>
            </a:solidFill>
            <a:miter lim="800000"/>
          </a:ln>
        </p:spPr>
        <p:txBody>
          <a:bodyPr wrap="none" anchor="ctr"/>
          <a:lstStyle/>
          <a:p>
            <a:pPr algn="ctr"/>
            <a:endParaRPr kumimoji="1" lang="zh-CN" altLang="zh-CN" sz="1600" b="1">
              <a:latin typeface="微软雅黑" panose="020B0503020204020204" pitchFamily="34" charset="-122"/>
              <a:ea typeface="微软雅黑" panose="020B0503020204020204" pitchFamily="34" charset="-122"/>
            </a:endParaRPr>
          </a:p>
        </p:txBody>
      </p:sp>
      <p:sp>
        <p:nvSpPr>
          <p:cNvPr id="28" name="Text Box 58"/>
          <p:cNvSpPr txBox="1">
            <a:spLocks noChangeArrowheads="1"/>
          </p:cNvSpPr>
          <p:nvPr/>
        </p:nvSpPr>
        <p:spPr bwMode="auto">
          <a:xfrm>
            <a:off x="2224004" y="3282031"/>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endParaRPr kumimoji="1" lang="en-US" altLang="zh-CN" sz="1400" b="1" dirty="0">
              <a:latin typeface="微软雅黑" panose="020B0503020204020204" pitchFamily="34" charset="-122"/>
              <a:ea typeface="微软雅黑" panose="020B0503020204020204" pitchFamily="34" charset="-122"/>
            </a:endParaRPr>
          </a:p>
        </p:txBody>
      </p:sp>
      <p:sp>
        <p:nvSpPr>
          <p:cNvPr id="29" name="Text Box 59"/>
          <p:cNvSpPr txBox="1">
            <a:spLocks noChangeArrowheads="1"/>
          </p:cNvSpPr>
          <p:nvPr/>
        </p:nvSpPr>
        <p:spPr bwMode="auto">
          <a:xfrm>
            <a:off x="5433929" y="3282031"/>
            <a:ext cx="855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实体 </a:t>
            </a:r>
            <a:r>
              <a:rPr kumimoji="1" lang="en-US" altLang="zh-CN" sz="1400" b="1" dirty="0">
                <a:latin typeface="微软雅黑" panose="020B0503020204020204" pitchFamily="34" charset="-122"/>
                <a:ea typeface="微软雅黑" panose="020B0503020204020204" pitchFamily="34" charset="-122"/>
              </a:rPr>
              <a:t>(</a:t>
            </a:r>
            <a:r>
              <a:rPr kumimoji="1" lang="en-US" altLang="zh-CN" sz="1400" b="1" i="1" dirty="0">
                <a:latin typeface="微软雅黑" panose="020B0503020204020204" pitchFamily="34" charset="-122"/>
                <a:ea typeface="微软雅黑" panose="020B0503020204020204" pitchFamily="34" charset="-122"/>
              </a:rPr>
              <a:t>n</a:t>
            </a:r>
            <a:r>
              <a:rPr kumimoji="1" lang="en-US" altLang="zh-CN" sz="1400" b="1" dirty="0">
                <a:latin typeface="微软雅黑" panose="020B0503020204020204" pitchFamily="34" charset="-122"/>
                <a:ea typeface="微软雅黑" panose="020B0503020204020204" pitchFamily="34" charset="-122"/>
              </a:rPr>
              <a:t>)</a:t>
            </a:r>
            <a:endParaRPr kumimoji="1" lang="en-US" altLang="zh-CN" sz="1400" b="1" dirty="0">
              <a:latin typeface="微软雅黑" panose="020B0503020204020204" pitchFamily="34" charset="-122"/>
              <a:ea typeface="微软雅黑" panose="020B0503020204020204" pitchFamily="34" charset="-122"/>
            </a:endParaRPr>
          </a:p>
        </p:txBody>
      </p:sp>
      <p:sp>
        <p:nvSpPr>
          <p:cNvPr id="30" name="Line 60"/>
          <p:cNvSpPr>
            <a:spLocks noChangeShapeType="1"/>
          </p:cNvSpPr>
          <p:nvPr/>
        </p:nvSpPr>
        <p:spPr bwMode="auto">
          <a:xfrm>
            <a:off x="3266992" y="3421564"/>
            <a:ext cx="1995487" cy="0"/>
          </a:xfrm>
          <a:prstGeom prst="line">
            <a:avLst/>
          </a:prstGeom>
          <a:noFill/>
          <a:ln w="19050">
            <a:solidFill>
              <a:schemeClr val="tx1"/>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Text Box 61"/>
          <p:cNvSpPr txBox="1">
            <a:spLocks noChangeArrowheads="1"/>
          </p:cNvSpPr>
          <p:nvPr/>
        </p:nvSpPr>
        <p:spPr bwMode="auto">
          <a:xfrm>
            <a:off x="3867067" y="3256155"/>
            <a:ext cx="889000" cy="338137"/>
          </a:xfrm>
          <a:prstGeom prst="rect">
            <a:avLst/>
          </a:prstGeom>
          <a:solidFill>
            <a:schemeClr val="bg1"/>
          </a:solidFill>
          <a:ln>
            <a:noFill/>
          </a:ln>
          <a:effec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latin typeface="微软雅黑" panose="020B0503020204020204" pitchFamily="34" charset="-122"/>
                <a:ea typeface="微软雅黑" panose="020B0503020204020204" pitchFamily="34" charset="-122"/>
              </a:rPr>
              <a:t>协议</a:t>
            </a:r>
            <a:r>
              <a:rPr kumimoji="1" lang="en-US" altLang="zh-CN" sz="1600" b="1" dirty="0">
                <a:latin typeface="微软雅黑" panose="020B0503020204020204" pitchFamily="34" charset="-122"/>
                <a:ea typeface="微软雅黑" panose="020B0503020204020204" pitchFamily="34" charset="-122"/>
              </a:rPr>
              <a:t>(</a:t>
            </a:r>
            <a:r>
              <a:rPr kumimoji="1" lang="en-US" altLang="zh-CN" sz="1600" b="1" i="1" dirty="0">
                <a:latin typeface="微软雅黑" panose="020B0503020204020204" pitchFamily="34" charset="-122"/>
                <a:ea typeface="微软雅黑" panose="020B0503020204020204" pitchFamily="34" charset="-122"/>
              </a:rPr>
              <a:t>n</a:t>
            </a:r>
            <a:r>
              <a:rPr kumimoji="1" lang="en-US" altLang="zh-CN" sz="1600" b="1" dirty="0">
                <a:latin typeface="微软雅黑" panose="020B0503020204020204" pitchFamily="34" charset="-122"/>
                <a:ea typeface="微软雅黑" panose="020B0503020204020204" pitchFamily="34" charset="-122"/>
              </a:rPr>
              <a:t>)</a:t>
            </a:r>
            <a:endParaRPr kumimoji="1" lang="en-US" altLang="zh-CN" sz="1600" b="1" dirty="0">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相邻两层之间的关系</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AutoShape 5"/>
          <p:cNvSpPr>
            <a:spLocks noChangeArrowheads="1"/>
          </p:cNvSpPr>
          <p:nvPr/>
        </p:nvSpPr>
        <p:spPr bwMode="auto">
          <a:xfrm>
            <a:off x="505072" y="1366838"/>
            <a:ext cx="8053712" cy="354012"/>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2819" name="Rectangle 6"/>
          <p:cNvSpPr>
            <a:spLocks noChangeArrowheads="1"/>
          </p:cNvSpPr>
          <p:nvPr/>
        </p:nvSpPr>
        <p:spPr bwMode="auto">
          <a:xfrm>
            <a:off x="3879850" y="1344613"/>
            <a:ext cx="1466850"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协议很复杂</a:t>
            </a:r>
            <a:endParaRPr lang="zh-CN" altLang="en-US" sz="2000" b="1" dirty="0">
              <a:solidFill>
                <a:schemeClr val="bg1"/>
              </a:solidFill>
              <a:ea typeface="微软雅黑" panose="020B0503020204020204" pitchFamily="34" charset="-122"/>
            </a:endParaRPr>
          </a:p>
        </p:txBody>
      </p:sp>
      <p:sp>
        <p:nvSpPr>
          <p:cNvPr id="162820" name="Rectangle 68"/>
          <p:cNvSpPr>
            <a:spLocks noChangeArrowheads="1"/>
          </p:cNvSpPr>
          <p:nvPr/>
        </p:nvSpPr>
        <p:spPr bwMode="auto">
          <a:xfrm>
            <a:off x="505072" y="1763713"/>
            <a:ext cx="8053712"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协议必须把所有</a:t>
            </a:r>
            <a:r>
              <a:rPr lang="zh-CN" altLang="en-US" sz="2000" b="1" dirty="0">
                <a:solidFill>
                  <a:srgbClr val="0000FF"/>
                </a:solidFill>
                <a:latin typeface="微软雅黑" panose="020B0503020204020204" pitchFamily="34" charset="-122"/>
                <a:ea typeface="微软雅黑" panose="020B0503020204020204" pitchFamily="34" charset="-122"/>
              </a:rPr>
              <a:t>不利的条件</a:t>
            </a:r>
            <a:r>
              <a:rPr lang="zh-CN" altLang="en-US" sz="2000" b="1" dirty="0">
                <a:latin typeface="微软雅黑" panose="020B0503020204020204" pitchFamily="34" charset="-122"/>
                <a:ea typeface="微软雅黑" panose="020B0503020204020204" pitchFamily="34" charset="-122"/>
              </a:rPr>
              <a:t>事先都估计到，而</a:t>
            </a:r>
            <a:r>
              <a:rPr lang="zh-CN" altLang="en-US" sz="2000" b="1" dirty="0">
                <a:solidFill>
                  <a:srgbClr val="0000FF"/>
                </a:solidFill>
                <a:latin typeface="微软雅黑" panose="020B0503020204020204" pitchFamily="34" charset="-122"/>
                <a:ea typeface="微软雅黑" panose="020B0503020204020204" pitchFamily="34" charset="-122"/>
              </a:rPr>
              <a:t>不能假定</a:t>
            </a:r>
            <a:r>
              <a:rPr lang="zh-CN" altLang="en-US" sz="2000" b="1" dirty="0">
                <a:latin typeface="微软雅黑" panose="020B0503020204020204" pitchFamily="34" charset="-122"/>
                <a:ea typeface="微软雅黑" panose="020B0503020204020204" pitchFamily="34" charset="-122"/>
              </a:rPr>
              <a:t>一切都是正常的和非常理想的。 </a:t>
            </a:r>
            <a:endParaRPr lang="zh-CN" altLang="en-US" sz="2000" b="1" dirty="0">
              <a:latin typeface="微软雅黑" panose="020B0503020204020204" pitchFamily="34" charset="-122"/>
              <a:ea typeface="微软雅黑" panose="020B0503020204020204" pitchFamily="34" charset="-122"/>
            </a:endParaRPr>
          </a:p>
          <a:p>
            <a:pPr marL="342900" indent="-34290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看一个计算机网络协议是否正确，不能光看在正常情况下是否正确，还必须非常仔细地检查这个协议</a:t>
            </a:r>
            <a:r>
              <a:rPr lang="zh-CN" altLang="en-US" sz="2000" b="1" dirty="0">
                <a:solidFill>
                  <a:srgbClr val="0000FF"/>
                </a:solidFill>
                <a:latin typeface="微软雅黑" panose="020B0503020204020204" pitchFamily="34" charset="-122"/>
                <a:ea typeface="微软雅黑" panose="020B0503020204020204" pitchFamily="34" charset="-122"/>
              </a:rPr>
              <a:t>能否应付各种异常情况。 </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AutoShape 5"/>
          <p:cNvSpPr>
            <a:spLocks noChangeArrowheads="1"/>
          </p:cNvSpPr>
          <p:nvPr/>
        </p:nvSpPr>
        <p:spPr bwMode="auto">
          <a:xfrm>
            <a:off x="505072" y="652081"/>
            <a:ext cx="8053712"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algn="ctr"/>
            <a:endParaRPr lang="zh-CN" altLang="en-US"/>
          </a:p>
        </p:txBody>
      </p:sp>
      <p:sp>
        <p:nvSpPr>
          <p:cNvPr id="163843" name="Rectangle 6"/>
          <p:cNvSpPr>
            <a:spLocks noChangeArrowheads="1"/>
          </p:cNvSpPr>
          <p:nvPr/>
        </p:nvSpPr>
        <p:spPr bwMode="auto">
          <a:xfrm>
            <a:off x="3051175" y="629856"/>
            <a:ext cx="308768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a:solidFill>
                  <a:schemeClr val="bg1"/>
                </a:solidFill>
                <a:ea typeface="微软雅黑" panose="020B0503020204020204" pitchFamily="34" charset="-122"/>
              </a:rPr>
              <a:t>【</a:t>
            </a:r>
            <a:r>
              <a:rPr lang="zh-CN" altLang="en-US" sz="2000" b="1">
                <a:solidFill>
                  <a:schemeClr val="bg1"/>
                </a:solidFill>
                <a:ea typeface="微软雅黑" panose="020B0503020204020204" pitchFamily="34" charset="-122"/>
              </a:rPr>
              <a:t>例</a:t>
            </a:r>
            <a:r>
              <a:rPr lang="en-US" altLang="zh-CN" sz="2000" b="1">
                <a:solidFill>
                  <a:schemeClr val="bg1"/>
                </a:solidFill>
                <a:ea typeface="微软雅黑" panose="020B0503020204020204" pitchFamily="34" charset="-122"/>
              </a:rPr>
              <a:t>1-1】</a:t>
            </a:r>
            <a:r>
              <a:rPr lang="zh-CN" altLang="en-US" sz="2000" b="1">
                <a:solidFill>
                  <a:schemeClr val="bg1"/>
                </a:solidFill>
                <a:ea typeface="微软雅黑" panose="020B0503020204020204" pitchFamily="34" charset="-122"/>
              </a:rPr>
              <a:t>著名的协议举例</a:t>
            </a:r>
            <a:endParaRPr lang="zh-CN" altLang="en-US" sz="2000" b="1">
              <a:solidFill>
                <a:schemeClr val="bg1"/>
              </a:solidFill>
              <a:ea typeface="微软雅黑" panose="020B0503020204020204" pitchFamily="34" charset="-122"/>
            </a:endParaRPr>
          </a:p>
        </p:txBody>
      </p:sp>
      <p:sp>
        <p:nvSpPr>
          <p:cNvPr id="163844" name="Rectangle 68"/>
          <p:cNvSpPr>
            <a:spLocks noChangeArrowheads="1"/>
          </p:cNvSpPr>
          <p:nvPr/>
        </p:nvSpPr>
        <p:spPr bwMode="auto">
          <a:xfrm>
            <a:off x="505072" y="1048956"/>
            <a:ext cx="8053711" cy="34331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pPr>
            <a:r>
              <a:rPr lang="zh-CN" altLang="en-US" sz="2000" b="1" dirty="0">
                <a:latin typeface="微软雅黑" panose="020B0503020204020204" pitchFamily="34" charset="-122"/>
                <a:ea typeface="微软雅黑" panose="020B0503020204020204" pitchFamily="34" charset="-122"/>
              </a:rPr>
              <a:t>占据东、西两个山顶的蓝军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和蓝军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与驻扎在山谷的白军作战。其力量对比是：单独的蓝军</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或蓝军</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打不过白军，但蓝军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和蓝军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协同作战则可战胜白军。现蓝军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拟于次日正午向白军发起攻击。于是用计算机发送电文给蓝军 </a:t>
            </a:r>
            <a:r>
              <a:rPr lang="en-US" altLang="zh-CN" sz="2000" b="1" dirty="0">
                <a:latin typeface="微软雅黑" panose="020B0503020204020204" pitchFamily="34" charset="-122"/>
                <a:ea typeface="微软雅黑" panose="020B0503020204020204" pitchFamily="34" charset="-122"/>
              </a:rPr>
              <a:t>2</a:t>
            </a:r>
            <a:r>
              <a:rPr lang="zh-CN" altLang="en-US" sz="2000" b="1" dirty="0">
                <a:latin typeface="微软雅黑" panose="020B0503020204020204" pitchFamily="34" charset="-122"/>
                <a:ea typeface="微软雅黑" panose="020B0503020204020204" pitchFamily="34" charset="-122"/>
              </a:rPr>
              <a:t>。但通信线路很不好，电文出错或丢失的可能性较大（没有电话可使用）。因此要求收到电文的友军必须送回一个确认电文。但此确认电文也可能出错或丢失。</a:t>
            </a:r>
            <a:r>
              <a:rPr lang="zh-CN" altLang="en-US" sz="2000" b="1" dirty="0">
                <a:solidFill>
                  <a:srgbClr val="0000FF"/>
                </a:solidFill>
                <a:latin typeface="微软雅黑" panose="020B0503020204020204" pitchFamily="34" charset="-122"/>
                <a:ea typeface="微软雅黑" panose="020B0503020204020204" pitchFamily="34" charset="-122"/>
              </a:rPr>
              <a:t>试问能否设计出一种协议使得蓝军 </a:t>
            </a:r>
            <a:r>
              <a:rPr lang="en-US" altLang="zh-CN" sz="2000" b="1" dirty="0">
                <a:solidFill>
                  <a:srgbClr val="0000FF"/>
                </a:solidFill>
                <a:latin typeface="微软雅黑" panose="020B0503020204020204" pitchFamily="34" charset="-122"/>
                <a:ea typeface="微软雅黑" panose="020B0503020204020204" pitchFamily="34" charset="-122"/>
              </a:rPr>
              <a:t>1 </a:t>
            </a:r>
            <a:r>
              <a:rPr lang="zh-CN" altLang="en-US" sz="2000" b="1" dirty="0">
                <a:solidFill>
                  <a:srgbClr val="0000FF"/>
                </a:solidFill>
                <a:latin typeface="微软雅黑" panose="020B0503020204020204" pitchFamily="34" charset="-122"/>
                <a:ea typeface="微软雅黑" panose="020B0503020204020204" pitchFamily="34" charset="-122"/>
              </a:rPr>
              <a:t>和蓝军 </a:t>
            </a:r>
            <a:r>
              <a:rPr lang="en-US" altLang="zh-CN" sz="2000" b="1" dirty="0">
                <a:solidFill>
                  <a:srgbClr val="0000FF"/>
                </a:solidFill>
                <a:latin typeface="微软雅黑" panose="020B0503020204020204" pitchFamily="34" charset="-122"/>
                <a:ea typeface="微软雅黑" panose="020B0503020204020204" pitchFamily="34" charset="-122"/>
              </a:rPr>
              <a:t>2 </a:t>
            </a:r>
            <a:r>
              <a:rPr lang="zh-CN" altLang="en-US" sz="2000" b="1" dirty="0">
                <a:solidFill>
                  <a:srgbClr val="0000FF"/>
                </a:solidFill>
                <a:latin typeface="微软雅黑" panose="020B0503020204020204" pitchFamily="34" charset="-122"/>
                <a:ea typeface="微软雅黑" panose="020B0503020204020204" pitchFamily="34" charset="-122"/>
              </a:rPr>
              <a:t>能够实现协同作战，因而一定（即 </a:t>
            </a:r>
            <a:r>
              <a:rPr lang="en-US" altLang="zh-CN" sz="2000" b="1" dirty="0">
                <a:solidFill>
                  <a:srgbClr val="0000FF"/>
                </a:solidFill>
                <a:latin typeface="微软雅黑" panose="020B0503020204020204" pitchFamily="34" charset="-122"/>
                <a:ea typeface="微软雅黑" panose="020B0503020204020204" pitchFamily="34" charset="-122"/>
              </a:rPr>
              <a:t>100 %</a:t>
            </a:r>
            <a:r>
              <a:rPr lang="zh-CN" altLang="en-US" sz="2000" b="1" dirty="0">
                <a:solidFill>
                  <a:srgbClr val="0000FF"/>
                </a:solidFill>
                <a:latin typeface="微软雅黑" panose="020B0503020204020204" pitchFamily="34" charset="-122"/>
                <a:ea typeface="微软雅黑" panose="020B0503020204020204" pitchFamily="34" charset="-122"/>
              </a:rPr>
              <a:t>而不是 </a:t>
            </a:r>
            <a:r>
              <a:rPr lang="en-US" altLang="zh-CN" sz="2000" b="1" dirty="0">
                <a:solidFill>
                  <a:srgbClr val="0000FF"/>
                </a:solidFill>
                <a:latin typeface="微软雅黑" panose="020B0503020204020204" pitchFamily="34" charset="-122"/>
                <a:ea typeface="微软雅黑" panose="020B0503020204020204" pitchFamily="34" charset="-122"/>
              </a:rPr>
              <a:t>99.999…%</a:t>
            </a:r>
            <a:r>
              <a:rPr lang="zh-CN" altLang="en-US" sz="2000" b="1" dirty="0">
                <a:solidFill>
                  <a:srgbClr val="0000FF"/>
                </a:solidFill>
                <a:latin typeface="微软雅黑" panose="020B0503020204020204" pitchFamily="34" charset="-122"/>
                <a:ea typeface="微软雅黑" panose="020B0503020204020204" pitchFamily="34" charset="-122"/>
              </a:rPr>
              <a:t>）取得胜利？ </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1"/>
          <p:cNvGrpSpPr/>
          <p:nvPr/>
        </p:nvGrpSpPr>
        <p:grpSpPr bwMode="auto">
          <a:xfrm>
            <a:off x="1352067" y="3378017"/>
            <a:ext cx="6279792" cy="1263710"/>
            <a:chOff x="229549" y="4412749"/>
            <a:chExt cx="9721983" cy="2504059"/>
          </a:xfrm>
        </p:grpSpPr>
        <p:sp>
          <p:nvSpPr>
            <p:cNvPr id="4" name="Freeform 2"/>
            <p:cNvSpPr/>
            <p:nvPr/>
          </p:nvSpPr>
          <p:spPr bwMode="auto">
            <a:xfrm>
              <a:off x="229549" y="5027683"/>
              <a:ext cx="9721983" cy="1889125"/>
            </a:xfrm>
            <a:custGeom>
              <a:avLst/>
              <a:gdLst>
                <a:gd name="T0" fmla="*/ 0 w 5653"/>
                <a:gd name="T1" fmla="*/ 1839913 h 1190"/>
                <a:gd name="T2" fmla="*/ 1595967 w 5653"/>
                <a:gd name="T3" fmla="*/ 142875 h 1190"/>
                <a:gd name="T4" fmla="*/ 2999317 w 5653"/>
                <a:gd name="T5" fmla="*/ 981075 h 1190"/>
                <a:gd name="T6" fmla="*/ 4815417 w 5653"/>
                <a:gd name="T7" fmla="*/ 1743075 h 1190"/>
                <a:gd name="T8" fmla="*/ 5811176 w 5653"/>
                <a:gd name="T9" fmla="*/ 1789113 h 1190"/>
                <a:gd name="T10" fmla="*/ 6548967 w 5653"/>
                <a:gd name="T11" fmla="*/ 1743075 h 1190"/>
                <a:gd name="T12" fmla="*/ 7291917 w 5653"/>
                <a:gd name="T13" fmla="*/ 1057275 h 1190"/>
                <a:gd name="T14" fmla="*/ 7838811 w 5653"/>
                <a:gd name="T15" fmla="*/ 319088 h 1190"/>
                <a:gd name="T16" fmla="*/ 8526728 w 5653"/>
                <a:gd name="T17" fmla="*/ 385763 h 1190"/>
                <a:gd name="T18" fmla="*/ 8870686 w 5653"/>
                <a:gd name="T19" fmla="*/ 1154113 h 1190"/>
                <a:gd name="T20" fmla="*/ 9142413 w 5653"/>
                <a:gd name="T21" fmla="*/ 1471613 h 1190"/>
                <a:gd name="T22" fmla="*/ 9304074 w 5653"/>
                <a:gd name="T23" fmla="*/ 1639888 h 1190"/>
                <a:gd name="T24" fmla="*/ 9721983 w 5653"/>
                <a:gd name="T25" fmla="*/ 1889125 h 11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653" h="1190">
                  <a:moveTo>
                    <a:pt x="0" y="1159"/>
                  </a:moveTo>
                  <a:cubicBezTo>
                    <a:pt x="153" y="981"/>
                    <a:pt x="637" y="180"/>
                    <a:pt x="928" y="90"/>
                  </a:cubicBezTo>
                  <a:cubicBezTo>
                    <a:pt x="1219" y="0"/>
                    <a:pt x="1432" y="450"/>
                    <a:pt x="1744" y="618"/>
                  </a:cubicBezTo>
                  <a:cubicBezTo>
                    <a:pt x="2056" y="786"/>
                    <a:pt x="2528" y="1013"/>
                    <a:pt x="2800" y="1098"/>
                  </a:cubicBezTo>
                  <a:cubicBezTo>
                    <a:pt x="3072" y="1183"/>
                    <a:pt x="3211" y="1127"/>
                    <a:pt x="3379" y="1127"/>
                  </a:cubicBezTo>
                  <a:cubicBezTo>
                    <a:pt x="3547" y="1127"/>
                    <a:pt x="3665" y="1175"/>
                    <a:pt x="3808" y="1098"/>
                  </a:cubicBezTo>
                  <a:cubicBezTo>
                    <a:pt x="3951" y="1021"/>
                    <a:pt x="4115" y="816"/>
                    <a:pt x="4240" y="666"/>
                  </a:cubicBezTo>
                  <a:cubicBezTo>
                    <a:pt x="4365" y="516"/>
                    <a:pt x="4438" y="272"/>
                    <a:pt x="4558" y="201"/>
                  </a:cubicBezTo>
                  <a:cubicBezTo>
                    <a:pt x="4678" y="130"/>
                    <a:pt x="4858" y="155"/>
                    <a:pt x="4958" y="243"/>
                  </a:cubicBezTo>
                  <a:cubicBezTo>
                    <a:pt x="5058" y="331"/>
                    <a:pt x="5098" y="613"/>
                    <a:pt x="5158" y="727"/>
                  </a:cubicBezTo>
                  <a:cubicBezTo>
                    <a:pt x="5218" y="841"/>
                    <a:pt x="5274" y="876"/>
                    <a:pt x="5316" y="927"/>
                  </a:cubicBezTo>
                  <a:cubicBezTo>
                    <a:pt x="5358" y="978"/>
                    <a:pt x="5354" y="989"/>
                    <a:pt x="5410" y="1033"/>
                  </a:cubicBezTo>
                  <a:cubicBezTo>
                    <a:pt x="5466" y="1077"/>
                    <a:pt x="5603" y="1157"/>
                    <a:pt x="5653" y="1190"/>
                  </a:cubicBezTo>
                </a:path>
              </a:pathLst>
            </a:custGeom>
            <a:solidFill>
              <a:srgbClr val="339933"/>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Line 3"/>
            <p:cNvSpPr>
              <a:spLocks noChangeShapeType="1"/>
            </p:cNvSpPr>
            <p:nvPr/>
          </p:nvSpPr>
          <p:spPr bwMode="auto">
            <a:xfrm>
              <a:off x="1990616" y="44127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AutoShape 4"/>
            <p:cNvSpPr>
              <a:spLocks noChangeArrowheads="1"/>
            </p:cNvSpPr>
            <p:nvPr/>
          </p:nvSpPr>
          <p:spPr bwMode="auto">
            <a:xfrm rot="-252939">
              <a:off x="1990616" y="44127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7" name="Line 5"/>
            <p:cNvSpPr>
              <a:spLocks noChangeShapeType="1"/>
            </p:cNvSpPr>
            <p:nvPr/>
          </p:nvSpPr>
          <p:spPr bwMode="auto">
            <a:xfrm>
              <a:off x="8346966" y="4565149"/>
              <a:ext cx="0" cy="685800"/>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AutoShape 6"/>
            <p:cNvSpPr>
              <a:spLocks noChangeArrowheads="1"/>
            </p:cNvSpPr>
            <p:nvPr/>
          </p:nvSpPr>
          <p:spPr bwMode="auto">
            <a:xfrm rot="-252939">
              <a:off x="8346966" y="4565149"/>
              <a:ext cx="908050" cy="533400"/>
            </a:xfrm>
            <a:prstGeom prst="wave">
              <a:avLst>
                <a:gd name="adj1" fmla="val 12500"/>
                <a:gd name="adj2" fmla="val -1639"/>
              </a:avLst>
            </a:prstGeom>
            <a:solidFill>
              <a:srgbClr val="0098F6"/>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9" name="AutoShape 7"/>
            <p:cNvSpPr>
              <a:spLocks noChangeArrowheads="1"/>
            </p:cNvSpPr>
            <p:nvPr/>
          </p:nvSpPr>
          <p:spPr bwMode="auto">
            <a:xfrm rot="-252939">
              <a:off x="5232424" y="5852612"/>
              <a:ext cx="1382713" cy="762000"/>
            </a:xfrm>
            <a:prstGeom prst="wave">
              <a:avLst>
                <a:gd name="adj1" fmla="val 12500"/>
                <a:gd name="adj2" fmla="val -1639"/>
              </a:avLst>
            </a:prstGeom>
            <a:solidFill>
              <a:schemeClr val="bg1"/>
            </a:solidFill>
            <a:ln w="19050">
              <a:solidFill>
                <a:srgbClr val="0098F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8"/>
            <p:cNvSpPr>
              <a:spLocks noChangeShapeType="1"/>
            </p:cNvSpPr>
            <p:nvPr/>
          </p:nvSpPr>
          <p:spPr bwMode="auto">
            <a:xfrm>
              <a:off x="5270259" y="5860550"/>
              <a:ext cx="0" cy="862013"/>
            </a:xfrm>
            <a:prstGeom prst="line">
              <a:avLst/>
            </a:prstGeom>
            <a:noFill/>
            <a:ln w="28575">
              <a:solidFill>
                <a:srgbClr val="0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11" name="Group 9"/>
          <p:cNvGrpSpPr/>
          <p:nvPr/>
        </p:nvGrpSpPr>
        <p:grpSpPr bwMode="auto">
          <a:xfrm>
            <a:off x="979905" y="1051223"/>
            <a:ext cx="1994413" cy="502953"/>
            <a:chOff x="888" y="192"/>
            <a:chExt cx="1358" cy="371"/>
          </a:xfrm>
          <a:solidFill>
            <a:srgbClr val="368AD6"/>
          </a:solidFill>
        </p:grpSpPr>
        <p:sp>
          <p:nvSpPr>
            <p:cNvPr id="12" name="AutoShape 10"/>
            <p:cNvSpPr>
              <a:spLocks noChangeArrowheads="1"/>
            </p:cNvSpPr>
            <p:nvPr/>
          </p:nvSpPr>
          <p:spPr bwMode="auto">
            <a:xfrm>
              <a:off x="912" y="192"/>
              <a:ext cx="1334" cy="371"/>
            </a:xfrm>
            <a:prstGeom prst="rightArrow">
              <a:avLst>
                <a:gd name="adj1" fmla="val 50000"/>
                <a:gd name="adj2" fmla="val 86006"/>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888" y="266"/>
              <a:ext cx="1348" cy="22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明日正午进攻，同意？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14" name="Group 12"/>
          <p:cNvGrpSpPr/>
          <p:nvPr/>
        </p:nvGrpSpPr>
        <p:grpSpPr bwMode="auto">
          <a:xfrm>
            <a:off x="6843525" y="1415885"/>
            <a:ext cx="1331797" cy="460841"/>
            <a:chOff x="4492" y="700"/>
            <a:chExt cx="1066" cy="349"/>
          </a:xfrm>
          <a:solidFill>
            <a:srgbClr val="00CC00"/>
          </a:solidFill>
        </p:grpSpPr>
        <p:sp>
          <p:nvSpPr>
            <p:cNvPr id="15" name="AutoShape 13"/>
            <p:cNvSpPr>
              <a:spLocks noChangeArrowheads="1"/>
            </p:cNvSpPr>
            <p:nvPr/>
          </p:nvSpPr>
          <p:spPr bwMode="auto">
            <a:xfrm rot="10800000">
              <a:off x="4492" y="700"/>
              <a:ext cx="1039" cy="349"/>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6" name="Text Box 14"/>
            <p:cNvSpPr txBox="1">
              <a:spLocks noChangeArrowheads="1"/>
            </p:cNvSpPr>
            <p:nvPr/>
          </p:nvSpPr>
          <p:spPr bwMode="auto">
            <a:xfrm>
              <a:off x="5123" y="753"/>
              <a:ext cx="435" cy="233"/>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17" name="Group 15"/>
          <p:cNvGrpSpPr/>
          <p:nvPr/>
        </p:nvGrpSpPr>
        <p:grpSpPr bwMode="auto">
          <a:xfrm>
            <a:off x="959703" y="1794318"/>
            <a:ext cx="2013171" cy="457423"/>
            <a:chOff x="882" y="234"/>
            <a:chExt cx="1386" cy="319"/>
          </a:xfrm>
          <a:solidFill>
            <a:srgbClr val="368AD6"/>
          </a:solidFill>
        </p:grpSpPr>
        <p:sp>
          <p:nvSpPr>
            <p:cNvPr id="18"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19" name="Text Box 17"/>
            <p:cNvSpPr txBox="1">
              <a:spLocks noChangeArrowheads="1"/>
            </p:cNvSpPr>
            <p:nvPr/>
          </p:nvSpPr>
          <p:spPr bwMode="auto">
            <a:xfrm>
              <a:off x="882" y="290"/>
              <a:ext cx="1116"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20" name="Group 18"/>
          <p:cNvGrpSpPr/>
          <p:nvPr/>
        </p:nvGrpSpPr>
        <p:grpSpPr bwMode="auto">
          <a:xfrm>
            <a:off x="6272564" y="2130181"/>
            <a:ext cx="1995194" cy="508459"/>
            <a:chOff x="4035" y="1601"/>
            <a:chExt cx="1597" cy="307"/>
          </a:xfrm>
          <a:solidFill>
            <a:srgbClr val="00CC00"/>
          </a:solidFill>
        </p:grpSpPr>
        <p:sp>
          <p:nvSpPr>
            <p:cNvPr id="21"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2" name="Text Box 20"/>
            <p:cNvSpPr txBox="1">
              <a:spLocks noChangeArrowheads="1"/>
            </p:cNvSpPr>
            <p:nvPr/>
          </p:nvSpPr>
          <p:spPr bwMode="auto">
            <a:xfrm>
              <a:off x="4478" y="1662"/>
              <a:ext cx="1154"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0" name="Group 15"/>
          <p:cNvGrpSpPr/>
          <p:nvPr/>
        </p:nvGrpSpPr>
        <p:grpSpPr bwMode="auto">
          <a:xfrm>
            <a:off x="959703" y="2565293"/>
            <a:ext cx="2023339" cy="457423"/>
            <a:chOff x="882" y="234"/>
            <a:chExt cx="1393" cy="319"/>
          </a:xfrm>
          <a:solidFill>
            <a:srgbClr val="368AD6"/>
          </a:solidFill>
        </p:grpSpPr>
        <p:sp>
          <p:nvSpPr>
            <p:cNvPr id="31"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2" name="Text Box 17"/>
            <p:cNvSpPr txBox="1">
              <a:spLocks noChangeArrowheads="1"/>
            </p:cNvSpPr>
            <p:nvPr/>
          </p:nvSpPr>
          <p:spPr bwMode="auto">
            <a:xfrm>
              <a:off x="882" y="291"/>
              <a:ext cx="1393" cy="100"/>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3" name="Group 18"/>
          <p:cNvGrpSpPr/>
          <p:nvPr/>
        </p:nvGrpSpPr>
        <p:grpSpPr bwMode="auto">
          <a:xfrm>
            <a:off x="6272564" y="2920164"/>
            <a:ext cx="1995194" cy="508459"/>
            <a:chOff x="4035" y="1601"/>
            <a:chExt cx="1597" cy="307"/>
          </a:xfrm>
          <a:solidFill>
            <a:srgbClr val="00CC00"/>
          </a:solidFill>
        </p:grpSpPr>
        <p:sp>
          <p:nvSpPr>
            <p:cNvPr id="34"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5"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6" name="Group 15"/>
          <p:cNvGrpSpPr/>
          <p:nvPr/>
        </p:nvGrpSpPr>
        <p:grpSpPr bwMode="auto">
          <a:xfrm>
            <a:off x="955581" y="2569100"/>
            <a:ext cx="2023339" cy="457423"/>
            <a:chOff x="882" y="234"/>
            <a:chExt cx="1393" cy="319"/>
          </a:xfrm>
          <a:solidFill>
            <a:srgbClr val="368AD6"/>
          </a:solidFill>
        </p:grpSpPr>
        <p:sp>
          <p:nvSpPr>
            <p:cNvPr id="37" name="AutoShape 16"/>
            <p:cNvSpPr>
              <a:spLocks noChangeArrowheads="1"/>
            </p:cNvSpPr>
            <p:nvPr/>
          </p:nvSpPr>
          <p:spPr bwMode="auto">
            <a:xfrm>
              <a:off x="912" y="234"/>
              <a:ext cx="1356" cy="319"/>
            </a:xfrm>
            <a:prstGeom prst="rightArrow">
              <a:avLst>
                <a:gd name="adj1" fmla="val 50000"/>
                <a:gd name="adj2" fmla="val 95833"/>
              </a:avLst>
            </a:prstGeom>
            <a:solidFill>
              <a:srgbClr val="17375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8"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39" name="Group 18"/>
          <p:cNvGrpSpPr/>
          <p:nvPr/>
        </p:nvGrpSpPr>
        <p:grpSpPr bwMode="auto">
          <a:xfrm>
            <a:off x="6276463" y="2920300"/>
            <a:ext cx="1995194" cy="508459"/>
            <a:chOff x="4035" y="1601"/>
            <a:chExt cx="1597" cy="307"/>
          </a:xfrm>
          <a:solidFill>
            <a:srgbClr val="00CC00"/>
          </a:solidFill>
        </p:grpSpPr>
        <p:sp>
          <p:nvSpPr>
            <p:cNvPr id="40"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1"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42" name="Group 15"/>
          <p:cNvGrpSpPr/>
          <p:nvPr/>
        </p:nvGrpSpPr>
        <p:grpSpPr bwMode="auto">
          <a:xfrm>
            <a:off x="959699" y="2568484"/>
            <a:ext cx="2023339" cy="457423"/>
            <a:chOff x="882" y="234"/>
            <a:chExt cx="1393" cy="319"/>
          </a:xfrm>
          <a:solidFill>
            <a:srgbClr val="368AD6"/>
          </a:solidFill>
        </p:grpSpPr>
        <p:sp>
          <p:nvSpPr>
            <p:cNvPr id="43" name="AutoShape 16"/>
            <p:cNvSpPr>
              <a:spLocks noChangeArrowheads="1"/>
            </p:cNvSpPr>
            <p:nvPr/>
          </p:nvSpPr>
          <p:spPr bwMode="auto">
            <a:xfrm>
              <a:off x="912" y="234"/>
              <a:ext cx="1356" cy="319"/>
            </a:xfrm>
            <a:prstGeom prst="rightArrow">
              <a:avLst>
                <a:gd name="adj1" fmla="val 50000"/>
                <a:gd name="adj2" fmla="val 95833"/>
              </a:avLst>
            </a:prstGeom>
            <a:solidFill>
              <a:schemeClr val="tx2">
                <a:lumMod val="75000"/>
              </a:schemeClr>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4" name="Text Box 17"/>
            <p:cNvSpPr txBox="1">
              <a:spLocks noChangeArrowheads="1"/>
            </p:cNvSpPr>
            <p:nvPr/>
          </p:nvSpPr>
          <p:spPr bwMode="auto">
            <a:xfrm>
              <a:off x="882" y="290"/>
              <a:ext cx="1393" cy="215"/>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你真的确认“同意”？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45" name="Group 18"/>
          <p:cNvGrpSpPr/>
          <p:nvPr/>
        </p:nvGrpSpPr>
        <p:grpSpPr bwMode="auto">
          <a:xfrm>
            <a:off x="6272560" y="2920903"/>
            <a:ext cx="1995194" cy="508459"/>
            <a:chOff x="4035" y="1601"/>
            <a:chExt cx="1597" cy="307"/>
          </a:xfrm>
          <a:solidFill>
            <a:srgbClr val="00CC00"/>
          </a:solidFill>
        </p:grpSpPr>
        <p:sp>
          <p:nvSpPr>
            <p:cNvPr id="46" name="AutoShape 19"/>
            <p:cNvSpPr>
              <a:spLocks noChangeArrowheads="1"/>
            </p:cNvSpPr>
            <p:nvPr/>
          </p:nvSpPr>
          <p:spPr bwMode="auto">
            <a:xfrm rot="10800000">
              <a:off x="4035" y="1601"/>
              <a:ext cx="1496" cy="307"/>
            </a:xfrm>
            <a:prstGeom prst="rightArrow">
              <a:avLst>
                <a:gd name="adj1" fmla="val 50000"/>
                <a:gd name="adj2" fmla="val 95833"/>
              </a:avLst>
            </a:prstGeom>
            <a:solidFill>
              <a:srgbClr val="9900CC"/>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7" name="Text Box 20"/>
            <p:cNvSpPr txBox="1">
              <a:spLocks noChangeArrowheads="1"/>
            </p:cNvSpPr>
            <p:nvPr/>
          </p:nvSpPr>
          <p:spPr bwMode="auto">
            <a:xfrm>
              <a:off x="4191" y="1662"/>
              <a:ext cx="1441" cy="186"/>
            </a:xfrm>
            <a:prstGeom prst="rect">
              <a:avLst/>
            </a:prstGeom>
            <a:noFill/>
            <a:ln w="9525">
              <a:noFill/>
              <a:miter lim="800000"/>
            </a:ln>
            <a:effectLst/>
            <a:extLst>
              <a:ext uri="{AF507438-7753-43E0-B8FC-AC1667EBCBE1}">
                <a14:hiddenEffects xmlns:a14="http://schemas.microsoft.com/office/drawing/2010/main">
                  <a:effectLst>
                    <a:outerShdw dist="35921" dir="2700000" algn="ctr" rotWithShape="0">
                      <a:schemeClr val="bg1"/>
                    </a:outerShdw>
                  </a:effectLst>
                </a14:hiddenEffects>
              </a:ext>
            </a:extLst>
          </p:spPr>
          <p:txBody>
            <a:bodyPr wrap="none">
              <a:spAutoFit/>
            </a:bodyPr>
            <a:lstStyle/>
            <a:p>
              <a:pPr algn="r" fontAlgn="auto">
                <a:spcBef>
                  <a:spcPts val="0"/>
                </a:spcBef>
                <a:spcAft>
                  <a:spcPts val="0"/>
                </a:spcAft>
                <a:defRPr/>
              </a:pPr>
              <a:r>
                <a:rPr kumimoji="1" lang="zh-CN" altLang="en-US" sz="1400" b="1" dirty="0" smtClean="0">
                  <a:solidFill>
                    <a:schemeClr val="bg1"/>
                  </a:solidFill>
                  <a:latin typeface="微软雅黑" panose="020B0503020204020204" pitchFamily="34" charset="-122"/>
                  <a:ea typeface="微软雅黑" panose="020B0503020204020204" pitchFamily="34" charset="-122"/>
                </a:rPr>
                <a:t>我真的确认“同意”</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sp>
        <p:nvSpPr>
          <p:cNvPr id="29" name="Text Box 27"/>
          <p:cNvSpPr txBox="1">
            <a:spLocks noChangeArrowheads="1"/>
          </p:cNvSpPr>
          <p:nvPr/>
        </p:nvSpPr>
        <p:spPr bwMode="auto">
          <a:xfrm>
            <a:off x="3288824" y="2030379"/>
            <a:ext cx="2702889" cy="923330"/>
          </a:xfrm>
          <a:prstGeom prst="rect">
            <a:avLst/>
          </a:prstGeom>
          <a:solidFill>
            <a:srgbClr val="CC6600"/>
          </a:solid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b="1" dirty="0">
                <a:solidFill>
                  <a:schemeClr val="bg1"/>
                </a:solidFill>
                <a:latin typeface="微软雅黑" panose="020B0503020204020204" pitchFamily="34" charset="-122"/>
                <a:ea typeface="微软雅黑" panose="020B0503020204020204" pitchFamily="34" charset="-122"/>
              </a:rPr>
              <a:t>这样的协议无法实现</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en-US" altLang="zh-CN" b="1" dirty="0" smtClean="0">
              <a:solidFill>
                <a:schemeClr val="bg1"/>
              </a:solidFill>
              <a:latin typeface="微软雅黑" panose="020B0503020204020204" pitchFamily="34" charset="-122"/>
              <a:ea typeface="微软雅黑" panose="020B0503020204020204" pitchFamily="34" charset="-122"/>
            </a:endParaRPr>
          </a:p>
          <a:p>
            <a:pPr algn="ctr"/>
            <a:r>
              <a:rPr lang="zh-CN" altLang="en-US" b="1" dirty="0" smtClean="0">
                <a:solidFill>
                  <a:srgbClr val="000066"/>
                </a:solidFill>
                <a:latin typeface="微软雅黑" panose="020B0503020204020204" pitchFamily="34" charset="-122"/>
                <a:ea typeface="微软雅黑" panose="020B0503020204020204" pitchFamily="34" charset="-122"/>
              </a:rPr>
              <a:t>没有</a:t>
            </a:r>
            <a:r>
              <a:rPr lang="zh-CN" altLang="en-US" b="1" dirty="0">
                <a:solidFill>
                  <a:srgbClr val="000066"/>
                </a:solidFill>
                <a:latin typeface="微软雅黑" panose="020B0503020204020204" pitchFamily="34" charset="-122"/>
                <a:ea typeface="微软雅黑" panose="020B0503020204020204" pitchFamily="34" charset="-122"/>
              </a:rPr>
              <a:t>一种协议能够使蓝军 </a:t>
            </a:r>
            <a:r>
              <a:rPr lang="en-US" altLang="zh-CN" b="1" dirty="0">
                <a:solidFill>
                  <a:srgbClr val="000066"/>
                </a:solidFill>
                <a:latin typeface="微软雅黑" panose="020B0503020204020204" pitchFamily="34" charset="-122"/>
                <a:ea typeface="微软雅黑" panose="020B0503020204020204" pitchFamily="34" charset="-122"/>
              </a:rPr>
              <a:t>100% </a:t>
            </a:r>
            <a:r>
              <a:rPr lang="zh-CN" altLang="en-US" b="1" dirty="0">
                <a:solidFill>
                  <a:srgbClr val="000066"/>
                </a:solidFill>
                <a:latin typeface="微软雅黑" panose="020B0503020204020204" pitchFamily="34" charset="-122"/>
                <a:ea typeface="微软雅黑" panose="020B0503020204020204" pitchFamily="34" charset="-122"/>
              </a:rPr>
              <a:t>获胜</a:t>
            </a:r>
            <a:r>
              <a:rPr lang="zh-CN" altLang="en-US" b="1" dirty="0" smtClean="0">
                <a:solidFill>
                  <a:srgbClr val="000066"/>
                </a:solidFill>
                <a:latin typeface="微软雅黑" panose="020B0503020204020204" pitchFamily="34" charset="-122"/>
                <a:ea typeface="微软雅黑" panose="020B0503020204020204" pitchFamily="34" charset="-122"/>
              </a:rPr>
              <a:t>。</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23" name="文本占位符 22"/>
          <p:cNvSpPr>
            <a:spLocks noGrp="1"/>
          </p:cNvSpPr>
          <p:nvPr>
            <p:ph type="body" sz="quarter" idx="11"/>
          </p:nvPr>
        </p:nvSpPr>
        <p:spPr/>
        <p:txBody>
          <a:bodyPr/>
          <a:lstStyle/>
          <a:p>
            <a:r>
              <a:rPr lang="zh-CN" altLang="en-US" dirty="0"/>
              <a:t>协议很复杂，要应付所有异常情况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9"/>
                                          </p:stCondLst>
                                        </p:cTn>
                                        <p:tgtEl>
                                          <p:spTgt spid="11"/>
                                        </p:tgtEl>
                                        <p:attrNameLst>
                                          <p:attrName>style.visibility</p:attrName>
                                        </p:attrNameLst>
                                      </p:cBhvr>
                                      <p:to>
                                        <p:strVal val="visible"/>
                                      </p:to>
                                    </p:set>
                                  </p:childTnLst>
                                </p:cTn>
                              </p:par>
                            </p:childTnLst>
                          </p:cTn>
                        </p:par>
                        <p:par>
                          <p:cTn id="7" fill="hold">
                            <p:stCondLst>
                              <p:cond delay="500"/>
                            </p:stCondLst>
                            <p:childTnLst>
                              <p:par>
                                <p:cTn id="8" presetID="63" presetClass="path" presetSubtype="0" accel="50000" decel="50000" fill="hold" nodeType="afterEffect">
                                  <p:stCondLst>
                                    <p:cond delay="0"/>
                                  </p:stCondLst>
                                  <p:childTnLst>
                                    <p:animMotion origin="layout" path="M 4.16667E-6 3.58025E-6 L 0.5802 0.00031 " pathEditMode="relative" rAng="0" ptsTypes="AA">
                                      <p:cBhvr>
                                        <p:cTn id="9" dur="4000" fill="hold"/>
                                        <p:tgtEl>
                                          <p:spTgt spid="11"/>
                                        </p:tgtEl>
                                        <p:attrNameLst>
                                          <p:attrName>ppt_x</p:attrName>
                                          <p:attrName>ppt_y</p:attrName>
                                        </p:attrNameLst>
                                      </p:cBhvr>
                                      <p:rCtr x="29010" y="0"/>
                                    </p:animMotion>
                                  </p:childTnLst>
                                </p:cTn>
                              </p:par>
                            </p:childTnLst>
                          </p:cTn>
                        </p:par>
                        <p:par>
                          <p:cTn id="10" fill="hold">
                            <p:stCondLst>
                              <p:cond delay="4500"/>
                            </p:stCondLst>
                            <p:childTnLst>
                              <p:par>
                                <p:cTn id="11" presetID="1" presetClass="entr" presetSubtype="0" fill="hold" nodeType="afterEffect">
                                  <p:stCondLst>
                                    <p:cond delay="500"/>
                                  </p:stCondLst>
                                  <p:childTnLst>
                                    <p:set>
                                      <p:cBhvr>
                                        <p:cTn id="12" dur="1" fill="hold">
                                          <p:stCondLst>
                                            <p:cond delay="0"/>
                                          </p:stCondLst>
                                        </p:cTn>
                                        <p:tgtEl>
                                          <p:spTgt spid="14"/>
                                        </p:tgtEl>
                                        <p:attrNameLst>
                                          <p:attrName>style.visibility</p:attrName>
                                        </p:attrNameLst>
                                      </p:cBhvr>
                                      <p:to>
                                        <p:strVal val="visible"/>
                                      </p:to>
                                    </p:set>
                                  </p:childTnLst>
                                </p:cTn>
                              </p:par>
                            </p:childTnLst>
                          </p:cTn>
                        </p:par>
                        <p:par>
                          <p:cTn id="13" fill="hold">
                            <p:stCondLst>
                              <p:cond delay="5000"/>
                            </p:stCondLst>
                            <p:childTnLst>
                              <p:par>
                                <p:cTn id="14" presetID="35" presetClass="path" presetSubtype="0" accel="50000" decel="50000" fill="hold" nodeType="afterEffect">
                                  <p:stCondLst>
                                    <p:cond delay="0"/>
                                  </p:stCondLst>
                                  <p:childTnLst>
                                    <p:animMotion origin="layout" path="M -5.55556E-7 -1.7284E-6 L -0.6033 0.00525 " pathEditMode="relative" rAng="0" ptsTypes="AA">
                                      <p:cBhvr>
                                        <p:cTn id="15" dur="4000" fill="hold"/>
                                        <p:tgtEl>
                                          <p:spTgt spid="14"/>
                                        </p:tgtEl>
                                        <p:attrNameLst>
                                          <p:attrName>ppt_x</p:attrName>
                                          <p:attrName>ppt_y</p:attrName>
                                        </p:attrNameLst>
                                      </p:cBhvr>
                                      <p:rCtr x="-30174" y="247"/>
                                    </p:animMotion>
                                  </p:childTnLst>
                                </p:cTn>
                              </p:par>
                            </p:childTnLst>
                          </p:cTn>
                        </p:par>
                        <p:par>
                          <p:cTn id="16" fill="hold">
                            <p:stCondLst>
                              <p:cond delay="9000"/>
                            </p:stCondLst>
                            <p:childTnLst>
                              <p:par>
                                <p:cTn id="17" presetID="1" presetClass="entr" presetSubtype="0" fill="hold" nodeType="afterEffect">
                                  <p:stCondLst>
                                    <p:cond delay="500"/>
                                  </p:stCondLst>
                                  <p:childTnLst>
                                    <p:set>
                                      <p:cBhvr>
                                        <p:cTn id="18" dur="1" fill="hold">
                                          <p:stCondLst>
                                            <p:cond delay="0"/>
                                          </p:stCondLst>
                                        </p:cTn>
                                        <p:tgtEl>
                                          <p:spTgt spid="17"/>
                                        </p:tgtEl>
                                        <p:attrNameLst>
                                          <p:attrName>style.visibility</p:attrName>
                                        </p:attrNameLst>
                                      </p:cBhvr>
                                      <p:to>
                                        <p:strVal val="visible"/>
                                      </p:to>
                                    </p:set>
                                  </p:childTnLst>
                                </p:cTn>
                              </p:par>
                            </p:childTnLst>
                          </p:cTn>
                        </p:par>
                        <p:par>
                          <p:cTn id="19" fill="hold">
                            <p:stCondLst>
                              <p:cond delay="9500"/>
                            </p:stCondLst>
                            <p:childTnLst>
                              <p:par>
                                <p:cTn id="20" presetID="63" presetClass="path" presetSubtype="0" accel="50000" decel="50000" fill="hold" nodeType="afterEffect">
                                  <p:stCondLst>
                                    <p:cond delay="500"/>
                                  </p:stCondLst>
                                  <p:childTnLst>
                                    <p:animMotion origin="layout" path="M -4.16667E-6 1.23457E-7 L 0.58021 -0.00062 " pathEditMode="relative" rAng="0" ptsTypes="AA">
                                      <p:cBhvr>
                                        <p:cTn id="21" dur="4000" fill="hold"/>
                                        <p:tgtEl>
                                          <p:spTgt spid="17"/>
                                        </p:tgtEl>
                                        <p:attrNameLst>
                                          <p:attrName>ppt_x</p:attrName>
                                          <p:attrName>ppt_y</p:attrName>
                                        </p:attrNameLst>
                                      </p:cBhvr>
                                      <p:rCtr x="29010" y="-31"/>
                                    </p:animMotion>
                                  </p:childTnLst>
                                </p:cTn>
                              </p:par>
                            </p:childTnLst>
                          </p:cTn>
                        </p:par>
                        <p:par>
                          <p:cTn id="22" fill="hold">
                            <p:stCondLst>
                              <p:cond delay="14000"/>
                            </p:stCondLst>
                            <p:childTnLst>
                              <p:par>
                                <p:cTn id="23" presetID="1" presetClass="entr" presetSubtype="0" fill="hold" nodeType="after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par>
                          <p:cTn id="25" fill="hold">
                            <p:stCondLst>
                              <p:cond delay="14000"/>
                            </p:stCondLst>
                            <p:childTnLst>
                              <p:par>
                                <p:cTn id="26" presetID="35" presetClass="path" presetSubtype="0" accel="50000" decel="50000" fill="hold" nodeType="afterEffect">
                                  <p:stCondLst>
                                    <p:cond delay="500"/>
                                  </p:stCondLst>
                                  <p:childTnLst>
                                    <p:animMotion origin="layout" path="M 4.72222E-6 -3.95062E-6 L -0.58056 0.00432 " pathEditMode="relative" rAng="0" ptsTypes="AA">
                                      <p:cBhvr>
                                        <p:cTn id="27" dur="4000" fill="hold"/>
                                        <p:tgtEl>
                                          <p:spTgt spid="20"/>
                                        </p:tgtEl>
                                        <p:attrNameLst>
                                          <p:attrName>ppt_x</p:attrName>
                                          <p:attrName>ppt_y</p:attrName>
                                        </p:attrNameLst>
                                      </p:cBhvr>
                                      <p:rCtr x="-29028" y="216"/>
                                    </p:animMotion>
                                  </p:childTnLst>
                                </p:cTn>
                              </p:par>
                            </p:childTnLst>
                          </p:cTn>
                        </p:par>
                        <p:par>
                          <p:cTn id="28" fill="hold">
                            <p:stCondLst>
                              <p:cond delay="18500"/>
                            </p:stCondLst>
                            <p:childTnLst>
                              <p:par>
                                <p:cTn id="29" presetID="1" presetClass="entr" presetSubtype="0" fill="hold" nodeType="afterEffect">
                                  <p:stCondLst>
                                    <p:cond delay="500"/>
                                  </p:stCondLst>
                                  <p:childTnLst>
                                    <p:set>
                                      <p:cBhvr>
                                        <p:cTn id="30" dur="1" fill="hold">
                                          <p:stCondLst>
                                            <p:cond delay="0"/>
                                          </p:stCondLst>
                                        </p:cTn>
                                        <p:tgtEl>
                                          <p:spTgt spid="30"/>
                                        </p:tgtEl>
                                        <p:attrNameLst>
                                          <p:attrName>style.visibility</p:attrName>
                                        </p:attrNameLst>
                                      </p:cBhvr>
                                      <p:to>
                                        <p:strVal val="visible"/>
                                      </p:to>
                                    </p:set>
                                  </p:childTnLst>
                                </p:cTn>
                              </p:par>
                            </p:childTnLst>
                          </p:cTn>
                        </p:par>
                        <p:par>
                          <p:cTn id="31" fill="hold">
                            <p:stCondLst>
                              <p:cond delay="19000"/>
                            </p:stCondLst>
                            <p:childTnLst>
                              <p:par>
                                <p:cTn id="32" presetID="63" presetClass="path" presetSubtype="0" accel="50000" decel="50000" fill="hold" nodeType="afterEffect">
                                  <p:stCondLst>
                                    <p:cond delay="500"/>
                                  </p:stCondLst>
                                  <p:childTnLst>
                                    <p:animMotion origin="layout" path="M 5E-6 1.23457E-7 L 0.58021 -0.00062 " pathEditMode="relative" rAng="0" ptsTypes="AA">
                                      <p:cBhvr>
                                        <p:cTn id="33" dur="4000" fill="hold"/>
                                        <p:tgtEl>
                                          <p:spTgt spid="30"/>
                                        </p:tgtEl>
                                        <p:attrNameLst>
                                          <p:attrName>ppt_x</p:attrName>
                                          <p:attrName>ppt_y</p:attrName>
                                        </p:attrNameLst>
                                      </p:cBhvr>
                                      <p:rCtr x="29010" y="-31"/>
                                    </p:animMotion>
                                  </p:childTnLst>
                                </p:cTn>
                              </p:par>
                            </p:childTnLst>
                          </p:cTn>
                        </p:par>
                        <p:par>
                          <p:cTn id="34" fill="hold">
                            <p:stCondLst>
                              <p:cond delay="23500"/>
                            </p:stCondLst>
                            <p:childTnLst>
                              <p:par>
                                <p:cTn id="35" presetID="1" presetClass="entr" presetSubtype="0" fill="hold" nodeType="after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par>
                          <p:cTn id="37" fill="hold">
                            <p:stCondLst>
                              <p:cond delay="23500"/>
                            </p:stCondLst>
                            <p:childTnLst>
                              <p:par>
                                <p:cTn id="38" presetID="35" presetClass="path" presetSubtype="0" accel="50000" decel="50000" fill="hold" nodeType="afterEffect">
                                  <p:stCondLst>
                                    <p:cond delay="500"/>
                                  </p:stCondLst>
                                  <p:childTnLst>
                                    <p:animMotion origin="layout" path="M 4.72222E-6 4.69136E-6 L -0.58056 0.00432 " pathEditMode="relative" rAng="0" ptsTypes="AA">
                                      <p:cBhvr>
                                        <p:cTn id="39" dur="4000" fill="hold"/>
                                        <p:tgtEl>
                                          <p:spTgt spid="33"/>
                                        </p:tgtEl>
                                        <p:attrNameLst>
                                          <p:attrName>ppt_x</p:attrName>
                                          <p:attrName>ppt_y</p:attrName>
                                        </p:attrNameLst>
                                      </p:cBhvr>
                                      <p:rCtr x="-29028" y="216"/>
                                    </p:animMotion>
                                  </p:childTnLst>
                                </p:cTn>
                              </p:par>
                            </p:childTnLst>
                          </p:cTn>
                        </p:par>
                        <p:par>
                          <p:cTn id="40" fill="hold">
                            <p:stCondLst>
                              <p:cond delay="28000"/>
                            </p:stCondLst>
                            <p:childTnLst>
                              <p:par>
                                <p:cTn id="41" presetID="1" presetClass="exit" presetSubtype="0" fill="hold" nodeType="afterEffect">
                                  <p:stCondLst>
                                    <p:cond delay="500"/>
                                  </p:stCondLst>
                                  <p:childTnLst>
                                    <p:set>
                                      <p:cBhvr>
                                        <p:cTn id="42" dur="1" fill="hold">
                                          <p:stCondLst>
                                            <p:cond delay="0"/>
                                          </p:stCondLst>
                                        </p:cTn>
                                        <p:tgtEl>
                                          <p:spTgt spid="30"/>
                                        </p:tgtEl>
                                        <p:attrNameLst>
                                          <p:attrName>style.visibility</p:attrName>
                                        </p:attrNameLst>
                                      </p:cBhvr>
                                      <p:to>
                                        <p:strVal val="hidden"/>
                                      </p:to>
                                    </p:set>
                                  </p:childTnLst>
                                </p:cTn>
                              </p:par>
                            </p:childTnLst>
                          </p:cTn>
                        </p:par>
                        <p:par>
                          <p:cTn id="43" fill="hold">
                            <p:stCondLst>
                              <p:cond delay="28500"/>
                            </p:stCondLst>
                            <p:childTnLst>
                              <p:par>
                                <p:cTn id="44" presetID="1" presetClass="exit" presetSubtype="0" fill="hold" nodeType="afterEffect">
                                  <p:stCondLst>
                                    <p:cond delay="0"/>
                                  </p:stCondLst>
                                  <p:childTnLst>
                                    <p:set>
                                      <p:cBhvr>
                                        <p:cTn id="45" dur="1" fill="hold">
                                          <p:stCondLst>
                                            <p:cond delay="0"/>
                                          </p:stCondLst>
                                        </p:cTn>
                                        <p:tgtEl>
                                          <p:spTgt spid="33"/>
                                        </p:tgtEl>
                                        <p:attrNameLst>
                                          <p:attrName>style.visibility</p:attrName>
                                        </p:attrNameLst>
                                      </p:cBhvr>
                                      <p:to>
                                        <p:strVal val="hidden"/>
                                      </p:to>
                                    </p:set>
                                  </p:childTnLst>
                                </p:cTn>
                              </p:par>
                            </p:childTnLst>
                          </p:cTn>
                        </p:par>
                        <p:par>
                          <p:cTn id="46" fill="hold">
                            <p:stCondLst>
                              <p:cond delay="28500"/>
                            </p:stCondLst>
                            <p:childTnLst>
                              <p:par>
                                <p:cTn id="47" presetID="1" presetClass="entr" presetSubtype="0" fill="hold" nodeType="afterEffect">
                                  <p:stCondLst>
                                    <p:cond delay="250"/>
                                  </p:stCondLst>
                                  <p:childTnLst>
                                    <p:set>
                                      <p:cBhvr>
                                        <p:cTn id="48" dur="1" fill="hold">
                                          <p:stCondLst>
                                            <p:cond delay="0"/>
                                          </p:stCondLst>
                                        </p:cTn>
                                        <p:tgtEl>
                                          <p:spTgt spid="36"/>
                                        </p:tgtEl>
                                        <p:attrNameLst>
                                          <p:attrName>style.visibility</p:attrName>
                                        </p:attrNameLst>
                                      </p:cBhvr>
                                      <p:to>
                                        <p:strVal val="visible"/>
                                      </p:to>
                                    </p:set>
                                  </p:childTnLst>
                                </p:cTn>
                              </p:par>
                            </p:childTnLst>
                          </p:cTn>
                        </p:par>
                        <p:par>
                          <p:cTn id="49" fill="hold">
                            <p:stCondLst>
                              <p:cond delay="28750"/>
                            </p:stCondLst>
                            <p:childTnLst>
                              <p:par>
                                <p:cTn id="50" presetID="63" presetClass="path" presetSubtype="0" accel="50000" decel="50000" fill="hold" nodeType="afterEffect">
                                  <p:stCondLst>
                                    <p:cond delay="500"/>
                                  </p:stCondLst>
                                  <p:childTnLst>
                                    <p:animMotion origin="layout" path="M -4.16667E-6 -3.95062E-6 L 0.58021 -0.00061 " pathEditMode="relative" rAng="0" ptsTypes="AA">
                                      <p:cBhvr>
                                        <p:cTn id="51" dur="4000" fill="hold"/>
                                        <p:tgtEl>
                                          <p:spTgt spid="36"/>
                                        </p:tgtEl>
                                        <p:attrNameLst>
                                          <p:attrName>ppt_x</p:attrName>
                                          <p:attrName>ppt_y</p:attrName>
                                        </p:attrNameLst>
                                      </p:cBhvr>
                                      <p:rCtr x="29010" y="-31"/>
                                    </p:animMotion>
                                  </p:childTnLst>
                                </p:cTn>
                              </p:par>
                            </p:childTnLst>
                          </p:cTn>
                        </p:par>
                        <p:par>
                          <p:cTn id="52" fill="hold">
                            <p:stCondLst>
                              <p:cond delay="33250"/>
                            </p:stCondLst>
                            <p:childTnLst>
                              <p:par>
                                <p:cTn id="53" presetID="1" presetClass="entr" presetSubtype="0" fill="hold" nodeType="afterEffect">
                                  <p:stCondLst>
                                    <p:cond delay="0"/>
                                  </p:stCondLst>
                                  <p:childTnLst>
                                    <p:set>
                                      <p:cBhvr>
                                        <p:cTn id="54" dur="1" fill="hold">
                                          <p:stCondLst>
                                            <p:cond delay="0"/>
                                          </p:stCondLst>
                                        </p:cTn>
                                        <p:tgtEl>
                                          <p:spTgt spid="39"/>
                                        </p:tgtEl>
                                        <p:attrNameLst>
                                          <p:attrName>style.visibility</p:attrName>
                                        </p:attrNameLst>
                                      </p:cBhvr>
                                      <p:to>
                                        <p:strVal val="visible"/>
                                      </p:to>
                                    </p:set>
                                  </p:childTnLst>
                                </p:cTn>
                              </p:par>
                            </p:childTnLst>
                          </p:cTn>
                        </p:par>
                        <p:par>
                          <p:cTn id="55" fill="hold">
                            <p:stCondLst>
                              <p:cond delay="33250"/>
                            </p:stCondLst>
                            <p:childTnLst>
                              <p:par>
                                <p:cTn id="56" presetID="35" presetClass="path" presetSubtype="0" accel="50000" decel="50000" fill="hold" nodeType="afterEffect">
                                  <p:stCondLst>
                                    <p:cond delay="500"/>
                                  </p:stCondLst>
                                  <p:childTnLst>
                                    <p:animMotion origin="layout" path="M 1.94444E-6 1.97531E-6 L -0.58056 0.00432 " pathEditMode="relative" rAng="0" ptsTypes="AA">
                                      <p:cBhvr>
                                        <p:cTn id="57" dur="4000" fill="hold"/>
                                        <p:tgtEl>
                                          <p:spTgt spid="39"/>
                                        </p:tgtEl>
                                        <p:attrNameLst>
                                          <p:attrName>ppt_x</p:attrName>
                                          <p:attrName>ppt_y</p:attrName>
                                        </p:attrNameLst>
                                      </p:cBhvr>
                                      <p:rCtr x="-29028" y="216"/>
                                    </p:animMotion>
                                  </p:childTnLst>
                                </p:cTn>
                              </p:par>
                            </p:childTnLst>
                          </p:cTn>
                        </p:par>
                        <p:par>
                          <p:cTn id="58" fill="hold">
                            <p:stCondLst>
                              <p:cond delay="37750"/>
                            </p:stCondLst>
                            <p:childTnLst>
                              <p:par>
                                <p:cTn id="59" presetID="1" presetClass="exit" presetSubtype="0" fill="hold" nodeType="afterEffect">
                                  <p:stCondLst>
                                    <p:cond delay="250"/>
                                  </p:stCondLst>
                                  <p:childTnLst>
                                    <p:set>
                                      <p:cBhvr>
                                        <p:cTn id="60" dur="1" fill="hold">
                                          <p:stCondLst>
                                            <p:cond delay="0"/>
                                          </p:stCondLst>
                                        </p:cTn>
                                        <p:tgtEl>
                                          <p:spTgt spid="36"/>
                                        </p:tgtEl>
                                        <p:attrNameLst>
                                          <p:attrName>style.visibility</p:attrName>
                                        </p:attrNameLst>
                                      </p:cBhvr>
                                      <p:to>
                                        <p:strVal val="hidden"/>
                                      </p:to>
                                    </p:set>
                                  </p:childTnLst>
                                </p:cTn>
                              </p:par>
                            </p:childTnLst>
                          </p:cTn>
                        </p:par>
                        <p:par>
                          <p:cTn id="61" fill="hold">
                            <p:stCondLst>
                              <p:cond delay="38000"/>
                            </p:stCondLst>
                            <p:childTnLst>
                              <p:par>
                                <p:cTn id="62" presetID="1" presetClass="exit" presetSubtype="0" fill="hold" nodeType="afterEffect">
                                  <p:stCondLst>
                                    <p:cond delay="0"/>
                                  </p:stCondLst>
                                  <p:childTnLst>
                                    <p:set>
                                      <p:cBhvr>
                                        <p:cTn id="63" dur="1" fill="hold">
                                          <p:stCondLst>
                                            <p:cond delay="0"/>
                                          </p:stCondLst>
                                        </p:cTn>
                                        <p:tgtEl>
                                          <p:spTgt spid="39"/>
                                        </p:tgtEl>
                                        <p:attrNameLst>
                                          <p:attrName>style.visibility</p:attrName>
                                        </p:attrNameLst>
                                      </p:cBhvr>
                                      <p:to>
                                        <p:strVal val="hidden"/>
                                      </p:to>
                                    </p:set>
                                  </p:childTnLst>
                                </p:cTn>
                              </p:par>
                            </p:childTnLst>
                          </p:cTn>
                        </p:par>
                        <p:par>
                          <p:cTn id="64" fill="hold">
                            <p:stCondLst>
                              <p:cond delay="38000"/>
                            </p:stCondLst>
                            <p:childTnLst>
                              <p:par>
                                <p:cTn id="65" presetID="1" presetClass="entr" presetSubtype="0" fill="hold" nodeType="afterEffect">
                                  <p:stCondLst>
                                    <p:cond delay="500"/>
                                  </p:stCondLst>
                                  <p:childTnLst>
                                    <p:set>
                                      <p:cBhvr>
                                        <p:cTn id="66" dur="1" fill="hold">
                                          <p:stCondLst>
                                            <p:cond delay="0"/>
                                          </p:stCondLst>
                                        </p:cTn>
                                        <p:tgtEl>
                                          <p:spTgt spid="42"/>
                                        </p:tgtEl>
                                        <p:attrNameLst>
                                          <p:attrName>style.visibility</p:attrName>
                                        </p:attrNameLst>
                                      </p:cBhvr>
                                      <p:to>
                                        <p:strVal val="visible"/>
                                      </p:to>
                                    </p:set>
                                  </p:childTnLst>
                                </p:cTn>
                              </p:par>
                            </p:childTnLst>
                          </p:cTn>
                        </p:par>
                        <p:par>
                          <p:cTn id="67" fill="hold">
                            <p:stCondLst>
                              <p:cond delay="38500"/>
                            </p:stCondLst>
                            <p:childTnLst>
                              <p:par>
                                <p:cTn id="68" presetID="63" presetClass="path" presetSubtype="0" accel="50000" decel="50000" fill="hold" nodeType="afterEffect">
                                  <p:stCondLst>
                                    <p:cond delay="250"/>
                                  </p:stCondLst>
                                  <p:childTnLst>
                                    <p:animMotion origin="layout" path="M 5E-6 1.23457E-7 L 0.58021 -0.00062 " pathEditMode="relative" rAng="0" ptsTypes="AA">
                                      <p:cBhvr>
                                        <p:cTn id="69" dur="4000" fill="hold"/>
                                        <p:tgtEl>
                                          <p:spTgt spid="42"/>
                                        </p:tgtEl>
                                        <p:attrNameLst>
                                          <p:attrName>ppt_x</p:attrName>
                                          <p:attrName>ppt_y</p:attrName>
                                        </p:attrNameLst>
                                      </p:cBhvr>
                                      <p:rCtr x="29010" y="-31"/>
                                    </p:animMotion>
                                  </p:childTnLst>
                                </p:cTn>
                              </p:par>
                            </p:childTnLst>
                          </p:cTn>
                        </p:par>
                        <p:par>
                          <p:cTn id="70" fill="hold">
                            <p:stCondLst>
                              <p:cond delay="42750"/>
                            </p:stCondLst>
                            <p:childTnLst>
                              <p:par>
                                <p:cTn id="71" presetID="1" presetClass="entr" presetSubtype="0" fill="hold" nodeType="afterEffect">
                                  <p:stCondLst>
                                    <p:cond delay="0"/>
                                  </p:stCondLst>
                                  <p:childTnLst>
                                    <p:set>
                                      <p:cBhvr>
                                        <p:cTn id="72" dur="1" fill="hold">
                                          <p:stCondLst>
                                            <p:cond delay="0"/>
                                          </p:stCondLst>
                                        </p:cTn>
                                        <p:tgtEl>
                                          <p:spTgt spid="45"/>
                                        </p:tgtEl>
                                        <p:attrNameLst>
                                          <p:attrName>style.visibility</p:attrName>
                                        </p:attrNameLst>
                                      </p:cBhvr>
                                      <p:to>
                                        <p:strVal val="visible"/>
                                      </p:to>
                                    </p:set>
                                  </p:childTnLst>
                                </p:cTn>
                              </p:par>
                            </p:childTnLst>
                          </p:cTn>
                        </p:par>
                        <p:par>
                          <p:cTn id="73" fill="hold">
                            <p:stCondLst>
                              <p:cond delay="42750"/>
                            </p:stCondLst>
                            <p:childTnLst>
                              <p:par>
                                <p:cTn id="74" presetID="35" presetClass="path" presetSubtype="0" accel="50000" decel="50000" fill="hold" nodeType="afterEffect">
                                  <p:stCondLst>
                                    <p:cond delay="500"/>
                                  </p:stCondLst>
                                  <p:childTnLst>
                                    <p:animMotion origin="layout" path="M 4.72222E-6 4.69136E-6 L -0.58056 0.00432 " pathEditMode="relative" rAng="0" ptsTypes="AA">
                                      <p:cBhvr>
                                        <p:cTn id="75" dur="4000" fill="hold"/>
                                        <p:tgtEl>
                                          <p:spTgt spid="45"/>
                                        </p:tgtEl>
                                        <p:attrNameLst>
                                          <p:attrName>ppt_x</p:attrName>
                                          <p:attrName>ppt_y</p:attrName>
                                        </p:attrNameLst>
                                      </p:cBhvr>
                                      <p:rCtr x="-29028" y="216"/>
                                    </p:animMotion>
                                  </p:childTnLst>
                                </p:cTn>
                              </p:par>
                            </p:childTnLst>
                          </p:cTn>
                        </p:par>
                        <p:par>
                          <p:cTn id="76" fill="hold">
                            <p:stCondLst>
                              <p:cond delay="47250"/>
                            </p:stCondLst>
                            <p:childTnLst>
                              <p:par>
                                <p:cTn id="77" presetID="4" presetClass="entr" presetSubtype="32" fill="hold" grpId="0" nodeType="afterEffect">
                                  <p:stCondLst>
                                    <p:cond delay="0"/>
                                  </p:stCondLst>
                                  <p:childTnLst>
                                    <p:set>
                                      <p:cBhvr>
                                        <p:cTn id="78" dur="1" fill="hold">
                                          <p:stCondLst>
                                            <p:cond delay="0"/>
                                          </p:stCondLst>
                                        </p:cTn>
                                        <p:tgtEl>
                                          <p:spTgt spid="29"/>
                                        </p:tgtEl>
                                        <p:attrNameLst>
                                          <p:attrName>style.visibility</p:attrName>
                                        </p:attrNameLst>
                                      </p:cBhvr>
                                      <p:to>
                                        <p:strVal val="visible"/>
                                      </p:to>
                                    </p:set>
                                    <p:animEffect transition="in" filter="box(out)">
                                      <p:cBhvr>
                                        <p:cTn id="79" dur="1000"/>
                                        <p:tgtEl>
                                          <p:spTgt spid="29"/>
                                        </p:tgtEl>
                                      </p:cBhvr>
                                    </p:animEffect>
                                  </p:childTnLst>
                                </p:cTn>
                              </p:par>
                            </p:childTnLst>
                          </p:cTn>
                        </p:par>
                        <p:par>
                          <p:cTn id="80" fill="hold">
                            <p:stCondLst>
                              <p:cond delay="48250"/>
                            </p:stCondLst>
                            <p:childTnLst>
                              <p:par>
                                <p:cTn id="81" presetID="6" presetClass="emph" presetSubtype="0" fill="hold" grpId="1" nodeType="afterEffect">
                                  <p:stCondLst>
                                    <p:cond delay="0"/>
                                  </p:stCondLst>
                                  <p:childTnLst>
                                    <p:animScale>
                                      <p:cBhvr>
                                        <p:cTn id="82" dur="1000" fill="hold"/>
                                        <p:tgtEl>
                                          <p:spTgt spid="29"/>
                                        </p:tgtEl>
                                      </p:cBhvr>
                                      <p:by x="110000" y="11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9" grpId="1" animBg="1"/>
    </p:bld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1.7.5  TCP/IP </a:t>
            </a:r>
            <a:r>
              <a:rPr lang="zh-CN" altLang="zh-CN" dirty="0"/>
              <a:t>的</a:t>
            </a:r>
            <a:r>
              <a:rPr lang="zh-CN" altLang="zh-CN" dirty="0" smtClean="0"/>
              <a:t>体系结构</a:t>
            </a:r>
            <a:endParaRPr lang="zh-CN" altLang="en-US" dirty="0"/>
          </a:p>
        </p:txBody>
      </p:sp>
      <p:sp>
        <p:nvSpPr>
          <p:cNvPr id="4" name="圆角矩形 3"/>
          <p:cNvSpPr/>
          <p:nvPr/>
        </p:nvSpPr>
        <p:spPr>
          <a:xfrm>
            <a:off x="505072" y="1775699"/>
            <a:ext cx="7658625" cy="28916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aphicFrame>
        <p:nvGraphicFramePr>
          <p:cNvPr id="5" name="Object 2"/>
          <p:cNvGraphicFramePr>
            <a:graphicFrameLocks noChangeAspect="1"/>
          </p:cNvGraphicFramePr>
          <p:nvPr/>
        </p:nvGraphicFramePr>
        <p:xfrm>
          <a:off x="2331306" y="3661121"/>
          <a:ext cx="1400946" cy="688943"/>
        </p:xfrm>
        <a:graphic>
          <a:graphicData uri="http://schemas.openxmlformats.org/presentationml/2006/ole">
            <mc:AlternateContent xmlns:mc="http://schemas.openxmlformats.org/markup-compatibility/2006">
              <mc:Choice xmlns:v="urn:schemas-microsoft-com:vml" Requires="v">
                <p:oleObj spid="_x0000_s1037" name="VISIO" r:id="rId1" imgW="3514725" imgH="2009775" progId="Visio.Drawing.11">
                  <p:embed/>
                </p:oleObj>
              </mc:Choice>
              <mc:Fallback>
                <p:oleObj name="VISIO" r:id="rId1" imgW="3514725" imgH="2009775" progId="Visio.Drawing.11">
                  <p:embed/>
                  <p:pic>
                    <p:nvPicPr>
                      <p:cNvPr id="0" name="图片 1024"/>
                      <p:cNvPicPr>
                        <a:picLocks noChangeAspect="1"/>
                      </p:cNvPicPr>
                      <p:nvPr/>
                    </p:nvPicPr>
                    <p:blipFill>
                      <a:blip r:embed="rId2"/>
                      <a:stretch>
                        <a:fillRect/>
                      </a:stretch>
                    </p:blipFill>
                    <p:spPr>
                      <a:xfrm>
                        <a:off x="2331306" y="3661121"/>
                        <a:ext cx="1400946" cy="688943"/>
                      </a:xfrm>
                      <a:prstGeom prst="rect">
                        <a:avLst/>
                      </a:prstGeom>
                      <a:noFill/>
                      <a:ln w="9525">
                        <a:noFill/>
                      </a:ln>
                      <a:effectLst>
                        <a:outerShdw dist="25400" dir="5400000" algn="ctr" rotWithShape="0">
                          <a:srgbClr val="EEECE1"/>
                        </a:outerShdw>
                      </a:effectLst>
                    </p:spPr>
                  </p:pic>
                </p:oleObj>
              </mc:Fallback>
            </mc:AlternateContent>
          </a:graphicData>
        </a:graphic>
      </p:graphicFrame>
      <p:graphicFrame>
        <p:nvGraphicFramePr>
          <p:cNvPr id="6" name="Object 3"/>
          <p:cNvGraphicFramePr>
            <a:graphicFrameLocks noChangeAspect="1"/>
          </p:cNvGraphicFramePr>
          <p:nvPr/>
        </p:nvGraphicFramePr>
        <p:xfrm>
          <a:off x="4979732" y="3637093"/>
          <a:ext cx="1402319" cy="688943"/>
        </p:xfrm>
        <a:graphic>
          <a:graphicData uri="http://schemas.openxmlformats.org/presentationml/2006/ole">
            <mc:AlternateContent xmlns:mc="http://schemas.openxmlformats.org/markup-compatibility/2006">
              <mc:Choice xmlns:v="urn:schemas-microsoft-com:vml" Requires="v">
                <p:oleObj spid="_x0000_s1038" name="VISIO" r:id="rId3" imgW="3514725" imgH="2009775" progId="Visio.Drawing.11">
                  <p:embed/>
                </p:oleObj>
              </mc:Choice>
              <mc:Fallback>
                <p:oleObj name="VISIO" r:id="rId3" imgW="3514725" imgH="2009775" progId="Visio.Drawing.11">
                  <p:embed/>
                  <p:pic>
                    <p:nvPicPr>
                      <p:cNvPr id="0" name="图片 1025"/>
                      <p:cNvPicPr>
                        <a:picLocks noChangeAspect="1"/>
                      </p:cNvPicPr>
                      <p:nvPr/>
                    </p:nvPicPr>
                    <p:blipFill>
                      <a:blip r:embed="rId2"/>
                      <a:stretch>
                        <a:fillRect/>
                      </a:stretch>
                    </p:blipFill>
                    <p:spPr>
                      <a:xfrm>
                        <a:off x="4979732" y="3637093"/>
                        <a:ext cx="1402319" cy="688943"/>
                      </a:xfrm>
                      <a:prstGeom prst="rect">
                        <a:avLst/>
                      </a:prstGeom>
                      <a:noFill/>
                      <a:ln w="9525">
                        <a:noFill/>
                      </a:ln>
                      <a:effectLst>
                        <a:outerShdw dist="25400" dir="5400000" algn="ctr" rotWithShape="0">
                          <a:srgbClr val="EEECE1"/>
                        </a:outerShdw>
                      </a:effectLst>
                    </p:spPr>
                  </p:pic>
                </p:oleObj>
              </mc:Fallback>
            </mc:AlternateContent>
          </a:graphicData>
        </a:graphic>
      </p:graphicFrame>
      <p:sp>
        <p:nvSpPr>
          <p:cNvPr id="7" name="AutoShape 5"/>
          <p:cNvSpPr>
            <a:spLocks noChangeArrowheads="1"/>
          </p:cNvSpPr>
          <p:nvPr/>
        </p:nvSpPr>
        <p:spPr bwMode="auto">
          <a:xfrm>
            <a:off x="1060238" y="1988837"/>
            <a:ext cx="1325562" cy="1749425"/>
          </a:xfrm>
          <a:prstGeom prst="cube">
            <a:avLst>
              <a:gd name="adj" fmla="val 25301"/>
            </a:avLst>
          </a:prstGeom>
          <a:solidFill>
            <a:srgbClr val="0098F6"/>
          </a:solidFill>
          <a:ln w="1270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 name="Freeform 6"/>
          <p:cNvSpPr/>
          <p:nvPr/>
        </p:nvSpPr>
        <p:spPr bwMode="auto">
          <a:xfrm>
            <a:off x="1058650" y="2288875"/>
            <a:ext cx="1323975" cy="282575"/>
          </a:xfrm>
          <a:custGeom>
            <a:avLst/>
            <a:gdLst>
              <a:gd name="T0" fmla="*/ 1323868 w 1000"/>
              <a:gd name="T1" fmla="*/ 0 h 230"/>
              <a:gd name="T2" fmla="*/ 1019378 w 1000"/>
              <a:gd name="T3" fmla="*/ 276179 h 230"/>
              <a:gd name="T4" fmla="*/ 0 w 1000"/>
              <a:gd name="T5" fmla="*/ 281067 h 230"/>
              <a:gd name="T6" fmla="*/ 0 60000 65536"/>
              <a:gd name="T7" fmla="*/ 0 60000 65536"/>
              <a:gd name="T8" fmla="*/ 0 60000 65536"/>
            </a:gdLst>
            <a:ahLst/>
            <a:cxnLst>
              <a:cxn ang="T6">
                <a:pos x="T0" y="T1"/>
              </a:cxn>
              <a:cxn ang="T7">
                <a:pos x="T2" y="T3"/>
              </a:cxn>
              <a:cxn ang="T8">
                <a:pos x="T4" y="T5"/>
              </a:cxn>
            </a:cxnLst>
            <a:rect l="0" t="0" r="r" b="b"/>
            <a:pathLst>
              <a:path w="1000" h="230">
                <a:moveTo>
                  <a:pt x="1000"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Text Box 7"/>
          <p:cNvSpPr txBox="1">
            <a:spLocks noChangeArrowheads="1"/>
          </p:cNvSpPr>
          <p:nvPr/>
        </p:nvSpPr>
        <p:spPr bwMode="auto">
          <a:xfrm>
            <a:off x="1234863" y="2253950"/>
            <a:ext cx="723900" cy="1484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应用层</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运输层</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网际层</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13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网络</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90000"/>
              </a:lnSpc>
              <a:spcBef>
                <a:spcPts val="200"/>
              </a:spcBef>
            </a:pPr>
            <a:r>
              <a:rPr kumimoji="1" lang="zh-CN" altLang="en-US" sz="1400" b="1">
                <a:solidFill>
                  <a:schemeClr val="bg1"/>
                </a:solidFill>
                <a:latin typeface="微软雅黑" panose="020B0503020204020204" pitchFamily="34" charset="-122"/>
                <a:ea typeface="微软雅黑" panose="020B0503020204020204" pitchFamily="34" charset="-122"/>
              </a:rPr>
              <a:t>接口层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0" name="Freeform 8"/>
          <p:cNvSpPr/>
          <p:nvPr/>
        </p:nvSpPr>
        <p:spPr bwMode="auto">
          <a:xfrm>
            <a:off x="1055475" y="2590500"/>
            <a:ext cx="1327150" cy="298450"/>
          </a:xfrm>
          <a:custGeom>
            <a:avLst/>
            <a:gdLst>
              <a:gd name="T0" fmla="*/ 1326515 w 1002"/>
              <a:gd name="T1" fmla="*/ 0 h 244"/>
              <a:gd name="T2" fmla="*/ 1019378 w 1002"/>
              <a:gd name="T3" fmla="*/ 293288 h 244"/>
              <a:gd name="T4" fmla="*/ 0 w 1002"/>
              <a:gd name="T5" fmla="*/ 298176 h 244"/>
              <a:gd name="T6" fmla="*/ 0 60000 65536"/>
              <a:gd name="T7" fmla="*/ 0 60000 65536"/>
              <a:gd name="T8" fmla="*/ 0 60000 65536"/>
            </a:gdLst>
            <a:ahLst/>
            <a:cxnLst>
              <a:cxn ang="T6">
                <a:pos x="T0" y="T1"/>
              </a:cxn>
              <a:cxn ang="T7">
                <a:pos x="T2" y="T3"/>
              </a:cxn>
              <a:cxn ang="T8">
                <a:pos x="T4" y="T5"/>
              </a:cxn>
            </a:cxnLst>
            <a:rect l="0" t="0" r="r" b="b"/>
            <a:pathLst>
              <a:path w="1002" h="244">
                <a:moveTo>
                  <a:pt x="1002" y="0"/>
                </a:moveTo>
                <a:lnTo>
                  <a:pt x="770" y="240"/>
                </a:lnTo>
                <a:lnTo>
                  <a:pt x="0" y="244"/>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Freeform 9"/>
          <p:cNvSpPr/>
          <p:nvPr/>
        </p:nvSpPr>
        <p:spPr bwMode="auto">
          <a:xfrm>
            <a:off x="1055475" y="2890537"/>
            <a:ext cx="1327150" cy="315913"/>
          </a:xfrm>
          <a:custGeom>
            <a:avLst/>
            <a:gdLst>
              <a:gd name="T0" fmla="*/ 1326515 w 1002"/>
              <a:gd name="T1" fmla="*/ 0 h 258"/>
              <a:gd name="T2" fmla="*/ 1019378 w 1002"/>
              <a:gd name="T3" fmla="*/ 310396 h 258"/>
              <a:gd name="T4" fmla="*/ 0 w 1002"/>
              <a:gd name="T5" fmla="*/ 315284 h 258"/>
              <a:gd name="T6" fmla="*/ 0 60000 65536"/>
              <a:gd name="T7" fmla="*/ 0 60000 65536"/>
              <a:gd name="T8" fmla="*/ 0 60000 65536"/>
            </a:gdLst>
            <a:ahLst/>
            <a:cxnLst>
              <a:cxn ang="T6">
                <a:pos x="T0" y="T1"/>
              </a:cxn>
              <a:cxn ang="T7">
                <a:pos x="T2" y="T3"/>
              </a:cxn>
              <a:cxn ang="T8">
                <a:pos x="T4" y="T5"/>
              </a:cxn>
            </a:cxnLst>
            <a:rect l="0" t="0" r="r" b="b"/>
            <a:pathLst>
              <a:path w="1002" h="258">
                <a:moveTo>
                  <a:pt x="1002" y="0"/>
                </a:moveTo>
                <a:lnTo>
                  <a:pt x="770" y="254"/>
                </a:lnTo>
                <a:lnTo>
                  <a:pt x="0" y="25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AutoShape 10"/>
          <p:cNvSpPr>
            <a:spLocks noChangeArrowheads="1"/>
          </p:cNvSpPr>
          <p:nvPr/>
        </p:nvSpPr>
        <p:spPr bwMode="auto">
          <a:xfrm>
            <a:off x="6507246" y="1988837"/>
            <a:ext cx="1325562" cy="1749425"/>
          </a:xfrm>
          <a:prstGeom prst="cube">
            <a:avLst>
              <a:gd name="adj" fmla="val 25301"/>
            </a:avLst>
          </a:prstGeom>
          <a:solidFill>
            <a:srgbClr val="0098F6"/>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3" name="Freeform 11"/>
          <p:cNvSpPr/>
          <p:nvPr/>
        </p:nvSpPr>
        <p:spPr bwMode="auto">
          <a:xfrm>
            <a:off x="6505658" y="2288875"/>
            <a:ext cx="1331913" cy="282575"/>
          </a:xfrm>
          <a:custGeom>
            <a:avLst/>
            <a:gdLst>
              <a:gd name="T0" fmla="*/ 1331810 w 1006"/>
              <a:gd name="T1" fmla="*/ 0 h 230"/>
              <a:gd name="T2" fmla="*/ 1019377 w 1006"/>
              <a:gd name="T3" fmla="*/ 276179 h 230"/>
              <a:gd name="T4" fmla="*/ 0 w 1006"/>
              <a:gd name="T5" fmla="*/ 281067 h 230"/>
              <a:gd name="T6" fmla="*/ 0 60000 65536"/>
              <a:gd name="T7" fmla="*/ 0 60000 65536"/>
              <a:gd name="T8" fmla="*/ 0 60000 65536"/>
            </a:gdLst>
            <a:ahLst/>
            <a:cxnLst>
              <a:cxn ang="T6">
                <a:pos x="T0" y="T1"/>
              </a:cxn>
              <a:cxn ang="T7">
                <a:pos x="T2" y="T3"/>
              </a:cxn>
              <a:cxn ang="T8">
                <a:pos x="T4" y="T5"/>
              </a:cxn>
            </a:cxnLst>
            <a:rect l="0" t="0" r="r" b="b"/>
            <a:pathLst>
              <a:path w="1006" h="230">
                <a:moveTo>
                  <a:pt x="1006" y="0"/>
                </a:moveTo>
                <a:lnTo>
                  <a:pt x="770" y="226"/>
                </a:lnTo>
                <a:lnTo>
                  <a:pt x="0" y="230"/>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Freeform 12"/>
          <p:cNvSpPr/>
          <p:nvPr/>
        </p:nvSpPr>
        <p:spPr bwMode="auto">
          <a:xfrm>
            <a:off x="6502483" y="2596850"/>
            <a:ext cx="1319213" cy="292100"/>
          </a:xfrm>
          <a:custGeom>
            <a:avLst/>
            <a:gdLst>
              <a:gd name="T0" fmla="*/ 1318572 w 996"/>
              <a:gd name="T1" fmla="*/ 0 h 238"/>
              <a:gd name="T2" fmla="*/ 1019378 w 996"/>
              <a:gd name="T3" fmla="*/ 285955 h 238"/>
              <a:gd name="T4" fmla="*/ 0 w 996"/>
              <a:gd name="T5" fmla="*/ 290843 h 238"/>
              <a:gd name="T6" fmla="*/ 0 60000 65536"/>
              <a:gd name="T7" fmla="*/ 0 60000 65536"/>
              <a:gd name="T8" fmla="*/ 0 60000 65536"/>
            </a:gdLst>
            <a:ahLst/>
            <a:cxnLst>
              <a:cxn ang="T6">
                <a:pos x="T0" y="T1"/>
              </a:cxn>
              <a:cxn ang="T7">
                <a:pos x="T2" y="T3"/>
              </a:cxn>
              <a:cxn ang="T8">
                <a:pos x="T4" y="T5"/>
              </a:cxn>
            </a:cxnLst>
            <a:rect l="0" t="0" r="r" b="b"/>
            <a:pathLst>
              <a:path w="996" h="238">
                <a:moveTo>
                  <a:pt x="996" y="0"/>
                </a:moveTo>
                <a:lnTo>
                  <a:pt x="770" y="234"/>
                </a:lnTo>
                <a:lnTo>
                  <a:pt x="0" y="238"/>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Freeform 13"/>
          <p:cNvSpPr/>
          <p:nvPr/>
        </p:nvSpPr>
        <p:spPr bwMode="auto">
          <a:xfrm>
            <a:off x="6502483" y="2904825"/>
            <a:ext cx="1319213" cy="301625"/>
          </a:xfrm>
          <a:custGeom>
            <a:avLst/>
            <a:gdLst>
              <a:gd name="T0" fmla="*/ 1318572 w 996"/>
              <a:gd name="T1" fmla="*/ 0 h 246"/>
              <a:gd name="T2" fmla="*/ 1019378 w 996"/>
              <a:gd name="T3" fmla="*/ 295732 h 246"/>
              <a:gd name="T4" fmla="*/ 0 w 996"/>
              <a:gd name="T5" fmla="*/ 300620 h 246"/>
              <a:gd name="T6" fmla="*/ 0 60000 65536"/>
              <a:gd name="T7" fmla="*/ 0 60000 65536"/>
              <a:gd name="T8" fmla="*/ 0 60000 65536"/>
            </a:gdLst>
            <a:ahLst/>
            <a:cxnLst>
              <a:cxn ang="T6">
                <a:pos x="T0" y="T1"/>
              </a:cxn>
              <a:cxn ang="T7">
                <a:pos x="T2" y="T3"/>
              </a:cxn>
              <a:cxn ang="T8">
                <a:pos x="T4" y="T5"/>
              </a:cxn>
            </a:cxnLst>
            <a:rect l="0" t="0" r="r" b="b"/>
            <a:pathLst>
              <a:path w="996" h="246">
                <a:moveTo>
                  <a:pt x="996" y="0"/>
                </a:moveTo>
                <a:lnTo>
                  <a:pt x="770" y="242"/>
                </a:lnTo>
                <a:lnTo>
                  <a:pt x="0" y="246"/>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AutoShape 14"/>
          <p:cNvSpPr>
            <a:spLocks noChangeArrowheads="1"/>
          </p:cNvSpPr>
          <p:nvPr/>
        </p:nvSpPr>
        <p:spPr bwMode="auto">
          <a:xfrm>
            <a:off x="3795713" y="2628600"/>
            <a:ext cx="1316120" cy="1114425"/>
          </a:xfrm>
          <a:prstGeom prst="cube">
            <a:avLst>
              <a:gd name="adj" fmla="val 25301"/>
            </a:avLst>
          </a:prstGeom>
          <a:solidFill>
            <a:srgbClr val="00CC00"/>
          </a:solidFill>
          <a:ln w="19050">
            <a:solidFill>
              <a:schemeClr val="tx1"/>
            </a:solidFill>
            <a:miter lim="800000"/>
          </a:ln>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7" name="Freeform 15"/>
          <p:cNvSpPr/>
          <p:nvPr/>
        </p:nvSpPr>
        <p:spPr bwMode="auto">
          <a:xfrm>
            <a:off x="3790950" y="2927050"/>
            <a:ext cx="1328738" cy="282575"/>
          </a:xfrm>
          <a:custGeom>
            <a:avLst/>
            <a:gdLst>
              <a:gd name="T0" fmla="*/ 1327839 w 1003"/>
              <a:gd name="T1" fmla="*/ 0 h 231"/>
              <a:gd name="T2" fmla="*/ 1019378 w 1003"/>
              <a:gd name="T3" fmla="*/ 277402 h 231"/>
              <a:gd name="T4" fmla="*/ 0 w 1003"/>
              <a:gd name="T5" fmla="*/ 282290 h 231"/>
              <a:gd name="T6" fmla="*/ 0 60000 65536"/>
              <a:gd name="T7" fmla="*/ 0 60000 65536"/>
              <a:gd name="T8" fmla="*/ 0 60000 65536"/>
            </a:gdLst>
            <a:ahLst/>
            <a:cxnLst>
              <a:cxn ang="T6">
                <a:pos x="T0" y="T1"/>
              </a:cxn>
              <a:cxn ang="T7">
                <a:pos x="T2" y="T3"/>
              </a:cxn>
              <a:cxn ang="T8">
                <a:pos x="T4" y="T5"/>
              </a:cxn>
            </a:cxnLst>
            <a:rect l="0" t="0" r="r" b="b"/>
            <a:pathLst>
              <a:path w="1003" h="231">
                <a:moveTo>
                  <a:pt x="1003" y="0"/>
                </a:moveTo>
                <a:lnTo>
                  <a:pt x="770" y="227"/>
                </a:lnTo>
                <a:lnTo>
                  <a:pt x="0" y="231"/>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Text Box 16"/>
          <p:cNvSpPr txBox="1">
            <a:spLocks noChangeArrowheads="1"/>
          </p:cNvSpPr>
          <p:nvPr/>
        </p:nvSpPr>
        <p:spPr bwMode="auto">
          <a:xfrm>
            <a:off x="481275" y="1199983"/>
            <a:ext cx="679450" cy="30797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99"/>
                </a:solidFill>
                <a:latin typeface="微软雅黑" panose="020B0503020204020204" pitchFamily="34" charset="-122"/>
                <a:ea typeface="微软雅黑" panose="020B0503020204020204" pitchFamily="34" charset="-122"/>
              </a:rPr>
              <a:t>主机</a:t>
            </a:r>
            <a:r>
              <a:rPr kumimoji="1" lang="en-US" altLang="zh-CN" sz="1400" b="1" dirty="0">
                <a:solidFill>
                  <a:srgbClr val="000099"/>
                </a:solidFill>
                <a:latin typeface="微软雅黑" panose="020B0503020204020204" pitchFamily="34" charset="-122"/>
                <a:ea typeface="微软雅黑" panose="020B0503020204020204" pitchFamily="34" charset="-122"/>
              </a:rPr>
              <a:t>A</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sp>
        <p:nvSpPr>
          <p:cNvPr id="21" name="Text Box 19"/>
          <p:cNvSpPr txBox="1">
            <a:spLocks noChangeArrowheads="1"/>
          </p:cNvSpPr>
          <p:nvPr/>
        </p:nvSpPr>
        <p:spPr bwMode="auto">
          <a:xfrm>
            <a:off x="5327310" y="3825189"/>
            <a:ext cx="707245"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latin typeface="微软雅黑" panose="020B0503020204020204" pitchFamily="34" charset="-122"/>
                <a:ea typeface="微软雅黑" panose="020B0503020204020204" pitchFamily="34" charset="-122"/>
              </a:rPr>
              <a:t>网络 </a:t>
            </a:r>
            <a:r>
              <a:rPr kumimoji="1" lang="en-US" altLang="zh-CN" sz="1400" b="1">
                <a:latin typeface="微软雅黑" panose="020B0503020204020204" pitchFamily="34" charset="-122"/>
                <a:ea typeface="微软雅黑" panose="020B0503020204020204" pitchFamily="34" charset="-122"/>
              </a:rPr>
              <a:t>2</a:t>
            </a:r>
            <a:endParaRPr kumimoji="1" lang="en-US" altLang="zh-CN" sz="1400" b="1">
              <a:latin typeface="微软雅黑" panose="020B0503020204020204" pitchFamily="34" charset="-122"/>
              <a:ea typeface="微软雅黑" panose="020B0503020204020204" pitchFamily="34" charset="-122"/>
            </a:endParaRPr>
          </a:p>
        </p:txBody>
      </p:sp>
      <p:sp>
        <p:nvSpPr>
          <p:cNvPr id="22" name="Text Box 20"/>
          <p:cNvSpPr txBox="1">
            <a:spLocks noChangeArrowheads="1"/>
          </p:cNvSpPr>
          <p:nvPr/>
        </p:nvSpPr>
        <p:spPr bwMode="auto">
          <a:xfrm>
            <a:off x="2698149" y="3853980"/>
            <a:ext cx="707245"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latin typeface="微软雅黑" panose="020B0503020204020204" pitchFamily="34" charset="-122"/>
                <a:ea typeface="微软雅黑" panose="020B0503020204020204" pitchFamily="34" charset="-122"/>
              </a:rPr>
              <a:t>网络 </a:t>
            </a:r>
            <a:r>
              <a:rPr kumimoji="1" lang="en-US" altLang="zh-CN" sz="1400" b="1" dirty="0">
                <a:latin typeface="微软雅黑" panose="020B0503020204020204" pitchFamily="34" charset="-122"/>
                <a:ea typeface="微软雅黑" panose="020B0503020204020204" pitchFamily="34" charset="-122"/>
              </a:rPr>
              <a:t>1</a:t>
            </a:r>
            <a:endParaRPr kumimoji="1" lang="en-US" altLang="zh-CN" sz="1400" b="1" dirty="0">
              <a:latin typeface="微软雅黑" panose="020B0503020204020204" pitchFamily="34" charset="-122"/>
              <a:ea typeface="微软雅黑" panose="020B0503020204020204" pitchFamily="34" charset="-122"/>
            </a:endParaRPr>
          </a:p>
        </p:txBody>
      </p:sp>
      <p:sp>
        <p:nvSpPr>
          <p:cNvPr id="23" name="Line 21"/>
          <p:cNvSpPr>
            <a:spLocks noChangeShapeType="1"/>
          </p:cNvSpPr>
          <p:nvPr/>
        </p:nvSpPr>
        <p:spPr bwMode="auto">
          <a:xfrm>
            <a:off x="1898735" y="3738261"/>
            <a:ext cx="762686" cy="265113"/>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4" name="Line 22"/>
          <p:cNvSpPr>
            <a:spLocks noChangeShapeType="1"/>
          </p:cNvSpPr>
          <p:nvPr/>
        </p:nvSpPr>
        <p:spPr bwMode="auto">
          <a:xfrm flipH="1">
            <a:off x="3534186" y="3745800"/>
            <a:ext cx="493964" cy="260007"/>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5" name="Line 23"/>
          <p:cNvSpPr>
            <a:spLocks noChangeShapeType="1"/>
          </p:cNvSpPr>
          <p:nvPr/>
        </p:nvSpPr>
        <p:spPr bwMode="auto">
          <a:xfrm>
            <a:off x="4634406" y="3738262"/>
            <a:ext cx="602188" cy="260486"/>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24"/>
          <p:cNvSpPr>
            <a:spLocks noChangeShapeType="1"/>
          </p:cNvSpPr>
          <p:nvPr/>
        </p:nvSpPr>
        <p:spPr bwMode="auto">
          <a:xfrm flipH="1">
            <a:off x="6035746" y="3739849"/>
            <a:ext cx="696842" cy="265957"/>
          </a:xfrm>
          <a:prstGeom prst="line">
            <a:avLst/>
          </a:prstGeom>
          <a:noFill/>
          <a:ln w="28575">
            <a:solidFill>
              <a:srgbClr val="000099"/>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Text Box 25"/>
          <p:cNvSpPr txBox="1">
            <a:spLocks noChangeArrowheads="1"/>
          </p:cNvSpPr>
          <p:nvPr/>
        </p:nvSpPr>
        <p:spPr bwMode="auto">
          <a:xfrm>
            <a:off x="6659646" y="2253950"/>
            <a:ext cx="723900" cy="1458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dirty="0">
                <a:solidFill>
                  <a:schemeClr val="bg1"/>
                </a:solidFill>
                <a:latin typeface="微软雅黑" panose="020B0503020204020204" pitchFamily="34" charset="-122"/>
                <a:ea typeface="微软雅黑" panose="020B0503020204020204" pitchFamily="34" charset="-122"/>
              </a:rPr>
              <a:t>应用层</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a:lnSpc>
                <a:spcPct val="130000"/>
              </a:lnSpc>
            </a:pPr>
            <a:r>
              <a:rPr kumimoji="1" lang="zh-CN" altLang="en-US" sz="1400" b="1" dirty="0">
                <a:solidFill>
                  <a:schemeClr val="bg1"/>
                </a:solidFill>
                <a:latin typeface="微软雅黑" panose="020B0503020204020204" pitchFamily="34" charset="-122"/>
                <a:ea typeface="微软雅黑" panose="020B0503020204020204" pitchFamily="34" charset="-122"/>
              </a:rPr>
              <a:t>运输层</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a:lnSpc>
                <a:spcPct val="130000"/>
              </a:lnSpc>
              <a:spcBef>
                <a:spcPts val="200"/>
              </a:spcBef>
            </a:pPr>
            <a:r>
              <a:rPr kumimoji="1" lang="zh-CN" altLang="en-US" sz="1400" b="1" dirty="0">
                <a:solidFill>
                  <a:schemeClr val="bg1"/>
                </a:solidFill>
                <a:latin typeface="微软雅黑" panose="020B0503020204020204" pitchFamily="34" charset="-122"/>
                <a:ea typeface="微软雅黑" panose="020B0503020204020204" pitchFamily="34" charset="-122"/>
              </a:rPr>
              <a:t>网际层</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a:lnSpc>
                <a:spcPct val="130000"/>
              </a:lnSpc>
              <a:spcBef>
                <a:spcPts val="200"/>
              </a:spcBef>
            </a:pPr>
            <a:r>
              <a:rPr kumimoji="1" lang="zh-CN" altLang="en-US" sz="1400" b="1" dirty="0">
                <a:solidFill>
                  <a:schemeClr val="bg1"/>
                </a:solidFill>
                <a:latin typeface="微软雅黑" panose="020B0503020204020204" pitchFamily="34" charset="-122"/>
                <a:ea typeface="微软雅黑" panose="020B0503020204020204" pitchFamily="34" charset="-122"/>
              </a:rPr>
              <a:t>网络</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a:lnSpc>
                <a:spcPct val="90000"/>
              </a:lnSpc>
            </a:pPr>
            <a:r>
              <a:rPr kumimoji="1" lang="zh-CN" altLang="en-US" sz="1400" b="1" dirty="0">
                <a:solidFill>
                  <a:schemeClr val="bg1"/>
                </a:solidFill>
                <a:latin typeface="微软雅黑" panose="020B0503020204020204" pitchFamily="34" charset="-122"/>
                <a:ea typeface="微软雅黑" panose="020B0503020204020204" pitchFamily="34" charset="-122"/>
              </a:rPr>
              <a:t>接口层</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8" name="Text Box 26"/>
          <p:cNvSpPr txBox="1">
            <a:spLocks noChangeArrowheads="1"/>
          </p:cNvSpPr>
          <p:nvPr/>
        </p:nvSpPr>
        <p:spPr bwMode="auto">
          <a:xfrm>
            <a:off x="3935413" y="2869900"/>
            <a:ext cx="723900" cy="846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网际层</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130000"/>
              </a:lnSpc>
            </a:pPr>
            <a:r>
              <a:rPr kumimoji="1" lang="zh-CN" altLang="en-US" sz="1400" b="1">
                <a:solidFill>
                  <a:schemeClr val="bg1"/>
                </a:solidFill>
                <a:latin typeface="微软雅黑" panose="020B0503020204020204" pitchFamily="34" charset="-122"/>
                <a:ea typeface="微软雅黑" panose="020B0503020204020204" pitchFamily="34" charset="-122"/>
              </a:rPr>
              <a:t>网络</a:t>
            </a:r>
            <a:endParaRPr kumimoji="1" lang="zh-CN" altLang="en-US" sz="1400" b="1">
              <a:solidFill>
                <a:schemeClr val="bg1"/>
              </a:solidFill>
              <a:latin typeface="微软雅黑" panose="020B0503020204020204" pitchFamily="34" charset="-122"/>
              <a:ea typeface="微软雅黑" panose="020B0503020204020204" pitchFamily="34" charset="-122"/>
            </a:endParaRPr>
          </a:p>
          <a:p>
            <a:pPr algn="ctr">
              <a:lnSpc>
                <a:spcPct val="90000"/>
              </a:lnSpc>
            </a:pPr>
            <a:r>
              <a:rPr kumimoji="1" lang="zh-CN" altLang="en-US" sz="1400" b="1">
                <a:solidFill>
                  <a:schemeClr val="bg1"/>
                </a:solidFill>
                <a:latin typeface="微软雅黑" panose="020B0503020204020204" pitchFamily="34" charset="-122"/>
                <a:ea typeface="微软雅黑" panose="020B0503020204020204" pitchFamily="34" charset="-122"/>
              </a:rPr>
              <a:t>接口层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29" name="Text Box 27"/>
          <p:cNvSpPr txBox="1">
            <a:spLocks noChangeArrowheads="1"/>
          </p:cNvSpPr>
          <p:nvPr/>
        </p:nvSpPr>
        <p:spPr bwMode="auto">
          <a:xfrm>
            <a:off x="684000" y="2233312"/>
            <a:ext cx="311150" cy="143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4</a:t>
            </a:r>
            <a:endParaRPr kumimoji="1" lang="en-US" altLang="zh-CN" sz="1600" b="1">
              <a:solidFill>
                <a:srgbClr val="000099"/>
              </a:solidFill>
              <a:latin typeface="微软雅黑" panose="020B0503020204020204" pitchFamily="34" charset="-122"/>
              <a:ea typeface="微软雅黑" panose="020B0503020204020204" pitchFamily="34" charset="-122"/>
            </a:endParaRP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3</a:t>
            </a:r>
            <a:endParaRPr kumimoji="1" lang="en-US" altLang="zh-CN" sz="1600" b="1">
              <a:solidFill>
                <a:srgbClr val="000099"/>
              </a:solidFill>
              <a:latin typeface="微软雅黑" panose="020B0503020204020204" pitchFamily="34" charset="-122"/>
              <a:ea typeface="微软雅黑" panose="020B0503020204020204" pitchFamily="34" charset="-122"/>
            </a:endParaRPr>
          </a:p>
          <a:p>
            <a:pPr algn="ctr">
              <a:lnSpc>
                <a:spcPct val="130000"/>
              </a:lnSpc>
            </a:pPr>
            <a:r>
              <a:rPr kumimoji="1" lang="en-US" altLang="zh-CN" sz="1600" b="1">
                <a:solidFill>
                  <a:srgbClr val="000099"/>
                </a:solidFill>
                <a:latin typeface="微软雅黑" panose="020B0503020204020204" pitchFamily="34" charset="-122"/>
                <a:ea typeface="微软雅黑" panose="020B0503020204020204" pitchFamily="34" charset="-122"/>
              </a:rPr>
              <a:t>2</a:t>
            </a:r>
            <a:endParaRPr kumimoji="1" lang="en-US" altLang="zh-CN" sz="1600" b="1">
              <a:solidFill>
                <a:srgbClr val="000099"/>
              </a:solidFill>
              <a:latin typeface="微软雅黑" panose="020B0503020204020204" pitchFamily="34" charset="-122"/>
              <a:ea typeface="微软雅黑" panose="020B0503020204020204" pitchFamily="34" charset="-122"/>
            </a:endParaRPr>
          </a:p>
          <a:p>
            <a:pPr algn="ctr">
              <a:lnSpc>
                <a:spcPct val="155000"/>
              </a:lnSpc>
            </a:pPr>
            <a:r>
              <a:rPr kumimoji="1" lang="en-US" altLang="zh-CN" sz="1600" b="1">
                <a:solidFill>
                  <a:srgbClr val="000099"/>
                </a:solidFill>
                <a:latin typeface="微软雅黑" panose="020B0503020204020204" pitchFamily="34" charset="-122"/>
                <a:ea typeface="微软雅黑" panose="020B0503020204020204" pitchFamily="34" charset="-122"/>
              </a:rPr>
              <a:t>1</a:t>
            </a:r>
            <a:endParaRPr kumimoji="1" lang="en-US" altLang="zh-CN" sz="1600" b="1">
              <a:solidFill>
                <a:srgbClr val="000099"/>
              </a:solidFill>
              <a:latin typeface="微软雅黑" panose="020B0503020204020204" pitchFamily="34" charset="-122"/>
              <a:ea typeface="微软雅黑" panose="020B0503020204020204" pitchFamily="34" charset="-122"/>
            </a:endParaRPr>
          </a:p>
        </p:txBody>
      </p:sp>
      <p:sp>
        <p:nvSpPr>
          <p:cNvPr id="30" name="矩形 30"/>
          <p:cNvSpPr>
            <a:spLocks noChangeArrowheads="1"/>
          </p:cNvSpPr>
          <p:nvPr/>
        </p:nvSpPr>
        <p:spPr bwMode="auto">
          <a:xfrm>
            <a:off x="3168612" y="1768040"/>
            <a:ext cx="2651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b="1" dirty="0">
                <a:solidFill>
                  <a:srgbClr val="0000FF"/>
                </a:solidFill>
                <a:latin typeface="微软雅黑" panose="020B0503020204020204" pitchFamily="34" charset="-122"/>
                <a:ea typeface="微软雅黑" panose="020B0503020204020204" pitchFamily="34" charset="-122"/>
              </a:rPr>
              <a:t>TCP/IP </a:t>
            </a:r>
            <a:r>
              <a:rPr lang="zh-CN" altLang="en-US" b="1" dirty="0">
                <a:solidFill>
                  <a:srgbClr val="0000FF"/>
                </a:solidFill>
                <a:latin typeface="微软雅黑" panose="020B0503020204020204" pitchFamily="34" charset="-122"/>
                <a:ea typeface="微软雅黑" panose="020B0503020204020204" pitchFamily="34" charset="-122"/>
              </a:rPr>
              <a:t>是四层体系结构</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31" name="矩形 31"/>
          <p:cNvSpPr>
            <a:spLocks noChangeArrowheads="1"/>
          </p:cNvSpPr>
          <p:nvPr/>
        </p:nvSpPr>
        <p:spPr bwMode="auto">
          <a:xfrm>
            <a:off x="1484313" y="4330400"/>
            <a:ext cx="59499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400" b="1" dirty="0">
                <a:solidFill>
                  <a:srgbClr val="000066"/>
                </a:solidFill>
                <a:latin typeface="微软雅黑" panose="020B0503020204020204" pitchFamily="34" charset="-122"/>
                <a:ea typeface="微软雅黑" panose="020B0503020204020204" pitchFamily="34" charset="-122"/>
              </a:rPr>
              <a:t>路由器在转发分组时</a:t>
            </a:r>
            <a:r>
              <a:rPr lang="zh-CN" altLang="en-US" sz="1400" b="1" dirty="0">
                <a:solidFill>
                  <a:srgbClr val="C00000"/>
                </a:solidFill>
                <a:latin typeface="微软雅黑" panose="020B0503020204020204" pitchFamily="34" charset="-122"/>
                <a:ea typeface="微软雅黑" panose="020B0503020204020204" pitchFamily="34" charset="-122"/>
              </a:rPr>
              <a:t>最高</a:t>
            </a:r>
            <a:r>
              <a:rPr lang="zh-CN" altLang="en-US" sz="1400" b="1" dirty="0">
                <a:solidFill>
                  <a:srgbClr val="000066"/>
                </a:solidFill>
                <a:latin typeface="微软雅黑" panose="020B0503020204020204" pitchFamily="34" charset="-122"/>
                <a:ea typeface="微软雅黑" panose="020B0503020204020204" pitchFamily="34" charset="-122"/>
              </a:rPr>
              <a:t>只用到</a:t>
            </a:r>
            <a:r>
              <a:rPr lang="zh-CN" altLang="en-US" sz="1400" b="1" dirty="0">
                <a:solidFill>
                  <a:srgbClr val="C00000"/>
                </a:solidFill>
                <a:latin typeface="微软雅黑" panose="020B0503020204020204" pitchFamily="34" charset="-122"/>
                <a:ea typeface="微软雅黑" panose="020B0503020204020204" pitchFamily="34" charset="-122"/>
              </a:rPr>
              <a:t>网际</a:t>
            </a:r>
            <a:r>
              <a:rPr lang="zh-CN" altLang="en-US" sz="1400" b="1" dirty="0" smtClean="0">
                <a:solidFill>
                  <a:srgbClr val="C00000"/>
                </a:solidFill>
                <a:latin typeface="微软雅黑" panose="020B0503020204020204" pitchFamily="34" charset="-122"/>
                <a:ea typeface="微软雅黑" panose="020B0503020204020204" pitchFamily="34" charset="-122"/>
              </a:rPr>
              <a:t>层，</a:t>
            </a:r>
            <a:r>
              <a:rPr lang="zh-CN" altLang="en-US" sz="1400" b="1" dirty="0" smtClean="0">
                <a:solidFill>
                  <a:srgbClr val="000066"/>
                </a:solidFill>
                <a:latin typeface="微软雅黑" panose="020B0503020204020204" pitchFamily="34" charset="-122"/>
                <a:ea typeface="微软雅黑" panose="020B0503020204020204" pitchFamily="34" charset="-122"/>
              </a:rPr>
              <a:t>没有</a:t>
            </a:r>
            <a:r>
              <a:rPr lang="zh-CN" altLang="en-US" sz="1400" b="1" dirty="0">
                <a:solidFill>
                  <a:srgbClr val="000066"/>
                </a:solidFill>
                <a:latin typeface="微软雅黑" panose="020B0503020204020204" pitchFamily="34" charset="-122"/>
                <a:ea typeface="微软雅黑" panose="020B0503020204020204" pitchFamily="34" charset="-122"/>
              </a:rPr>
              <a:t>使用运输层和应用层。 </a:t>
            </a:r>
            <a:endParaRPr lang="zh-CN" altLang="en-US" sz="1400" b="1" dirty="0">
              <a:solidFill>
                <a:srgbClr val="000066"/>
              </a:solidFill>
              <a:latin typeface="微软雅黑" panose="020B0503020204020204" pitchFamily="34" charset="-122"/>
              <a:ea typeface="微软雅黑" panose="020B0503020204020204" pitchFamily="34" charset="-122"/>
            </a:endParaRPr>
          </a:p>
        </p:txBody>
      </p:sp>
      <p:sp>
        <p:nvSpPr>
          <p:cNvPr id="32" name="Text Box 29"/>
          <p:cNvSpPr txBox="1">
            <a:spLocks noChangeArrowheads="1"/>
          </p:cNvSpPr>
          <p:nvPr/>
        </p:nvSpPr>
        <p:spPr bwMode="auto">
          <a:xfrm>
            <a:off x="1419936" y="1075100"/>
            <a:ext cx="65434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smtClean="0">
                <a:solidFill>
                  <a:srgbClr val="C00000"/>
                </a:solidFill>
                <a:latin typeface="微软雅黑" panose="020B0503020204020204" pitchFamily="34" charset="-122"/>
                <a:ea typeface="微软雅黑" panose="020B0503020204020204" pitchFamily="34" charset="-122"/>
              </a:rPr>
              <a:t>A</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33" name="Text Box 29"/>
          <p:cNvSpPr txBox="1">
            <a:spLocks noChangeArrowheads="1"/>
          </p:cNvSpPr>
          <p:nvPr/>
        </p:nvSpPr>
        <p:spPr bwMode="auto">
          <a:xfrm>
            <a:off x="6900196" y="1075100"/>
            <a:ext cx="64472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主机 </a:t>
            </a:r>
            <a:r>
              <a:rPr kumimoji="1" lang="en-US" altLang="zh-CN" sz="1200" b="1" dirty="0" smtClean="0">
                <a:solidFill>
                  <a:srgbClr val="C00000"/>
                </a:solidFill>
                <a:latin typeface="微软雅黑" panose="020B0503020204020204" pitchFamily="34" charset="-122"/>
                <a:ea typeface="微软雅黑" panose="020B0503020204020204" pitchFamily="34" charset="-122"/>
              </a:rPr>
              <a:t>B</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34" name="Text Box 29"/>
          <p:cNvSpPr txBox="1">
            <a:spLocks noChangeArrowheads="1"/>
          </p:cNvSpPr>
          <p:nvPr/>
        </p:nvSpPr>
        <p:spPr bwMode="auto">
          <a:xfrm>
            <a:off x="4086071" y="1075100"/>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Calibri" panose="020F0502020204030204" pitchFamily="34" charset="0"/>
                <a:ea typeface="宋体" panose="02010600030101010101" pitchFamily="2" charset="-122"/>
              </a:defRPr>
            </a:lvl1pPr>
            <a:lvl2pPr marL="742950" indent="-285750" defTabSz="762000">
              <a:defRPr>
                <a:solidFill>
                  <a:schemeClr val="tx1"/>
                </a:solidFill>
                <a:latin typeface="Calibri" panose="020F0502020204030204" pitchFamily="34" charset="0"/>
                <a:ea typeface="宋体" panose="02010600030101010101" pitchFamily="2" charset="-122"/>
              </a:defRPr>
            </a:lvl2pPr>
            <a:lvl3pPr marL="1143000" indent="-228600" defTabSz="762000">
              <a:defRPr>
                <a:solidFill>
                  <a:schemeClr val="tx1"/>
                </a:solidFill>
                <a:latin typeface="Calibri" panose="020F0502020204030204" pitchFamily="34" charset="0"/>
                <a:ea typeface="宋体" panose="02010600030101010101" pitchFamily="2" charset="-122"/>
              </a:defRPr>
            </a:lvl3pPr>
            <a:lvl4pPr marL="1600200" indent="-228600" defTabSz="762000">
              <a:defRPr>
                <a:solidFill>
                  <a:schemeClr val="tx1"/>
                </a:solidFill>
                <a:latin typeface="Calibri" panose="020F0502020204030204" pitchFamily="34" charset="0"/>
                <a:ea typeface="宋体" panose="02010600030101010101" pitchFamily="2" charset="-122"/>
              </a:defRPr>
            </a:lvl4pPr>
            <a:lvl5pPr marL="2057400" indent="-228600" defTabSz="762000">
              <a:defRPr>
                <a:solidFill>
                  <a:schemeClr val="tx1"/>
                </a:solidFill>
                <a:latin typeface="Calibri" panose="020F0502020204030204" pitchFamily="34" charset="0"/>
                <a:ea typeface="宋体" panose="02010600030101010101" pitchFamily="2" charset="-122"/>
              </a:defRPr>
            </a:lvl5pPr>
            <a:lvl6pPr marL="25146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defTabSz="7620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200" b="1" dirty="0" smtClean="0">
                <a:solidFill>
                  <a:srgbClr val="C00000"/>
                </a:solidFill>
                <a:latin typeface="微软雅黑" panose="020B0503020204020204" pitchFamily="34" charset="-122"/>
                <a:ea typeface="微软雅黑" panose="020B0503020204020204" pitchFamily="34" charset="-122"/>
              </a:rPr>
              <a:t>路由器</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cxnSp>
        <p:nvCxnSpPr>
          <p:cNvPr id="35" name="直接连接符 34"/>
          <p:cNvCxnSpPr/>
          <p:nvPr/>
        </p:nvCxnSpPr>
        <p:spPr>
          <a:xfrm>
            <a:off x="1703983" y="1507958"/>
            <a:ext cx="5553552" cy="0"/>
          </a:xfrm>
          <a:prstGeom prst="line">
            <a:avLst/>
          </a:prstGeom>
          <a:ln w="19050">
            <a:solidFill>
              <a:srgbClr val="000066"/>
            </a:solidFill>
          </a:ln>
        </p:spPr>
        <p:style>
          <a:lnRef idx="1">
            <a:schemeClr val="accent1"/>
          </a:lnRef>
          <a:fillRef idx="0">
            <a:schemeClr val="accent1"/>
          </a:fillRef>
          <a:effectRef idx="0">
            <a:schemeClr val="accent1"/>
          </a:effectRef>
          <a:fontRef idx="minor">
            <a:schemeClr val="tx1"/>
          </a:fontRef>
        </p:style>
      </p:cxnSp>
      <p:pic>
        <p:nvPicPr>
          <p:cNvPr id="36"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008858" y="1312469"/>
            <a:ext cx="410222"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98872" y="1312469"/>
            <a:ext cx="410223" cy="410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43"/>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179983" y="1385466"/>
            <a:ext cx="454438" cy="2643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50" name="组合 49"/>
          <p:cNvGrpSpPr/>
          <p:nvPr/>
        </p:nvGrpSpPr>
        <p:grpSpPr>
          <a:xfrm>
            <a:off x="2519141" y="1250953"/>
            <a:ext cx="977660" cy="448910"/>
            <a:chOff x="2461478" y="1292143"/>
            <a:chExt cx="977660" cy="448910"/>
          </a:xfrm>
        </p:grpSpPr>
        <p:grpSp>
          <p:nvGrpSpPr>
            <p:cNvPr id="39" name="Group 17"/>
            <p:cNvGrpSpPr/>
            <p:nvPr/>
          </p:nvGrpSpPr>
          <p:grpSpPr bwMode="auto">
            <a:xfrm>
              <a:off x="2461478" y="1292143"/>
              <a:ext cx="977660" cy="448910"/>
              <a:chOff x="1680" y="240"/>
              <a:chExt cx="2529" cy="1270"/>
            </a:xfrm>
            <a:solidFill>
              <a:schemeClr val="bg1"/>
            </a:solidFill>
          </p:grpSpPr>
          <p:sp>
            <p:nvSpPr>
              <p:cNvPr id="40"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1"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2"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3"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4"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5"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6"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7"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48"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grpSp>
        <p:sp>
          <p:nvSpPr>
            <p:cNvPr id="49" name="文本框 48"/>
            <p:cNvSpPr txBox="1"/>
            <p:nvPr/>
          </p:nvSpPr>
          <p:spPr>
            <a:xfrm>
              <a:off x="2702534" y="1377137"/>
              <a:ext cx="633507" cy="276999"/>
            </a:xfrm>
            <a:prstGeom prst="rect">
              <a:avLst/>
            </a:prstGeom>
            <a:noFill/>
          </p:spPr>
          <p:txBody>
            <a:bodyPr wrap="none" rtlCol="0">
              <a:spAutoFit/>
            </a:bodyPr>
            <a:lstStyle/>
            <a:p>
              <a:r>
                <a:rPr lang="zh-CN" altLang="en-US" sz="1200" b="1" dirty="0" smtClean="0">
                  <a:latin typeface="微软雅黑" panose="020B0503020204020204" pitchFamily="34" charset="-122"/>
                  <a:ea typeface="微软雅黑" panose="020B0503020204020204" pitchFamily="34" charset="-122"/>
                </a:rPr>
                <a:t>网络 </a:t>
              </a:r>
              <a:r>
                <a:rPr lang="en-US" altLang="zh-CN" sz="1200" b="1" dirty="0" smtClean="0">
                  <a:latin typeface="微软雅黑" panose="020B0503020204020204" pitchFamily="34" charset="-122"/>
                  <a:ea typeface="微软雅黑" panose="020B0503020204020204" pitchFamily="34" charset="-122"/>
                </a:rPr>
                <a:t>1</a:t>
              </a:r>
              <a:endParaRPr lang="zh-CN" altLang="en-US" sz="1200" b="1" dirty="0">
                <a:latin typeface="微软雅黑" panose="020B0503020204020204" pitchFamily="34" charset="-122"/>
                <a:ea typeface="微软雅黑" panose="020B0503020204020204" pitchFamily="34" charset="-122"/>
              </a:endParaRPr>
            </a:p>
          </p:txBody>
        </p:sp>
      </p:grpSp>
      <p:grpSp>
        <p:nvGrpSpPr>
          <p:cNvPr id="51" name="组合 50"/>
          <p:cNvGrpSpPr/>
          <p:nvPr/>
        </p:nvGrpSpPr>
        <p:grpSpPr>
          <a:xfrm>
            <a:off x="5244462" y="1250953"/>
            <a:ext cx="977660" cy="448910"/>
            <a:chOff x="2461478" y="1292143"/>
            <a:chExt cx="977660" cy="448910"/>
          </a:xfrm>
        </p:grpSpPr>
        <p:grpSp>
          <p:nvGrpSpPr>
            <p:cNvPr id="52" name="Group 17"/>
            <p:cNvGrpSpPr/>
            <p:nvPr/>
          </p:nvGrpSpPr>
          <p:grpSpPr bwMode="auto">
            <a:xfrm>
              <a:off x="2461478" y="1292143"/>
              <a:ext cx="977660" cy="448910"/>
              <a:chOff x="1680" y="240"/>
              <a:chExt cx="2529" cy="1270"/>
            </a:xfrm>
            <a:solidFill>
              <a:schemeClr val="bg1"/>
            </a:solidFill>
          </p:grpSpPr>
          <p:sp>
            <p:nvSpPr>
              <p:cNvPr id="54" name="Oval 18"/>
              <p:cNvSpPr>
                <a:spLocks noChangeArrowheads="1"/>
              </p:cNvSpPr>
              <p:nvPr/>
            </p:nvSpPr>
            <p:spPr bwMode="auto">
              <a:xfrm>
                <a:off x="2554" y="240"/>
                <a:ext cx="1088"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5" name="Oval 19"/>
              <p:cNvSpPr>
                <a:spLocks noChangeArrowheads="1"/>
              </p:cNvSpPr>
              <p:nvPr/>
            </p:nvSpPr>
            <p:spPr bwMode="auto">
              <a:xfrm>
                <a:off x="1941" y="381"/>
                <a:ext cx="827" cy="513"/>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6" name="Oval 20"/>
              <p:cNvSpPr>
                <a:spLocks noChangeArrowheads="1"/>
              </p:cNvSpPr>
              <p:nvPr/>
            </p:nvSpPr>
            <p:spPr bwMode="auto">
              <a:xfrm>
                <a:off x="1680" y="702"/>
                <a:ext cx="552" cy="411"/>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7" name="Oval 21"/>
              <p:cNvSpPr>
                <a:spLocks noChangeArrowheads="1"/>
              </p:cNvSpPr>
              <p:nvPr/>
            </p:nvSpPr>
            <p:spPr bwMode="auto">
              <a:xfrm>
                <a:off x="1849" y="894"/>
                <a:ext cx="842" cy="450"/>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8" name="Oval 22"/>
              <p:cNvSpPr>
                <a:spLocks noChangeArrowheads="1"/>
              </p:cNvSpPr>
              <p:nvPr/>
            </p:nvSpPr>
            <p:spPr bwMode="auto">
              <a:xfrm>
                <a:off x="2462" y="971"/>
                <a:ext cx="1272" cy="539"/>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9" name="Oval 23"/>
              <p:cNvSpPr>
                <a:spLocks noChangeArrowheads="1"/>
              </p:cNvSpPr>
              <p:nvPr/>
            </p:nvSpPr>
            <p:spPr bwMode="auto">
              <a:xfrm>
                <a:off x="3289" y="394"/>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0" name="Oval 24"/>
              <p:cNvSpPr>
                <a:spLocks noChangeArrowheads="1"/>
              </p:cNvSpPr>
              <p:nvPr/>
            </p:nvSpPr>
            <p:spPr bwMode="auto">
              <a:xfrm>
                <a:off x="3412" y="663"/>
                <a:ext cx="797" cy="39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1" name="Oval 25"/>
              <p:cNvSpPr>
                <a:spLocks noChangeArrowheads="1"/>
              </p:cNvSpPr>
              <p:nvPr/>
            </p:nvSpPr>
            <p:spPr bwMode="auto">
              <a:xfrm>
                <a:off x="3335" y="753"/>
                <a:ext cx="797" cy="668"/>
              </a:xfrm>
              <a:prstGeom prst="ellipse">
                <a:avLst/>
              </a:prstGeom>
              <a:grpFill/>
              <a:ln w="9525">
                <a:solidFill>
                  <a:srgbClr val="000000"/>
                </a:solid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2" name="Oval 26"/>
              <p:cNvSpPr>
                <a:spLocks noChangeArrowheads="1"/>
              </p:cNvSpPr>
              <p:nvPr/>
            </p:nvSpPr>
            <p:spPr bwMode="auto">
              <a:xfrm>
                <a:off x="2006" y="446"/>
                <a:ext cx="1916" cy="865"/>
              </a:xfrm>
              <a:prstGeom prst="ellipse">
                <a:avLst/>
              </a:prstGeom>
              <a:grpFill/>
              <a:ln w="9525">
                <a:noFill/>
                <a:rou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dirty="0">
                  <a:solidFill>
                    <a:srgbClr val="368AD6"/>
                  </a:solidFill>
                  <a:latin typeface="+mn-lt"/>
                  <a:ea typeface="黑体" panose="02010609060101010101" pitchFamily="49" charset="-122"/>
                </a:endParaRPr>
              </a:p>
            </p:txBody>
          </p:sp>
        </p:grpSp>
        <p:sp>
          <p:nvSpPr>
            <p:cNvPr id="53" name="文本框 52"/>
            <p:cNvSpPr txBox="1"/>
            <p:nvPr/>
          </p:nvSpPr>
          <p:spPr>
            <a:xfrm>
              <a:off x="2702534" y="1377137"/>
              <a:ext cx="633507" cy="276999"/>
            </a:xfrm>
            <a:prstGeom prst="rect">
              <a:avLst/>
            </a:prstGeom>
            <a:noFill/>
          </p:spPr>
          <p:txBody>
            <a:bodyPr wrap="none" rtlCol="0">
              <a:spAutoFit/>
            </a:bodyPr>
            <a:lstStyle/>
            <a:p>
              <a:r>
                <a:rPr lang="zh-CN" altLang="en-US" sz="1200" b="1" dirty="0" smtClean="0">
                  <a:latin typeface="微软雅黑" panose="020B0503020204020204" pitchFamily="34" charset="-122"/>
                  <a:ea typeface="微软雅黑" panose="020B0503020204020204" pitchFamily="34" charset="-122"/>
                </a:rPr>
                <a:t>网络 </a:t>
              </a:r>
              <a:r>
                <a:rPr lang="en-US" altLang="zh-CN" sz="1200" b="1" dirty="0" smtClean="0">
                  <a:latin typeface="微软雅黑" panose="020B0503020204020204" pitchFamily="34" charset="-122"/>
                  <a:ea typeface="微软雅黑" panose="020B0503020204020204" pitchFamily="34" charset="-122"/>
                </a:rPr>
                <a:t>2</a:t>
              </a:r>
              <a:endParaRPr lang="zh-CN" altLang="en-US" sz="12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smtClean="0"/>
              <a:t>现在互联网</a:t>
            </a:r>
            <a:r>
              <a:rPr lang="zh-CN" altLang="en-US" dirty="0"/>
              <a:t>使用的 </a:t>
            </a:r>
            <a:r>
              <a:rPr lang="en-US" altLang="zh-CN" dirty="0"/>
              <a:t>TCP/IP </a:t>
            </a:r>
            <a:r>
              <a:rPr lang="zh-CN" altLang="en-US" dirty="0" smtClean="0"/>
              <a:t>体系结构已经</a:t>
            </a:r>
            <a:r>
              <a:rPr lang="zh-CN" altLang="en-US" dirty="0"/>
              <a:t>发生了演变，即某些应用程序可以直接使用 </a:t>
            </a:r>
            <a:r>
              <a:rPr lang="en-US" altLang="zh-CN" dirty="0"/>
              <a:t>IP </a:t>
            </a:r>
            <a:r>
              <a:rPr lang="zh-CN" altLang="en-US" dirty="0"/>
              <a:t>层，或甚至直接使用最下面的网络接口层。</a:t>
            </a:r>
            <a:endParaRPr lang="zh-CN" altLang="en-US" dirty="0"/>
          </a:p>
          <a:p>
            <a:endParaRPr lang="zh-CN" altLang="en-US" dirty="0"/>
          </a:p>
        </p:txBody>
      </p:sp>
      <p:sp>
        <p:nvSpPr>
          <p:cNvPr id="4" name="文本占位符 3"/>
          <p:cNvSpPr>
            <a:spLocks noGrp="1"/>
          </p:cNvSpPr>
          <p:nvPr>
            <p:ph type="body" sz="quarter" idx="11"/>
          </p:nvPr>
        </p:nvSpPr>
        <p:spPr/>
        <p:txBody>
          <a:bodyPr/>
          <a:lstStyle/>
          <a:p>
            <a:r>
              <a:rPr lang="en-US" altLang="zh-CN" dirty="0"/>
              <a:t>TCP/IP </a:t>
            </a:r>
            <a:r>
              <a:rPr lang="zh-CN" altLang="en-US" dirty="0"/>
              <a:t>体系结构的另一种表示</a:t>
            </a:r>
            <a:r>
              <a:rPr lang="zh-CN" altLang="en-US" dirty="0" smtClean="0"/>
              <a:t>方法</a:t>
            </a:r>
            <a:endParaRPr lang="zh-CN" altLang="en-US" dirty="0"/>
          </a:p>
        </p:txBody>
      </p:sp>
      <p:sp>
        <p:nvSpPr>
          <p:cNvPr id="5" name="圆角矩形 4"/>
          <p:cNvSpPr/>
          <p:nvPr/>
        </p:nvSpPr>
        <p:spPr>
          <a:xfrm>
            <a:off x="505072" y="1828799"/>
            <a:ext cx="7658625" cy="240832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6" name="组合 5"/>
          <p:cNvGrpSpPr/>
          <p:nvPr/>
        </p:nvGrpSpPr>
        <p:grpSpPr bwMode="auto">
          <a:xfrm>
            <a:off x="2862264" y="2042984"/>
            <a:ext cx="3299640" cy="1943272"/>
            <a:chOff x="2778939" y="3395364"/>
            <a:chExt cx="3502942" cy="2128590"/>
          </a:xfrm>
        </p:grpSpPr>
        <p:sp>
          <p:nvSpPr>
            <p:cNvPr id="7" name="Rectangle 5"/>
            <p:cNvSpPr>
              <a:spLocks noChangeArrowheads="1"/>
            </p:cNvSpPr>
            <p:nvPr/>
          </p:nvSpPr>
          <p:spPr bwMode="auto">
            <a:xfrm>
              <a:off x="2778939" y="3395364"/>
              <a:ext cx="3502942" cy="2128590"/>
            </a:xfrm>
            <a:prstGeom prst="rect">
              <a:avLst/>
            </a:prstGeom>
            <a:ln w="38100">
              <a:solidFill>
                <a:srgbClr val="339933"/>
              </a:solidFill>
            </a:ln>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a:off x="2778939" y="5010251"/>
              <a:ext cx="3502942" cy="0"/>
            </a:xfrm>
            <a:prstGeom prst="line">
              <a:avLst/>
            </a:prstGeom>
            <a:ln w="38100">
              <a:solidFill>
                <a:srgbClr val="339933"/>
              </a:solidFill>
            </a:ln>
            <a:extLst>
              <a:ext uri="{909E8E84-426E-40DD-AFC4-6F175D3DCCD1}">
                <a14:hiddenFill xmlns:a14="http://schemas.microsoft.com/office/drawing/2010/main">
                  <a:no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9" name="Freeform 7"/>
            <p:cNvSpPr/>
            <p:nvPr/>
          </p:nvSpPr>
          <p:spPr bwMode="auto">
            <a:xfrm>
              <a:off x="2778939" y="4460452"/>
              <a:ext cx="2589890" cy="531751"/>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0" name="Freeform 8"/>
            <p:cNvSpPr/>
            <p:nvPr/>
          </p:nvSpPr>
          <p:spPr bwMode="auto">
            <a:xfrm>
              <a:off x="2778939" y="3910655"/>
              <a:ext cx="1675251" cy="530957"/>
            </a:xfrm>
            <a:custGeom>
              <a:avLst/>
              <a:gdLst>
                <a:gd name="T0" fmla="*/ 0 w 1542"/>
                <a:gd name="T1" fmla="*/ 0 h 318"/>
                <a:gd name="T2" fmla="*/ 1542 w 1542"/>
                <a:gd name="T3" fmla="*/ 0 h 318"/>
                <a:gd name="T4" fmla="*/ 1542 w 1542"/>
                <a:gd name="T5" fmla="*/ 318 h 318"/>
              </a:gdLst>
              <a:ahLst/>
              <a:cxnLst>
                <a:cxn ang="0">
                  <a:pos x="T0" y="T1"/>
                </a:cxn>
                <a:cxn ang="0">
                  <a:pos x="T2" y="T3"/>
                </a:cxn>
                <a:cxn ang="0">
                  <a:pos x="T4" y="T5"/>
                </a:cxn>
              </a:cxnLst>
              <a:rect l="0" t="0" r="r" b="b"/>
              <a:pathLst>
                <a:path w="1542" h="318">
                  <a:moveTo>
                    <a:pt x="0" y="0"/>
                  </a:moveTo>
                  <a:lnTo>
                    <a:pt x="1542" y="0"/>
                  </a:lnTo>
                  <a:lnTo>
                    <a:pt x="1542" y="318"/>
                  </a:lnTo>
                </a:path>
              </a:pathLst>
            </a:custGeom>
            <a:ln w="38100">
              <a:solidFill>
                <a:srgbClr val="339933"/>
              </a:solidFill>
            </a:ln>
            <a:extLst>
              <a:ext uri="{909E8E84-426E-40DD-AFC4-6F175D3DCCD1}">
                <a14:hiddenFill xmlns:a14="http://schemas.microsoft.com/office/drawing/2010/main">
                  <a:solidFill>
                    <a:schemeClr val="accent1"/>
                  </a:solidFill>
                </a14:hiddenFill>
              </a:ext>
            </a:extLst>
          </p:spPr>
          <p:style>
            <a:lnRef idx="2">
              <a:schemeClr val="dk1"/>
            </a:lnRef>
            <a:fillRef idx="1">
              <a:schemeClr val="lt1"/>
            </a:fillRef>
            <a:effectRef idx="0">
              <a:schemeClr val="dk1"/>
            </a:effectRef>
            <a:fontRef idx="minor">
              <a:schemeClr val="dk1"/>
            </a:fontRef>
          </p:style>
          <p:txBody>
            <a:bodyPr wrap="none" anchor="ctr"/>
            <a:lstStyle/>
            <a:p>
              <a:pPr fontAlgn="auto">
                <a:spcBef>
                  <a:spcPts val="0"/>
                </a:spcBef>
                <a:spcAft>
                  <a:spcPts val="0"/>
                </a:spcAft>
                <a:defRPr/>
              </a:pPr>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1" name="Line 9"/>
            <p:cNvSpPr>
              <a:spLocks noChangeShapeType="1"/>
            </p:cNvSpPr>
            <p:nvPr/>
          </p:nvSpPr>
          <p:spPr bwMode="auto">
            <a:xfrm>
              <a:off x="3616890" y="3928350"/>
              <a:ext cx="0" cy="531310"/>
            </a:xfrm>
            <a:prstGeom prst="line">
              <a:avLst/>
            </a:prstGeom>
            <a:noFill/>
            <a:ln w="3810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latin typeface="微软雅黑" panose="020B0503020204020204" pitchFamily="34" charset="-122"/>
                <a:ea typeface="微软雅黑" panose="020B0503020204020204" pitchFamily="34" charset="-122"/>
              </a:endParaRPr>
            </a:p>
          </p:txBody>
        </p:sp>
        <p:sp>
          <p:nvSpPr>
            <p:cNvPr id="12" name="Text Box 10"/>
            <p:cNvSpPr txBox="1">
              <a:spLocks noChangeArrowheads="1"/>
            </p:cNvSpPr>
            <p:nvPr/>
          </p:nvSpPr>
          <p:spPr bwMode="auto">
            <a:xfrm>
              <a:off x="2900239" y="3991336"/>
              <a:ext cx="1505317"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dirty="0">
                  <a:solidFill>
                    <a:srgbClr val="000066"/>
                  </a:solidFill>
                  <a:latin typeface="微软雅黑" panose="020B0503020204020204" pitchFamily="34" charset="-122"/>
                  <a:ea typeface="微软雅黑" panose="020B0503020204020204" pitchFamily="34" charset="-122"/>
                </a:rPr>
                <a:t>TCP   </a:t>
              </a:r>
              <a:r>
                <a:rPr lang="en-US" altLang="zh-CN" b="1" dirty="0" smtClean="0">
                  <a:solidFill>
                    <a:srgbClr val="000066"/>
                  </a:solidFill>
                  <a:latin typeface="微软雅黑" panose="020B0503020204020204" pitchFamily="34" charset="-122"/>
                  <a:ea typeface="微软雅黑" panose="020B0503020204020204" pitchFamily="34" charset="-122"/>
                </a:rPr>
                <a:t> UDP</a:t>
              </a:r>
              <a:endParaRPr lang="en-US" altLang="zh-CN" b="1" dirty="0">
                <a:solidFill>
                  <a:srgbClr val="000066"/>
                </a:solidFill>
                <a:latin typeface="微软雅黑" panose="020B0503020204020204" pitchFamily="34" charset="-122"/>
                <a:ea typeface="微软雅黑" panose="020B0503020204020204" pitchFamily="34" charset="-122"/>
              </a:endParaRPr>
            </a:p>
          </p:txBody>
        </p:sp>
        <p:sp>
          <p:nvSpPr>
            <p:cNvPr id="13" name="Text Box 11"/>
            <p:cNvSpPr txBox="1">
              <a:spLocks noChangeArrowheads="1"/>
            </p:cNvSpPr>
            <p:nvPr/>
          </p:nvSpPr>
          <p:spPr bwMode="auto">
            <a:xfrm>
              <a:off x="3804968" y="4550166"/>
              <a:ext cx="439398"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b="1">
                  <a:solidFill>
                    <a:srgbClr val="000066"/>
                  </a:solidFill>
                  <a:latin typeface="微软雅黑" panose="020B0503020204020204" pitchFamily="34" charset="-122"/>
                  <a:ea typeface="微软雅黑" panose="020B0503020204020204" pitchFamily="34" charset="-122"/>
                </a:rPr>
                <a:t>IP</a:t>
              </a:r>
              <a:endParaRPr lang="en-US" altLang="zh-CN" b="1">
                <a:solidFill>
                  <a:srgbClr val="000066"/>
                </a:solidFill>
                <a:latin typeface="微软雅黑" panose="020B0503020204020204" pitchFamily="34" charset="-122"/>
                <a:ea typeface="微软雅黑" panose="020B0503020204020204" pitchFamily="34" charset="-122"/>
              </a:endParaRPr>
            </a:p>
          </p:txBody>
        </p:sp>
        <p:sp>
          <p:nvSpPr>
            <p:cNvPr id="14" name="Text Box 4"/>
            <p:cNvSpPr txBox="1">
              <a:spLocks noChangeArrowheads="1"/>
            </p:cNvSpPr>
            <p:nvPr/>
          </p:nvSpPr>
          <p:spPr bwMode="auto">
            <a:xfrm>
              <a:off x="4149216" y="3470787"/>
              <a:ext cx="931208"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应用层</a:t>
              </a:r>
              <a:endParaRPr lang="zh-CN" altLang="en-US" b="1" dirty="0">
                <a:solidFill>
                  <a:srgbClr val="000066"/>
                </a:solidFill>
                <a:latin typeface="微软雅黑" panose="020B0503020204020204" pitchFamily="34" charset="-122"/>
                <a:ea typeface="微软雅黑" panose="020B0503020204020204" pitchFamily="34" charset="-122"/>
              </a:endParaRPr>
            </a:p>
          </p:txBody>
        </p:sp>
        <p:sp>
          <p:nvSpPr>
            <p:cNvPr id="15" name="Text Box 12"/>
            <p:cNvSpPr txBox="1">
              <a:spLocks noChangeArrowheads="1"/>
            </p:cNvSpPr>
            <p:nvPr/>
          </p:nvSpPr>
          <p:spPr bwMode="auto">
            <a:xfrm>
              <a:off x="3328057" y="5068067"/>
              <a:ext cx="2646592" cy="4045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a:solidFill>
                    <a:srgbClr val="000066"/>
                  </a:solidFill>
                  <a:latin typeface="微软雅黑" panose="020B0503020204020204" pitchFamily="34" charset="-122"/>
                  <a:ea typeface="微软雅黑" panose="020B0503020204020204" pitchFamily="34" charset="-122"/>
                </a:rPr>
                <a:t>网络接口层（子网层）</a:t>
              </a:r>
              <a:endParaRPr lang="zh-CN" altLang="en-US" b="1" dirty="0">
                <a:solidFill>
                  <a:srgbClr val="000066"/>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66344" y="633886"/>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381344" y="1151890"/>
              <a:ext cx="22990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互联网</a:t>
              </a:r>
              <a:r>
                <a:rPr lang="zh-CN" altLang="en-US" sz="2000" b="1" dirty="0">
                  <a:solidFill>
                    <a:schemeClr val="bg1"/>
                  </a:solidFill>
                  <a:latin typeface="微软雅黑" panose="020B0503020204020204" pitchFamily="34" charset="-122"/>
                  <a:ea typeface="微软雅黑" panose="020B0503020204020204" pitchFamily="34" charset="-122"/>
                </a:rPr>
                <a:t>的</a:t>
              </a:r>
              <a:r>
                <a:rPr lang="zh-CN" altLang="en-US" sz="2000" b="1" dirty="0" smtClean="0">
                  <a:solidFill>
                    <a:schemeClr val="bg1"/>
                  </a:solidFill>
                  <a:latin typeface="微软雅黑" panose="020B0503020204020204" pitchFamily="34" charset="-122"/>
                  <a:ea typeface="微软雅黑" panose="020B0503020204020204" pitchFamily="34" charset="-122"/>
                </a:rPr>
                <a:t>负面影响</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2" name="图示 1"/>
          <p:cNvGraphicFramePr/>
          <p:nvPr/>
        </p:nvGraphicFramePr>
        <p:xfrm>
          <a:off x="1670151" y="1109315"/>
          <a:ext cx="5871472" cy="2901288"/>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11" name="矩形 10"/>
          <p:cNvSpPr/>
          <p:nvPr/>
        </p:nvSpPr>
        <p:spPr>
          <a:xfrm>
            <a:off x="1957137" y="4098681"/>
            <a:ext cx="5510463" cy="400110"/>
          </a:xfrm>
          <a:prstGeom prst="rect">
            <a:avLst/>
          </a:prstGeom>
          <a:solidFill>
            <a:schemeClr val="accent2">
              <a:lumMod val="60000"/>
              <a:lumOff val="40000"/>
            </a:schemeClr>
          </a:solidFill>
        </p:spPr>
        <p:txBody>
          <a:bodyPr wrap="square">
            <a:spAutoFit/>
          </a:bodyPr>
          <a:lstStyle/>
          <a:p>
            <a:pPr marL="0" marR="0" lvl="0" indent="0" algn="ctr" defTabSz="914400" eaLnBrk="0" fontAlgn="auto" latinLnBrk="0" hangingPunct="0">
              <a:lnSpc>
                <a:spcPct val="100000"/>
              </a:lnSpc>
              <a:spcBef>
                <a:spcPts val="0"/>
              </a:spcBef>
              <a:spcAft>
                <a:spcPts val="0"/>
              </a:spcAft>
              <a:buClrTx/>
              <a:buSzTx/>
              <a:buFontTx/>
              <a:buNone/>
              <a:defRPr/>
            </a:pPr>
            <a:r>
              <a:rPr kumimoji="0" lang="zh-CN" altLang="en-US"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需要加强</a:t>
            </a:r>
            <a:r>
              <a:rPr kumimoji="0" lang="zh-CN" altLang="zh-CN"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对互联网的管理</a:t>
            </a:r>
            <a:r>
              <a:rPr kumimoji="0" lang="zh-CN" altLang="en-US"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rPr>
              <a:t>。</a:t>
            </a:r>
            <a:endParaRPr kumimoji="0" lang="zh-CN" altLang="en-US" sz="2000" b="1" i="0" u="none" strike="noStrike" kern="0" cap="none" spc="0" normalizeH="0" baseline="0" noProof="0" dirty="0" smtClean="0">
              <a:ln>
                <a:noFill/>
              </a:ln>
              <a:solidFill>
                <a:srgbClr val="000099"/>
              </a:solidFill>
              <a:effectLst/>
              <a:uLnTx/>
              <a:uFillTx/>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bwMode="auto">
          <a:xfrm>
            <a:off x="1258543" y="2447564"/>
            <a:ext cx="4977496" cy="2082456"/>
            <a:chOff x="1166919" y="2653839"/>
            <a:chExt cx="4977696" cy="2081864"/>
          </a:xfrm>
        </p:grpSpPr>
        <p:sp>
          <p:nvSpPr>
            <p:cNvPr id="5" name="Text Box 37"/>
            <p:cNvSpPr txBox="1">
              <a:spLocks noChangeArrowheads="1"/>
            </p:cNvSpPr>
            <p:nvPr/>
          </p:nvSpPr>
          <p:spPr bwMode="auto">
            <a:xfrm>
              <a:off x="1166919" y="4384938"/>
              <a:ext cx="4977696" cy="350765"/>
            </a:xfrm>
            <a:prstGeom prst="rect">
              <a:avLst/>
            </a:prstGeom>
            <a:solidFill>
              <a:schemeClr val="accent6">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IP over </a:t>
              </a:r>
              <a:r>
                <a:rPr lang="en-US" altLang="zh-CN" sz="1400" b="1" dirty="0" smtClean="0">
                  <a:latin typeface="微软雅黑" panose="020B0503020204020204" pitchFamily="34" charset="-122"/>
                  <a:ea typeface="微软雅黑" panose="020B0503020204020204" pitchFamily="34" charset="-122"/>
                </a:rPr>
                <a:t>Everything</a:t>
              </a:r>
              <a:r>
                <a:rPr lang="zh-CN" altLang="en-US" sz="1400" b="1" dirty="0" smtClean="0">
                  <a:latin typeface="微软雅黑" panose="020B0503020204020204" pitchFamily="34" charset="-122"/>
                  <a:ea typeface="微软雅黑" panose="020B0503020204020204" pitchFamily="34" charset="-122"/>
                </a:rPr>
                <a:t>：</a:t>
              </a:r>
              <a:r>
                <a:rPr lang="en-US" altLang="zh-CN" sz="1400" b="1" dirty="0" smtClean="0">
                  <a:latin typeface="微软雅黑" panose="020B0503020204020204" pitchFamily="34" charset="-122"/>
                  <a:ea typeface="微软雅黑" panose="020B0503020204020204" pitchFamily="34" charset="-122"/>
                </a:rPr>
                <a:t>IP </a:t>
              </a:r>
              <a:r>
                <a:rPr lang="zh-CN" altLang="en-US" sz="1400" b="1" dirty="0" smtClean="0">
                  <a:latin typeface="微软雅黑" panose="020B0503020204020204" pitchFamily="34" charset="-122"/>
                  <a:ea typeface="微软雅黑" panose="020B0503020204020204" pitchFamily="34" charset="-122"/>
                </a:rPr>
                <a:t>协议</a:t>
              </a:r>
              <a:r>
                <a:rPr lang="zh-CN" altLang="en-US" sz="1400" b="1" dirty="0">
                  <a:latin typeface="微软雅黑" panose="020B0503020204020204" pitchFamily="34" charset="-122"/>
                  <a:ea typeface="微软雅黑" panose="020B0503020204020204" pitchFamily="34" charset="-122"/>
                </a:rPr>
                <a:t>可以在多种类型的网络上运行</a:t>
              </a:r>
              <a:endParaRPr lang="zh-CN" altLang="en-US" sz="1400" b="1" dirty="0">
                <a:latin typeface="微软雅黑" panose="020B0503020204020204" pitchFamily="34" charset="-122"/>
                <a:ea typeface="微软雅黑" panose="020B0503020204020204" pitchFamily="34" charset="-122"/>
              </a:endParaRPr>
            </a:p>
          </p:txBody>
        </p:sp>
        <p:sp>
          <p:nvSpPr>
            <p:cNvPr id="6" name="AutoShape 2"/>
            <p:cNvSpPr>
              <a:spLocks noChangeArrowheads="1"/>
            </p:cNvSpPr>
            <p:nvPr/>
          </p:nvSpPr>
          <p:spPr bwMode="auto">
            <a:xfrm>
              <a:off x="1283573" y="2653839"/>
              <a:ext cx="4724528" cy="1692581"/>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grpSp>
      <p:grpSp>
        <p:nvGrpSpPr>
          <p:cNvPr id="7" name="组合 6"/>
          <p:cNvGrpSpPr/>
          <p:nvPr/>
        </p:nvGrpSpPr>
        <p:grpSpPr bwMode="auto">
          <a:xfrm>
            <a:off x="1258542" y="1155615"/>
            <a:ext cx="4977497" cy="2246823"/>
            <a:chOff x="1093314" y="1740194"/>
            <a:chExt cx="6917709" cy="3122074"/>
          </a:xfrm>
        </p:grpSpPr>
        <p:sp>
          <p:nvSpPr>
            <p:cNvPr id="8" name="AutoShape 3"/>
            <p:cNvSpPr>
              <a:spLocks noChangeArrowheads="1"/>
            </p:cNvSpPr>
            <p:nvPr/>
          </p:nvSpPr>
          <p:spPr bwMode="auto">
            <a:xfrm flipV="1">
              <a:off x="1246437" y="2269258"/>
              <a:ext cx="6566083" cy="2593010"/>
            </a:xfrm>
            <a:prstGeom prst="triangle">
              <a:avLst>
                <a:gd name="adj" fmla="val 50000"/>
              </a:avLst>
            </a:prstGeom>
            <a:solidFill>
              <a:srgbClr val="ABEBD7"/>
            </a:solidFill>
            <a:ln w="9525">
              <a:solidFill>
                <a:srgbClr val="339933"/>
              </a:solidFill>
              <a:miter lim="800000"/>
            </a:ln>
          </p:spPr>
          <p:txBody>
            <a:bodyPr wrap="none" anchor="ctr"/>
            <a:lstStyle/>
            <a:p>
              <a:endParaRPr lang="zh-CN" altLang="en-US" b="1">
                <a:solidFill>
                  <a:srgbClr val="000099"/>
                </a:solidFill>
                <a:ea typeface="黑体" panose="02010609060101010101" pitchFamily="49" charset="-122"/>
              </a:endParaRPr>
            </a:p>
          </p:txBody>
        </p:sp>
        <p:sp>
          <p:nvSpPr>
            <p:cNvPr id="9" name="Text Box 37"/>
            <p:cNvSpPr txBox="1">
              <a:spLocks noChangeArrowheads="1"/>
            </p:cNvSpPr>
            <p:nvPr/>
          </p:nvSpPr>
          <p:spPr bwMode="auto">
            <a:xfrm>
              <a:off x="1093314" y="1740194"/>
              <a:ext cx="6917709" cy="487545"/>
            </a:xfrm>
            <a:prstGeom prst="rect">
              <a:avLst/>
            </a:prstGeom>
            <a:solidFill>
              <a:srgbClr val="FFC000"/>
            </a:solidFill>
            <a:ln w="9525">
              <a:solidFill>
                <a:srgbClr val="339933"/>
              </a:solidFill>
              <a:miter lim="800000"/>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lnSpc>
                  <a:spcPct val="120000"/>
                </a:lnSpc>
              </a:pPr>
              <a:r>
                <a:rPr lang="en-US" altLang="zh-CN" sz="1400" b="1" dirty="0">
                  <a:latin typeface="微软雅黑" panose="020B0503020204020204" pitchFamily="34" charset="-122"/>
                  <a:ea typeface="微软雅黑" panose="020B0503020204020204" pitchFamily="34" charset="-122"/>
                </a:rPr>
                <a:t>Everything over IP </a:t>
              </a:r>
              <a:r>
                <a:rPr lang="zh-CN" altLang="en-US" sz="1400" b="1" dirty="0" smtClean="0">
                  <a:latin typeface="微软雅黑" panose="020B0503020204020204" pitchFamily="34" charset="-122"/>
                  <a:ea typeface="微软雅黑" panose="020B0503020204020204" pitchFamily="34" charset="-122"/>
                </a:rPr>
                <a:t>：</a:t>
              </a:r>
              <a:r>
                <a:rPr lang="en-US" altLang="zh-CN" sz="1400" b="1" dirty="0" smtClean="0">
                  <a:latin typeface="微软雅黑" panose="020B0503020204020204" pitchFamily="34" charset="-122"/>
                  <a:ea typeface="微软雅黑" panose="020B0503020204020204" pitchFamily="34" charset="-122"/>
                </a:rPr>
                <a:t>IP </a:t>
              </a:r>
              <a:r>
                <a:rPr lang="zh-CN" altLang="en-US" sz="1400" b="1" dirty="0">
                  <a:latin typeface="微软雅黑" panose="020B0503020204020204" pitchFamily="34" charset="-122"/>
                  <a:ea typeface="微软雅黑" panose="020B0503020204020204" pitchFamily="34" charset="-122"/>
                </a:rPr>
                <a:t>层可以支持多种的运输层协议</a:t>
              </a:r>
              <a:endParaRPr lang="zh-CN" altLang="en-US" sz="1400" b="1" dirty="0">
                <a:latin typeface="微软雅黑" panose="020B0503020204020204" pitchFamily="34" charset="-122"/>
                <a:ea typeface="微软雅黑" panose="020B0503020204020204" pitchFamily="34" charset="-122"/>
              </a:endParaRPr>
            </a:p>
          </p:txBody>
        </p:sp>
      </p:grpSp>
      <p:sp>
        <p:nvSpPr>
          <p:cNvPr id="10" name="Rectangle 5"/>
          <p:cNvSpPr>
            <a:spLocks noChangeArrowheads="1"/>
          </p:cNvSpPr>
          <p:nvPr/>
        </p:nvSpPr>
        <p:spPr bwMode="auto">
          <a:xfrm>
            <a:off x="2087950"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HTTP</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1" name="Rectangle 6"/>
          <p:cNvSpPr>
            <a:spLocks noChangeArrowheads="1"/>
          </p:cNvSpPr>
          <p:nvPr/>
        </p:nvSpPr>
        <p:spPr bwMode="auto">
          <a:xfrm>
            <a:off x="3097600"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SMTP</a:t>
            </a:r>
            <a:endParaRPr kumimoji="1" lang="en-US" altLang="zh-CN" sz="1400" b="1">
              <a:solidFill>
                <a:schemeClr val="bg1"/>
              </a:solidFill>
              <a:latin typeface="微软雅黑" panose="020B0503020204020204" pitchFamily="34" charset="-122"/>
              <a:ea typeface="微软雅黑" panose="020B0503020204020204" pitchFamily="34" charset="-122"/>
            </a:endParaRPr>
          </a:p>
        </p:txBody>
      </p:sp>
      <p:sp>
        <p:nvSpPr>
          <p:cNvPr id="12" name="Rectangle 7"/>
          <p:cNvSpPr>
            <a:spLocks noChangeArrowheads="1"/>
          </p:cNvSpPr>
          <p:nvPr/>
        </p:nvSpPr>
        <p:spPr bwMode="auto">
          <a:xfrm>
            <a:off x="3843725" y="1651425"/>
            <a:ext cx="531812"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DNS</a:t>
            </a:r>
            <a:endParaRPr kumimoji="1" lang="en-US" altLang="zh-CN" sz="1400" b="1">
              <a:solidFill>
                <a:schemeClr val="bg1"/>
              </a:solidFill>
              <a:latin typeface="微软雅黑" panose="020B0503020204020204" pitchFamily="34" charset="-122"/>
              <a:ea typeface="微软雅黑" panose="020B0503020204020204" pitchFamily="34" charset="-122"/>
            </a:endParaRPr>
          </a:p>
        </p:txBody>
      </p:sp>
      <p:sp>
        <p:nvSpPr>
          <p:cNvPr id="13" name="Rectangle 8"/>
          <p:cNvSpPr>
            <a:spLocks noChangeArrowheads="1"/>
          </p:cNvSpPr>
          <p:nvPr/>
        </p:nvSpPr>
        <p:spPr bwMode="auto">
          <a:xfrm>
            <a:off x="4853375" y="1651425"/>
            <a:ext cx="533400" cy="238125"/>
          </a:xfrm>
          <a:prstGeom prst="rect">
            <a:avLst/>
          </a:prstGeom>
          <a:solidFill>
            <a:srgbClr val="000099"/>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a:solidFill>
                  <a:schemeClr val="bg1"/>
                </a:solidFill>
                <a:latin typeface="微软雅黑" panose="020B0503020204020204" pitchFamily="34" charset="-122"/>
                <a:ea typeface="微软雅黑" panose="020B0503020204020204" pitchFamily="34" charset="-122"/>
              </a:rPr>
              <a:t>RTP</a:t>
            </a:r>
            <a:endParaRPr kumimoji="1" lang="en-US" altLang="zh-CN" sz="1400" b="1">
              <a:solidFill>
                <a:schemeClr val="bg1"/>
              </a:solidFill>
              <a:latin typeface="微软雅黑" panose="020B0503020204020204" pitchFamily="34" charset="-122"/>
              <a:ea typeface="微软雅黑" panose="020B0503020204020204" pitchFamily="34" charset="-122"/>
            </a:endParaRPr>
          </a:p>
        </p:txBody>
      </p:sp>
      <p:sp>
        <p:nvSpPr>
          <p:cNvPr id="14" name="Rectangle 9"/>
          <p:cNvSpPr>
            <a:spLocks noChangeArrowheads="1"/>
          </p:cNvSpPr>
          <p:nvPr/>
        </p:nvSpPr>
        <p:spPr bwMode="auto">
          <a:xfrm>
            <a:off x="256578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TCP</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5" name="Rectangle 10"/>
          <p:cNvSpPr>
            <a:spLocks noChangeArrowheads="1"/>
          </p:cNvSpPr>
          <p:nvPr/>
        </p:nvSpPr>
        <p:spPr bwMode="auto">
          <a:xfrm>
            <a:off x="4375537" y="2221338"/>
            <a:ext cx="531813" cy="236537"/>
          </a:xfrm>
          <a:prstGeom prst="rect">
            <a:avLst/>
          </a:prstGeom>
          <a:solidFill>
            <a:srgbClr val="0098F6"/>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1400" b="1" dirty="0">
                <a:solidFill>
                  <a:schemeClr val="bg1"/>
                </a:solidFill>
                <a:latin typeface="微软雅黑" panose="020B0503020204020204" pitchFamily="34" charset="-122"/>
                <a:ea typeface="微软雅黑" panose="020B0503020204020204" pitchFamily="34" charset="-122"/>
              </a:rPr>
              <a:t>UDP</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6" name="Rectangle 12"/>
          <p:cNvSpPr>
            <a:spLocks noChangeArrowheads="1"/>
          </p:cNvSpPr>
          <p:nvPr/>
        </p:nvSpPr>
        <p:spPr bwMode="auto">
          <a:xfrm>
            <a:off x="20879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7" name="Rectangle 13"/>
          <p:cNvSpPr>
            <a:spLocks noChangeArrowheads="1"/>
          </p:cNvSpPr>
          <p:nvPr/>
        </p:nvSpPr>
        <p:spPr bwMode="auto">
          <a:xfrm>
            <a:off x="3205550"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8" name="Rectangle 14"/>
          <p:cNvSpPr>
            <a:spLocks noChangeArrowheads="1"/>
          </p:cNvSpPr>
          <p:nvPr/>
        </p:nvSpPr>
        <p:spPr bwMode="auto">
          <a:xfrm>
            <a:off x="4535875" y="3681838"/>
            <a:ext cx="850900" cy="230187"/>
          </a:xfrm>
          <a:prstGeom prst="rect">
            <a:avLst/>
          </a:prstGeom>
          <a:solidFill>
            <a:srgbClr val="00B0F0"/>
          </a:solidFill>
          <a:ln>
            <a:no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endParaRPr kumimoji="1" lang="zh-CN" altLang="zh-CN" sz="1600" b="1">
              <a:solidFill>
                <a:srgbClr val="000099"/>
              </a:solidFill>
              <a:ea typeface="黑体" panose="02010609060101010101" pitchFamily="49" charset="-122"/>
            </a:endParaRPr>
          </a:p>
        </p:txBody>
      </p:sp>
      <p:sp>
        <p:nvSpPr>
          <p:cNvPr id="19" name="Line 15"/>
          <p:cNvSpPr>
            <a:spLocks noChangeShapeType="1"/>
          </p:cNvSpPr>
          <p:nvPr/>
        </p:nvSpPr>
        <p:spPr bwMode="auto">
          <a:xfrm>
            <a:off x="1322775" y="3315125"/>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Line 16"/>
          <p:cNvSpPr>
            <a:spLocks noChangeShapeType="1"/>
          </p:cNvSpPr>
          <p:nvPr/>
        </p:nvSpPr>
        <p:spPr bwMode="auto">
          <a:xfrm>
            <a:off x="1322775" y="2697588"/>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Line 17"/>
          <p:cNvSpPr>
            <a:spLocks noChangeShapeType="1"/>
          </p:cNvSpPr>
          <p:nvPr/>
        </p:nvSpPr>
        <p:spPr bwMode="auto">
          <a:xfrm>
            <a:off x="1322775" y="2078463"/>
            <a:ext cx="4789487" cy="0"/>
          </a:xfrm>
          <a:prstGeom prst="line">
            <a:avLst/>
          </a:prstGeom>
          <a:noFill/>
          <a:ln w="28575">
            <a:solidFill>
              <a:srgbClr val="CC00CC"/>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2" name="Text Box 18"/>
          <p:cNvSpPr txBox="1">
            <a:spLocks noChangeArrowheads="1"/>
          </p:cNvSpPr>
          <p:nvPr/>
        </p:nvSpPr>
        <p:spPr bwMode="auto">
          <a:xfrm>
            <a:off x="947821" y="2816650"/>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网际层</a:t>
            </a:r>
            <a:endParaRPr kumimoji="1" lang="zh-CN" altLang="en-US" sz="1200" b="1">
              <a:latin typeface="微软雅黑" panose="020B0503020204020204" pitchFamily="34" charset="-122"/>
              <a:ea typeface="微软雅黑" panose="020B0503020204020204" pitchFamily="34" charset="-122"/>
            </a:endParaRPr>
          </a:p>
        </p:txBody>
      </p:sp>
      <p:sp>
        <p:nvSpPr>
          <p:cNvPr id="23" name="Text Box 19"/>
          <p:cNvSpPr txBox="1">
            <a:spLocks noChangeArrowheads="1"/>
          </p:cNvSpPr>
          <p:nvPr/>
        </p:nvSpPr>
        <p:spPr bwMode="auto">
          <a:xfrm>
            <a:off x="844634" y="3577062"/>
            <a:ext cx="95408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dirty="0">
                <a:latin typeface="微软雅黑" panose="020B0503020204020204" pitchFamily="34" charset="-122"/>
                <a:ea typeface="微软雅黑" panose="020B0503020204020204" pitchFamily="34" charset="-122"/>
              </a:rPr>
              <a:t>网络接口层</a:t>
            </a:r>
            <a:endParaRPr kumimoji="1" lang="zh-CN" altLang="en-US" sz="1200" b="1" dirty="0">
              <a:latin typeface="微软雅黑" panose="020B0503020204020204" pitchFamily="34" charset="-122"/>
              <a:ea typeface="微软雅黑" panose="020B0503020204020204" pitchFamily="34" charset="-122"/>
            </a:endParaRPr>
          </a:p>
        </p:txBody>
      </p:sp>
      <p:sp>
        <p:nvSpPr>
          <p:cNvPr id="24" name="Text Box 20"/>
          <p:cNvSpPr txBox="1">
            <a:spLocks noChangeArrowheads="1"/>
          </p:cNvSpPr>
          <p:nvPr/>
        </p:nvSpPr>
        <p:spPr bwMode="auto">
          <a:xfrm>
            <a:off x="947821" y="2210225"/>
            <a:ext cx="646113" cy="276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运输层</a:t>
            </a:r>
            <a:endParaRPr kumimoji="1" lang="zh-CN" altLang="en-US" sz="1200" b="1">
              <a:latin typeface="微软雅黑" panose="020B0503020204020204" pitchFamily="34" charset="-122"/>
              <a:ea typeface="微软雅黑" panose="020B0503020204020204" pitchFamily="34" charset="-122"/>
            </a:endParaRPr>
          </a:p>
        </p:txBody>
      </p:sp>
      <p:sp>
        <p:nvSpPr>
          <p:cNvPr id="25" name="Text Box 21"/>
          <p:cNvSpPr txBox="1">
            <a:spLocks noChangeArrowheads="1"/>
          </p:cNvSpPr>
          <p:nvPr/>
        </p:nvSpPr>
        <p:spPr bwMode="auto">
          <a:xfrm>
            <a:off x="947821" y="1645075"/>
            <a:ext cx="64611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应用层</a:t>
            </a:r>
            <a:endParaRPr kumimoji="1" lang="zh-CN" altLang="en-US" sz="1200" b="1">
              <a:latin typeface="微软雅黑" panose="020B0503020204020204" pitchFamily="34" charset="-122"/>
              <a:ea typeface="微软雅黑" panose="020B0503020204020204" pitchFamily="34" charset="-122"/>
            </a:endParaRPr>
          </a:p>
        </p:txBody>
      </p:sp>
      <p:sp>
        <p:nvSpPr>
          <p:cNvPr id="26" name="Text Box 22"/>
          <p:cNvSpPr txBox="1">
            <a:spLocks noChangeArrowheads="1"/>
          </p:cNvSpPr>
          <p:nvPr/>
        </p:nvSpPr>
        <p:spPr bwMode="auto">
          <a:xfrm>
            <a:off x="2702312" y="1600625"/>
            <a:ext cx="265113"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endParaRPr kumimoji="1" lang="en-US" altLang="zh-CN" sz="2000" b="1">
              <a:solidFill>
                <a:srgbClr val="000099"/>
              </a:solidFill>
              <a:ea typeface="黑体" panose="02010609060101010101" pitchFamily="49" charset="-122"/>
            </a:endParaRPr>
          </a:p>
        </p:txBody>
      </p:sp>
      <p:sp>
        <p:nvSpPr>
          <p:cNvPr id="27" name="Text Box 23"/>
          <p:cNvSpPr txBox="1">
            <a:spLocks noChangeArrowheads="1"/>
          </p:cNvSpPr>
          <p:nvPr/>
        </p:nvSpPr>
        <p:spPr bwMode="auto">
          <a:xfrm>
            <a:off x="4462850" y="1600625"/>
            <a:ext cx="265112" cy="24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2000" b="1">
                <a:solidFill>
                  <a:srgbClr val="000099"/>
                </a:solidFill>
                <a:ea typeface="黑体" panose="02010609060101010101" pitchFamily="49" charset="-122"/>
              </a:rPr>
              <a:t>…</a:t>
            </a:r>
            <a:endParaRPr kumimoji="1" lang="en-US" altLang="zh-CN" sz="2000" b="1">
              <a:solidFill>
                <a:srgbClr val="000099"/>
              </a:solidFill>
              <a:ea typeface="黑体" panose="02010609060101010101" pitchFamily="49" charset="-122"/>
            </a:endParaRPr>
          </a:p>
        </p:txBody>
      </p:sp>
      <p:sp>
        <p:nvSpPr>
          <p:cNvPr id="28" name="Text Box 24"/>
          <p:cNvSpPr txBox="1">
            <a:spLocks noChangeArrowheads="1"/>
          </p:cNvSpPr>
          <p:nvPr/>
        </p:nvSpPr>
        <p:spPr bwMode="auto">
          <a:xfrm>
            <a:off x="4165987" y="3648500"/>
            <a:ext cx="234950"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99"/>
                </a:solidFill>
                <a:ea typeface="黑体" panose="02010609060101010101" pitchFamily="49" charset="-122"/>
              </a:rPr>
              <a:t>…</a:t>
            </a:r>
            <a:endParaRPr kumimoji="1" lang="en-US" altLang="zh-CN" sz="1600" b="1">
              <a:solidFill>
                <a:srgbClr val="000099"/>
              </a:solidFill>
              <a:ea typeface="黑体" panose="02010609060101010101" pitchFamily="49" charset="-122"/>
            </a:endParaRPr>
          </a:p>
        </p:txBody>
      </p:sp>
      <p:sp>
        <p:nvSpPr>
          <p:cNvPr id="29" name="Line 25"/>
          <p:cNvSpPr>
            <a:spLocks noChangeShapeType="1"/>
          </p:cNvSpPr>
          <p:nvPr/>
        </p:nvSpPr>
        <p:spPr bwMode="auto">
          <a:xfrm>
            <a:off x="2345125" y="1905425"/>
            <a:ext cx="333375" cy="33020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26"/>
          <p:cNvSpPr>
            <a:spLocks noChangeShapeType="1"/>
          </p:cNvSpPr>
          <p:nvPr/>
        </p:nvSpPr>
        <p:spPr bwMode="auto">
          <a:xfrm>
            <a:off x="4097725" y="1916538"/>
            <a:ext cx="384175" cy="29845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Line 27"/>
          <p:cNvSpPr>
            <a:spLocks noChangeShapeType="1"/>
          </p:cNvSpPr>
          <p:nvPr/>
        </p:nvSpPr>
        <p:spPr bwMode="auto">
          <a:xfrm flipH="1">
            <a:off x="2973775" y="1907013"/>
            <a:ext cx="381000" cy="312737"/>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Line 28"/>
          <p:cNvSpPr>
            <a:spLocks noChangeShapeType="1"/>
          </p:cNvSpPr>
          <p:nvPr/>
        </p:nvSpPr>
        <p:spPr bwMode="auto">
          <a:xfrm flipH="1">
            <a:off x="4747012" y="1907013"/>
            <a:ext cx="373063" cy="31750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Line 29"/>
          <p:cNvSpPr>
            <a:spLocks noChangeShapeType="1"/>
          </p:cNvSpPr>
          <p:nvPr/>
        </p:nvSpPr>
        <p:spPr bwMode="auto">
          <a:xfrm>
            <a:off x="2829312" y="2476925"/>
            <a:ext cx="750888" cy="400050"/>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Line 30"/>
          <p:cNvSpPr>
            <a:spLocks noChangeShapeType="1"/>
          </p:cNvSpPr>
          <p:nvPr/>
        </p:nvSpPr>
        <p:spPr bwMode="auto">
          <a:xfrm flipH="1">
            <a:off x="3896112" y="2486450"/>
            <a:ext cx="752475" cy="390525"/>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5" name="Line 31"/>
          <p:cNvSpPr>
            <a:spLocks noChangeShapeType="1"/>
          </p:cNvSpPr>
          <p:nvPr/>
        </p:nvSpPr>
        <p:spPr bwMode="auto">
          <a:xfrm>
            <a:off x="3924687" y="3156375"/>
            <a:ext cx="1063625" cy="506413"/>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6" name="Line 32"/>
          <p:cNvSpPr>
            <a:spLocks noChangeShapeType="1"/>
          </p:cNvSpPr>
          <p:nvPr/>
        </p:nvSpPr>
        <p:spPr bwMode="auto">
          <a:xfrm flipH="1">
            <a:off x="2449900" y="3151613"/>
            <a:ext cx="1074737" cy="511175"/>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Line 33"/>
          <p:cNvSpPr>
            <a:spLocks noChangeShapeType="1"/>
          </p:cNvSpPr>
          <p:nvPr/>
        </p:nvSpPr>
        <p:spPr bwMode="auto">
          <a:xfrm flipH="1">
            <a:off x="3578612" y="3124625"/>
            <a:ext cx="158750" cy="538163"/>
          </a:xfrm>
          <a:prstGeom prst="line">
            <a:avLst/>
          </a:prstGeom>
          <a:noFill/>
          <a:ln w="28575">
            <a:solidFill>
              <a:srgbClr val="0033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Text Box 34"/>
          <p:cNvSpPr txBox="1">
            <a:spLocks noChangeArrowheads="1"/>
          </p:cNvSpPr>
          <p:nvPr/>
        </p:nvSpPr>
        <p:spPr bwMode="auto">
          <a:xfrm>
            <a:off x="2049850"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1</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39" name="Text Box 35"/>
          <p:cNvSpPr txBox="1">
            <a:spLocks noChangeArrowheads="1"/>
          </p:cNvSpPr>
          <p:nvPr/>
        </p:nvSpPr>
        <p:spPr bwMode="auto">
          <a:xfrm>
            <a:off x="3170625"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2</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40" name="Text Box 36"/>
          <p:cNvSpPr txBox="1">
            <a:spLocks noChangeArrowheads="1"/>
          </p:cNvSpPr>
          <p:nvPr/>
        </p:nvSpPr>
        <p:spPr bwMode="auto">
          <a:xfrm>
            <a:off x="4510475" y="3658025"/>
            <a:ext cx="941387" cy="276225"/>
          </a:xfrm>
          <a:prstGeom prst="rect">
            <a:avLst/>
          </a:prstGeom>
          <a:solidFill>
            <a:srgbClr val="0000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网络接口 </a:t>
            </a:r>
            <a:r>
              <a:rPr kumimoji="1" lang="en-US" altLang="zh-CN" sz="1200" b="1">
                <a:solidFill>
                  <a:schemeClr val="bg1"/>
                </a:solidFill>
                <a:latin typeface="微软雅黑" panose="020B0503020204020204" pitchFamily="34" charset="-122"/>
                <a:ea typeface="微软雅黑" panose="020B0503020204020204" pitchFamily="34" charset="-122"/>
              </a:rPr>
              <a:t>3</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41" name="Rectangle 11"/>
          <p:cNvSpPr>
            <a:spLocks noChangeArrowheads="1"/>
          </p:cNvSpPr>
          <p:nvPr/>
        </p:nvSpPr>
        <p:spPr bwMode="auto">
          <a:xfrm>
            <a:off x="3391287" y="2849988"/>
            <a:ext cx="636588" cy="284162"/>
          </a:xfrm>
          <a:prstGeom prst="rect">
            <a:avLst/>
          </a:prstGeom>
          <a:solidFill>
            <a:srgbClr val="CC00CC"/>
          </a:solidFill>
          <a:ln>
            <a:solidFill>
              <a:srgbClr val="0033CC"/>
            </a:solidFill>
          </a:ln>
        </p:spPr>
        <p:style>
          <a:lnRef idx="2">
            <a:schemeClr val="dk1"/>
          </a:lnRef>
          <a:fillRef idx="1">
            <a:schemeClr val="lt1"/>
          </a:fillRef>
          <a:effectRef idx="0">
            <a:schemeClr val="dk1"/>
          </a:effectRef>
          <a:fontRef idx="minor">
            <a:schemeClr val="dk1"/>
          </a:fontRef>
        </p:style>
        <p:txBody>
          <a:bodyPr wrap="none" anchor="ctr"/>
          <a:lstStyle/>
          <a:p>
            <a:pPr algn="ctr" fontAlgn="auto">
              <a:spcBef>
                <a:spcPts val="0"/>
              </a:spcBef>
              <a:spcAft>
                <a:spcPts val="0"/>
              </a:spcAft>
              <a:defRPr/>
            </a:pPr>
            <a:r>
              <a:rPr kumimoji="1" lang="en-US" altLang="zh-CN" sz="2000" b="1">
                <a:solidFill>
                  <a:schemeClr val="bg1"/>
                </a:solidFill>
                <a:ea typeface="黑体" panose="02010609060101010101" pitchFamily="49" charset="-122"/>
              </a:rPr>
              <a:t>IP</a:t>
            </a:r>
            <a:endParaRPr kumimoji="1" lang="en-US" altLang="zh-CN" sz="2000" b="1">
              <a:solidFill>
                <a:schemeClr val="bg1"/>
              </a:solidFill>
              <a:ea typeface="黑体" panose="02010609060101010101" pitchFamily="49" charset="-122"/>
            </a:endParaRPr>
          </a:p>
        </p:txBody>
      </p:sp>
      <p:sp>
        <p:nvSpPr>
          <p:cNvPr id="81" name="矩形 80"/>
          <p:cNvSpPr/>
          <p:nvPr/>
        </p:nvSpPr>
        <p:spPr>
          <a:xfrm>
            <a:off x="6277314" y="2612324"/>
            <a:ext cx="2322985" cy="7571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ct val="120000"/>
              </a:lnSpc>
            </a:pPr>
            <a:r>
              <a:rPr lang="zh-CN" altLang="en-US" b="1" dirty="0">
                <a:latin typeface="微软雅黑" panose="020B0503020204020204" pitchFamily="34" charset="-122"/>
                <a:ea typeface="微软雅黑" panose="020B0503020204020204" pitchFamily="34" charset="-122"/>
              </a:rPr>
              <a:t>设计理念：网络核心部分越简单越好。</a:t>
            </a:r>
            <a:endParaRPr lang="zh-CN" altLang="en-US" b="1" dirty="0">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沙漏计时器形状的 </a:t>
            </a:r>
            <a:r>
              <a:rPr lang="en-US" altLang="zh-CN" dirty="0"/>
              <a:t>TCP/IP </a:t>
            </a:r>
            <a:r>
              <a:rPr lang="zh-CN" altLang="en-US" dirty="0"/>
              <a:t>协议族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35" presetClass="emph" presetSubtype="0" repeatCount="indefinite" fill="hold" grpId="0" nodeType="withEffect">
                                  <p:stCondLst>
                                    <p:cond delay="0"/>
                                  </p:stCondLst>
                                  <p:childTnLst>
                                    <p:anim calcmode="discrete" valueType="str">
                                      <p:cBhvr>
                                        <p:cTn id="8" dur="1000" fill="hold"/>
                                        <p:tgtEl>
                                          <p:spTgt spid="41"/>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 name="组合 33"/>
          <p:cNvGrpSpPr/>
          <p:nvPr/>
        </p:nvGrpSpPr>
        <p:grpSpPr bwMode="auto">
          <a:xfrm>
            <a:off x="1160463" y="1419949"/>
            <a:ext cx="1604962" cy="2439298"/>
            <a:chOff x="961895" y="2010459"/>
            <a:chExt cx="1695715" cy="2836863"/>
          </a:xfrm>
        </p:grpSpPr>
        <p:sp>
          <p:nvSpPr>
            <p:cNvPr id="6" name="Rectangle 14"/>
            <p:cNvSpPr>
              <a:spLocks noChangeArrowheads="1"/>
            </p:cNvSpPr>
            <p:nvPr/>
          </p:nvSpPr>
          <p:spPr bwMode="auto">
            <a:xfrm>
              <a:off x="961895" y="2010459"/>
              <a:ext cx="1695715" cy="2836863"/>
            </a:xfrm>
            <a:prstGeom prst="rect">
              <a:avLst/>
            </a:prstGeom>
            <a:solidFill>
              <a:srgbClr val="0070C0"/>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7" name="Text Box 15"/>
            <p:cNvSpPr txBox="1">
              <a:spLocks noChangeArrowheads="1"/>
            </p:cNvSpPr>
            <p:nvPr/>
          </p:nvSpPr>
          <p:spPr bwMode="auto">
            <a:xfrm>
              <a:off x="1126950" y="402720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8"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Text Box 20"/>
            <p:cNvSpPr txBox="1">
              <a:spLocks noChangeArrowheads="1"/>
            </p:cNvSpPr>
            <p:nvPr/>
          </p:nvSpPr>
          <p:spPr bwMode="auto">
            <a:xfrm>
              <a:off x="1393516" y="447011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13" name="Text Box 21"/>
            <p:cNvSpPr txBox="1">
              <a:spLocks noChangeArrowheads="1"/>
            </p:cNvSpPr>
            <p:nvPr/>
          </p:nvSpPr>
          <p:spPr bwMode="auto">
            <a:xfrm>
              <a:off x="1393516" y="315567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14" name="Text Box 22"/>
            <p:cNvSpPr txBox="1">
              <a:spLocks noChangeArrowheads="1"/>
            </p:cNvSpPr>
            <p:nvPr/>
          </p:nvSpPr>
          <p:spPr bwMode="auto">
            <a:xfrm>
              <a:off x="1393516" y="359858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15" name="Line 23"/>
            <p:cNvSpPr>
              <a:spLocks noChangeShapeType="1"/>
            </p:cNvSpPr>
            <p:nvPr/>
          </p:nvSpPr>
          <p:spPr bwMode="auto">
            <a:xfrm>
              <a:off x="1795994" y="2847288"/>
              <a:ext cx="0" cy="22679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Text Box 31"/>
            <p:cNvSpPr txBox="1">
              <a:spLocks noChangeArrowheads="1"/>
            </p:cNvSpPr>
            <p:nvPr/>
          </p:nvSpPr>
          <p:spPr bwMode="auto">
            <a:xfrm>
              <a:off x="1411236" y="203452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grpSp>
      <p:grpSp>
        <p:nvGrpSpPr>
          <p:cNvPr id="17" name="组合 45"/>
          <p:cNvGrpSpPr/>
          <p:nvPr/>
        </p:nvGrpSpPr>
        <p:grpSpPr bwMode="auto">
          <a:xfrm>
            <a:off x="6234113" y="1419949"/>
            <a:ext cx="1604962" cy="2439298"/>
            <a:chOff x="961895" y="2010459"/>
            <a:chExt cx="1695715" cy="2836863"/>
          </a:xfrm>
          <a:effectLst/>
        </p:grpSpPr>
        <p:sp>
          <p:nvSpPr>
            <p:cNvPr id="18" name="Rectangle 14"/>
            <p:cNvSpPr>
              <a:spLocks noChangeArrowheads="1"/>
            </p:cNvSpPr>
            <p:nvPr/>
          </p:nvSpPr>
          <p:spPr bwMode="auto">
            <a:xfrm>
              <a:off x="961895" y="2010459"/>
              <a:ext cx="1695715" cy="2836863"/>
            </a:xfrm>
            <a:prstGeom prst="rect">
              <a:avLst/>
            </a:prstGeom>
            <a:solidFill>
              <a:srgbClr val="339933"/>
            </a:solidFill>
            <a:ln w="19050">
              <a:solidFill>
                <a:schemeClr val="tx1"/>
              </a:solidFill>
              <a:miter lim="800000"/>
            </a:ln>
            <a:effectLst/>
          </p:spPr>
          <p:txBody>
            <a:bodyPr wrap="none" anchor="ctr"/>
            <a:lstStyle/>
            <a:p>
              <a:endParaRPr lang="zh-CN" altLang="en-US" b="1">
                <a:solidFill>
                  <a:srgbClr val="0000FF"/>
                </a:solidFill>
                <a:latin typeface="微软雅黑" panose="020B0503020204020204" pitchFamily="34" charset="-122"/>
                <a:ea typeface="微软雅黑" panose="020B0503020204020204" pitchFamily="34" charset="-122"/>
              </a:endParaRPr>
            </a:p>
          </p:txBody>
        </p:sp>
        <p:sp>
          <p:nvSpPr>
            <p:cNvPr id="19" name="Text Box 15"/>
            <p:cNvSpPr txBox="1">
              <a:spLocks noChangeArrowheads="1"/>
            </p:cNvSpPr>
            <p:nvPr/>
          </p:nvSpPr>
          <p:spPr bwMode="auto">
            <a:xfrm>
              <a:off x="1242130" y="4009487"/>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数据链路层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20" name="Line 16"/>
            <p:cNvSpPr>
              <a:spLocks noChangeShapeType="1"/>
            </p:cNvSpPr>
            <p:nvPr/>
          </p:nvSpPr>
          <p:spPr bwMode="auto">
            <a:xfrm>
              <a:off x="961895" y="4404408"/>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7"/>
            <p:cNvSpPr>
              <a:spLocks noChangeShapeType="1"/>
            </p:cNvSpPr>
            <p:nvPr/>
          </p:nvSpPr>
          <p:spPr bwMode="auto">
            <a:xfrm>
              <a:off x="961895" y="3961496"/>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8"/>
            <p:cNvSpPr>
              <a:spLocks noChangeShapeType="1"/>
            </p:cNvSpPr>
            <p:nvPr/>
          </p:nvSpPr>
          <p:spPr bwMode="auto">
            <a:xfrm>
              <a:off x="961895" y="35185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9"/>
            <p:cNvSpPr>
              <a:spLocks noChangeShapeType="1"/>
            </p:cNvSpPr>
            <p:nvPr/>
          </p:nvSpPr>
          <p:spPr bwMode="auto">
            <a:xfrm>
              <a:off x="961895" y="3074083"/>
              <a:ext cx="169571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Text Box 20"/>
            <p:cNvSpPr txBox="1">
              <a:spLocks noChangeArrowheads="1"/>
            </p:cNvSpPr>
            <p:nvPr/>
          </p:nvSpPr>
          <p:spPr bwMode="auto">
            <a:xfrm>
              <a:off x="1428956" y="445239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物理层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25" name="Text Box 21"/>
            <p:cNvSpPr txBox="1">
              <a:spLocks noChangeArrowheads="1"/>
            </p:cNvSpPr>
            <p:nvPr/>
          </p:nvSpPr>
          <p:spPr bwMode="auto">
            <a:xfrm>
              <a:off x="1428956" y="3137950"/>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运输层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26" name="Text Box 22"/>
            <p:cNvSpPr txBox="1">
              <a:spLocks noChangeArrowheads="1"/>
            </p:cNvSpPr>
            <p:nvPr/>
          </p:nvSpPr>
          <p:spPr bwMode="auto">
            <a:xfrm>
              <a:off x="1428956" y="3580863"/>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网络层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sp>
          <p:nvSpPr>
            <p:cNvPr id="27" name="Line 23"/>
            <p:cNvSpPr>
              <a:spLocks noChangeShapeType="1"/>
            </p:cNvSpPr>
            <p:nvPr/>
          </p:nvSpPr>
          <p:spPr bwMode="auto">
            <a:xfrm>
              <a:off x="1795994" y="2847288"/>
              <a:ext cx="0" cy="22679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Text Box 31"/>
            <p:cNvSpPr txBox="1">
              <a:spLocks noChangeArrowheads="1"/>
            </p:cNvSpPr>
            <p:nvPr/>
          </p:nvSpPr>
          <p:spPr bwMode="auto">
            <a:xfrm>
              <a:off x="1420096" y="2025669"/>
              <a:ext cx="800219"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500" b="1">
                  <a:solidFill>
                    <a:schemeClr val="bg1"/>
                  </a:solidFill>
                  <a:latin typeface="微软雅黑" panose="020B0503020204020204" pitchFamily="34" charset="-122"/>
                  <a:ea typeface="微软雅黑" panose="020B0503020204020204" pitchFamily="34" charset="-122"/>
                </a:rPr>
                <a:t>应用层</a:t>
              </a:r>
              <a:endParaRPr kumimoji="1" lang="zh-CN" altLang="en-US" sz="1500" b="1">
                <a:solidFill>
                  <a:schemeClr val="bg1"/>
                </a:solidFill>
                <a:latin typeface="微软雅黑" panose="020B0503020204020204" pitchFamily="34" charset="-122"/>
                <a:ea typeface="微软雅黑" panose="020B0503020204020204" pitchFamily="34" charset="-122"/>
              </a:endParaRPr>
            </a:p>
          </p:txBody>
        </p:sp>
      </p:grpSp>
      <p:sp>
        <p:nvSpPr>
          <p:cNvPr id="29" name="Freeform 3"/>
          <p:cNvSpPr/>
          <p:nvPr/>
        </p:nvSpPr>
        <p:spPr bwMode="auto">
          <a:xfrm>
            <a:off x="1849438" y="3862534"/>
            <a:ext cx="5186362" cy="242521"/>
          </a:xfrm>
          <a:custGeom>
            <a:avLst/>
            <a:gdLst>
              <a:gd name="T0" fmla="*/ 0 w 2752"/>
              <a:gd name="T1" fmla="*/ 0 h 240"/>
              <a:gd name="T2" fmla="*/ 0 w 2752"/>
              <a:gd name="T3" fmla="*/ 121108 h 240"/>
              <a:gd name="T4" fmla="*/ 5654 w 2752"/>
              <a:gd name="T5" fmla="*/ 205356 h 240"/>
              <a:gd name="T6" fmla="*/ 56536 w 2752"/>
              <a:gd name="T7" fmla="*/ 280391 h 240"/>
              <a:gd name="T8" fmla="*/ 180915 w 2752"/>
              <a:gd name="T9" fmla="*/ 308035 h 240"/>
              <a:gd name="T10" fmla="*/ 260065 w 2752"/>
              <a:gd name="T11" fmla="*/ 310667 h 240"/>
              <a:gd name="T12" fmla="*/ 4939357 w 2752"/>
              <a:gd name="T13" fmla="*/ 313300 h 240"/>
              <a:gd name="T14" fmla="*/ 5031699 w 2752"/>
              <a:gd name="T15" fmla="*/ 315933 h 240"/>
              <a:gd name="T16" fmla="*/ 5139118 w 2752"/>
              <a:gd name="T17" fmla="*/ 284340 h 240"/>
              <a:gd name="T18" fmla="*/ 5178693 w 2752"/>
              <a:gd name="T19" fmla="*/ 209306 h 240"/>
              <a:gd name="T20" fmla="*/ 5186231 w 2752"/>
              <a:gd name="T21" fmla="*/ 148752 h 240"/>
              <a:gd name="T22" fmla="*/ 5184346 w 2752"/>
              <a:gd name="T23" fmla="*/ 0 h 240"/>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2752" h="240">
                <a:moveTo>
                  <a:pt x="0" y="0"/>
                </a:moveTo>
                <a:lnTo>
                  <a:pt x="0" y="92"/>
                </a:lnTo>
                <a:lnTo>
                  <a:pt x="3" y="156"/>
                </a:lnTo>
                <a:lnTo>
                  <a:pt x="30" y="213"/>
                </a:lnTo>
                <a:lnTo>
                  <a:pt x="96" y="234"/>
                </a:lnTo>
                <a:lnTo>
                  <a:pt x="138" y="236"/>
                </a:lnTo>
                <a:lnTo>
                  <a:pt x="2621" y="238"/>
                </a:lnTo>
                <a:lnTo>
                  <a:pt x="2670" y="240"/>
                </a:lnTo>
                <a:lnTo>
                  <a:pt x="2727" y="216"/>
                </a:lnTo>
                <a:lnTo>
                  <a:pt x="2748" y="159"/>
                </a:lnTo>
                <a:lnTo>
                  <a:pt x="2752" y="113"/>
                </a:lnTo>
                <a:lnTo>
                  <a:pt x="2751" y="0"/>
                </a:lnTo>
              </a:path>
            </a:pathLst>
          </a:custGeom>
          <a:noFill/>
          <a:ln w="381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aphicFrame>
        <p:nvGraphicFramePr>
          <p:cNvPr id="30" name="Object 4"/>
          <p:cNvGraphicFramePr>
            <a:graphicFrameLocks noChangeAspect="1"/>
          </p:cNvGraphicFramePr>
          <p:nvPr/>
        </p:nvGraphicFramePr>
        <p:xfrm>
          <a:off x="3932238" y="3635796"/>
          <a:ext cx="1417637" cy="719138"/>
        </p:xfrm>
        <a:graphic>
          <a:graphicData uri="http://schemas.openxmlformats.org/presentationml/2006/ole">
            <mc:AlternateContent xmlns:mc="http://schemas.openxmlformats.org/markup-compatibility/2006">
              <mc:Choice xmlns:v="urn:schemas-microsoft-com:vml" Requires="v">
                <p:oleObj spid="_x0000_s2056" name="VISIO" r:id="rId1" imgW="3514725" imgH="2009775" progId="Visio.Drawing.11">
                  <p:embed/>
                </p:oleObj>
              </mc:Choice>
              <mc:Fallback>
                <p:oleObj name="VISIO" r:id="rId1" imgW="3514725" imgH="2009775" progId="Visio.Drawing.11">
                  <p:embed/>
                  <p:pic>
                    <p:nvPicPr>
                      <p:cNvPr id="0" name="图片 2048"/>
                      <p:cNvPicPr>
                        <a:picLocks noChangeAspect="1"/>
                      </p:cNvPicPr>
                      <p:nvPr/>
                    </p:nvPicPr>
                    <p:blipFill>
                      <a:blip r:embed="rId2"/>
                      <a:stretch>
                        <a:fillRect/>
                      </a:stretch>
                    </p:blipFill>
                    <p:spPr>
                      <a:xfrm>
                        <a:off x="3932238" y="3635796"/>
                        <a:ext cx="1417637" cy="719138"/>
                      </a:xfrm>
                      <a:prstGeom prst="rect">
                        <a:avLst/>
                      </a:prstGeom>
                      <a:noFill/>
                      <a:ln w="9525">
                        <a:noFill/>
                      </a:ln>
                      <a:effectLst>
                        <a:outerShdw dist="25400" dir="5400000" algn="ctr" rotWithShape="0">
                          <a:srgbClr val="EEECE1"/>
                        </a:outerShdw>
                      </a:effectLst>
                    </p:spPr>
                  </p:pic>
                </p:oleObj>
              </mc:Fallback>
            </mc:AlternateContent>
          </a:graphicData>
        </a:graphic>
      </p:graphicFrame>
      <p:grpSp>
        <p:nvGrpSpPr>
          <p:cNvPr id="31" name="Group 25"/>
          <p:cNvGrpSpPr/>
          <p:nvPr/>
        </p:nvGrpSpPr>
        <p:grpSpPr bwMode="auto">
          <a:xfrm>
            <a:off x="2561538" y="1528919"/>
            <a:ext cx="3794397" cy="324374"/>
            <a:chOff x="1438" y="1436"/>
            <a:chExt cx="2712" cy="225"/>
          </a:xfrm>
        </p:grpSpPr>
        <p:sp>
          <p:nvSpPr>
            <p:cNvPr id="32" name="Line 26"/>
            <p:cNvSpPr>
              <a:spLocks noChangeShapeType="1"/>
            </p:cNvSpPr>
            <p:nvPr/>
          </p:nvSpPr>
          <p:spPr bwMode="auto">
            <a:xfrm>
              <a:off x="1438" y="1655"/>
              <a:ext cx="2712" cy="6"/>
            </a:xfrm>
            <a:prstGeom prst="line">
              <a:avLst/>
            </a:prstGeom>
            <a:noFill/>
            <a:ln w="38100">
              <a:solidFill>
                <a:srgbClr val="000099"/>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Text Box 27"/>
            <p:cNvSpPr txBox="1">
              <a:spLocks noChangeArrowheads="1"/>
            </p:cNvSpPr>
            <p:nvPr/>
          </p:nvSpPr>
          <p:spPr bwMode="auto">
            <a:xfrm>
              <a:off x="2013" y="1436"/>
              <a:ext cx="161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a:solidFill>
                    <a:srgbClr val="0000FF"/>
                  </a:solidFill>
                  <a:latin typeface="微软雅黑" panose="020B0503020204020204" pitchFamily="34" charset="-122"/>
                  <a:ea typeface="微软雅黑" panose="020B0503020204020204" pitchFamily="34" charset="-122"/>
                </a:rPr>
                <a:t>① </a:t>
              </a:r>
              <a:r>
                <a:rPr kumimoji="1" lang="zh-CN" altLang="en-US" sz="1400" b="1">
                  <a:solidFill>
                    <a:srgbClr val="0000FF"/>
                  </a:solidFill>
                  <a:latin typeface="微软雅黑" panose="020B0503020204020204" pitchFamily="34" charset="-122"/>
                  <a:ea typeface="微软雅黑" panose="020B0503020204020204" pitchFamily="34" charset="-122"/>
                </a:rPr>
                <a:t>客户发起连接建立请求</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grpSp>
      <p:grpSp>
        <p:nvGrpSpPr>
          <p:cNvPr id="34" name="Group 28"/>
          <p:cNvGrpSpPr/>
          <p:nvPr/>
        </p:nvGrpSpPr>
        <p:grpSpPr bwMode="auto">
          <a:xfrm>
            <a:off x="2541443" y="2075731"/>
            <a:ext cx="3818984" cy="289775"/>
            <a:chOff x="1521" y="1752"/>
            <a:chExt cx="2755" cy="201"/>
          </a:xfrm>
        </p:grpSpPr>
        <p:sp>
          <p:nvSpPr>
            <p:cNvPr id="35" name="Line 29"/>
            <p:cNvSpPr>
              <a:spLocks noChangeShapeType="1"/>
            </p:cNvSpPr>
            <p:nvPr/>
          </p:nvSpPr>
          <p:spPr bwMode="auto">
            <a:xfrm flipH="1" flipV="1">
              <a:off x="1521" y="1752"/>
              <a:ext cx="2755" cy="9"/>
            </a:xfrm>
            <a:prstGeom prst="line">
              <a:avLst/>
            </a:prstGeom>
            <a:noFill/>
            <a:ln w="38100">
              <a:solidFill>
                <a:srgbClr val="CC00CC"/>
              </a:solidFill>
              <a:prstDash val="dash"/>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Text Box 30"/>
            <p:cNvSpPr txBox="1">
              <a:spLocks noChangeArrowheads="1"/>
            </p:cNvSpPr>
            <p:nvPr/>
          </p:nvSpPr>
          <p:spPr bwMode="auto">
            <a:xfrm>
              <a:off x="2017" y="1759"/>
              <a:ext cx="1765" cy="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FF"/>
                  </a:solidFill>
                  <a:latin typeface="微软雅黑" panose="020B0503020204020204" pitchFamily="34" charset="-122"/>
                  <a:ea typeface="微软雅黑" panose="020B0503020204020204" pitchFamily="34" charset="-122"/>
                </a:rPr>
                <a:t>② </a:t>
              </a:r>
              <a:r>
                <a:rPr kumimoji="1" lang="zh-CN" altLang="en-US" sz="1400" b="1" dirty="0">
                  <a:solidFill>
                    <a:srgbClr val="0000FF"/>
                  </a:solidFill>
                  <a:latin typeface="微软雅黑" panose="020B0503020204020204" pitchFamily="34" charset="-122"/>
                  <a:ea typeface="微软雅黑" panose="020B0503020204020204" pitchFamily="34" charset="-122"/>
                </a:rPr>
                <a:t>服务器接受连接建立请求</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grpSp>
      <p:sp>
        <p:nvSpPr>
          <p:cNvPr id="37" name="Text Box 33"/>
          <p:cNvSpPr txBox="1">
            <a:spLocks noChangeArrowheads="1"/>
          </p:cNvSpPr>
          <p:nvPr/>
        </p:nvSpPr>
        <p:spPr bwMode="auto">
          <a:xfrm>
            <a:off x="4235450" y="3807632"/>
            <a:ext cx="800100" cy="339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rgbClr val="0033CC"/>
                </a:solidFill>
                <a:latin typeface="微软雅黑" panose="020B0503020204020204" pitchFamily="34" charset="-122"/>
                <a:ea typeface="微软雅黑" panose="020B0503020204020204" pitchFamily="34" charset="-122"/>
              </a:rPr>
              <a:t>互联网</a:t>
            </a:r>
            <a:endParaRPr kumimoji="1" lang="zh-CN" altLang="en-US" sz="1600" b="1" dirty="0">
              <a:solidFill>
                <a:srgbClr val="0033CC"/>
              </a:solidFill>
              <a:latin typeface="微软雅黑" panose="020B0503020204020204" pitchFamily="34" charset="-122"/>
              <a:ea typeface="微软雅黑" panose="020B0503020204020204" pitchFamily="34" charset="-122"/>
            </a:endParaRPr>
          </a:p>
        </p:txBody>
      </p:sp>
      <p:grpSp>
        <p:nvGrpSpPr>
          <p:cNvPr id="38" name="Group 34"/>
          <p:cNvGrpSpPr/>
          <p:nvPr/>
        </p:nvGrpSpPr>
        <p:grpSpPr bwMode="auto">
          <a:xfrm>
            <a:off x="1373188" y="1767433"/>
            <a:ext cx="1146175" cy="379157"/>
            <a:chOff x="835" y="1519"/>
            <a:chExt cx="812" cy="335"/>
          </a:xfrm>
        </p:grpSpPr>
        <p:sp>
          <p:nvSpPr>
            <p:cNvPr id="39" name="Oval 35"/>
            <p:cNvSpPr>
              <a:spLocks noChangeArrowheads="1"/>
            </p:cNvSpPr>
            <p:nvPr/>
          </p:nvSpPr>
          <p:spPr bwMode="auto">
            <a:xfrm>
              <a:off x="835" y="1519"/>
              <a:ext cx="812" cy="335"/>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0" name="Text Box 36"/>
            <p:cNvSpPr txBox="1">
              <a:spLocks noChangeArrowheads="1"/>
            </p:cNvSpPr>
            <p:nvPr/>
          </p:nvSpPr>
          <p:spPr bwMode="auto">
            <a:xfrm>
              <a:off x="1031" y="1526"/>
              <a:ext cx="601" cy="326"/>
            </a:xfrm>
            <a:prstGeom prst="rect">
              <a:avLst/>
            </a:prstGeom>
            <a:noFill/>
            <a:ln>
              <a:noFill/>
            </a:ln>
          </p:spPr>
          <p:style>
            <a:lnRef idx="2">
              <a:schemeClr val="accent3"/>
            </a:lnRef>
            <a:fillRef idx="1">
              <a:schemeClr val="lt1"/>
            </a:fillRef>
            <a:effectRef idx="0">
              <a:schemeClr val="accent3"/>
            </a:effectRef>
            <a:fontRef idx="minor">
              <a:schemeClr val="dk1"/>
            </a:fontRef>
          </p:style>
          <p:txBody>
            <a:bodyPr wrap="squar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客户</a:t>
              </a:r>
              <a:endParaRPr kumimoji="1" lang="zh-CN" altLang="en-US" b="1" dirty="0">
                <a:solidFill>
                  <a:srgbClr val="0000FF"/>
                </a:solidFill>
                <a:latin typeface="微软雅黑" panose="020B0503020204020204" pitchFamily="34" charset="-122"/>
                <a:ea typeface="微软雅黑" panose="020B0503020204020204" pitchFamily="34" charset="-122"/>
              </a:endParaRPr>
            </a:p>
          </p:txBody>
        </p:sp>
      </p:grpSp>
      <p:grpSp>
        <p:nvGrpSpPr>
          <p:cNvPr id="41" name="Group 37"/>
          <p:cNvGrpSpPr/>
          <p:nvPr/>
        </p:nvGrpSpPr>
        <p:grpSpPr bwMode="auto">
          <a:xfrm>
            <a:off x="6456766" y="1739689"/>
            <a:ext cx="1152261" cy="397900"/>
            <a:chOff x="4142" y="1536"/>
            <a:chExt cx="670" cy="276"/>
          </a:xfrm>
          <a:solidFill>
            <a:srgbClr val="FFFF00"/>
          </a:solidFill>
        </p:grpSpPr>
        <p:sp>
          <p:nvSpPr>
            <p:cNvPr id="42" name="Oval 38"/>
            <p:cNvSpPr>
              <a:spLocks noChangeArrowheads="1"/>
            </p:cNvSpPr>
            <p:nvPr/>
          </p:nvSpPr>
          <p:spPr bwMode="auto">
            <a:xfrm>
              <a:off x="4142" y="1536"/>
              <a:ext cx="670" cy="276"/>
            </a:xfrm>
            <a:prstGeom prst="ellipse">
              <a:avLst/>
            </a:prstGeom>
            <a:grp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b="1">
                <a:solidFill>
                  <a:srgbClr val="0000FF"/>
                </a:solidFill>
                <a:latin typeface="微软雅黑" panose="020B0503020204020204" pitchFamily="34" charset="-122"/>
                <a:ea typeface="微软雅黑" panose="020B0503020204020204" pitchFamily="34" charset="-122"/>
              </a:endParaRPr>
            </a:p>
          </p:txBody>
        </p:sp>
        <p:sp>
          <p:nvSpPr>
            <p:cNvPr id="43" name="Text Box 39"/>
            <p:cNvSpPr txBox="1">
              <a:spLocks noChangeArrowheads="1"/>
            </p:cNvSpPr>
            <p:nvPr/>
          </p:nvSpPr>
          <p:spPr bwMode="auto">
            <a:xfrm>
              <a:off x="4226" y="1536"/>
              <a:ext cx="513" cy="233"/>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fontAlgn="auto">
                <a:spcBef>
                  <a:spcPts val="0"/>
                </a:spcBef>
                <a:spcAft>
                  <a:spcPts val="0"/>
                </a:spcAft>
                <a:defRPr/>
              </a:pPr>
              <a:r>
                <a:rPr kumimoji="1" lang="zh-CN" altLang="en-US" b="1" dirty="0">
                  <a:solidFill>
                    <a:srgbClr val="0000FF"/>
                  </a:solidFill>
                  <a:latin typeface="微软雅黑" panose="020B0503020204020204" pitchFamily="34" charset="-122"/>
                  <a:ea typeface="微软雅黑" panose="020B0503020204020204" pitchFamily="34" charset="-122"/>
                </a:rPr>
                <a:t>服务器</a:t>
              </a:r>
              <a:endParaRPr kumimoji="1" lang="zh-CN" altLang="en-US" b="1" dirty="0">
                <a:solidFill>
                  <a:srgbClr val="0000FF"/>
                </a:solidFill>
                <a:latin typeface="微软雅黑" panose="020B0503020204020204" pitchFamily="34" charset="-122"/>
                <a:ea typeface="微软雅黑" panose="020B0503020204020204" pitchFamily="34" charset="-122"/>
              </a:endParaRPr>
            </a:p>
          </p:txBody>
        </p:sp>
      </p:grpSp>
      <p:sp>
        <p:nvSpPr>
          <p:cNvPr id="44" name="Text Box 40"/>
          <p:cNvSpPr txBox="1">
            <a:spLocks noChangeArrowheads="1"/>
          </p:cNvSpPr>
          <p:nvPr/>
        </p:nvSpPr>
        <p:spPr bwMode="auto">
          <a:xfrm>
            <a:off x="2934892" y="2604122"/>
            <a:ext cx="3158952" cy="707886"/>
          </a:xfrm>
          <a:prstGeom prst="rect">
            <a:avLst/>
          </a:prstGeom>
          <a:solidFill>
            <a:srgbClr val="FFFF99"/>
          </a:solidFill>
          <a:ln>
            <a:noFill/>
          </a:ln>
        </p:spPr>
        <p:style>
          <a:lnRef idx="2">
            <a:schemeClr val="accent4"/>
          </a:lnRef>
          <a:fillRef idx="1">
            <a:schemeClr val="lt1"/>
          </a:fillRef>
          <a:effectRef idx="0">
            <a:schemeClr val="accent4"/>
          </a:effectRef>
          <a:fontRef idx="minor">
            <a:schemeClr val="dk1"/>
          </a:fontRef>
        </p:style>
        <p:txBody>
          <a:bodyPr wrap="square">
            <a:spAutoFit/>
          </a:bodyPr>
          <a:lstStyle/>
          <a:p>
            <a:pPr algn="ctr" fontAlgn="auto">
              <a:lnSpc>
                <a:spcPts val="2400"/>
              </a:lnSpc>
              <a:spcBef>
                <a:spcPts val="0"/>
              </a:spcBef>
              <a:spcAft>
                <a:spcPts val="0"/>
              </a:spcAft>
              <a:defRPr/>
            </a:pPr>
            <a:r>
              <a:rPr lang="zh-CN" altLang="en-US" sz="1600" b="1" dirty="0">
                <a:solidFill>
                  <a:schemeClr val="tx1"/>
                </a:solidFill>
                <a:latin typeface="微软雅黑" panose="020B0503020204020204" pitchFamily="34" charset="-122"/>
                <a:ea typeface="微软雅黑" panose="020B0503020204020204" pitchFamily="34" charset="-122"/>
              </a:rPr>
              <a:t>所有这些</a:t>
            </a:r>
            <a:r>
              <a:rPr lang="zh-CN" altLang="en-US" sz="1600" b="1" dirty="0" smtClean="0">
                <a:solidFill>
                  <a:schemeClr val="tx1"/>
                </a:solidFill>
                <a:latin typeface="微软雅黑" panose="020B0503020204020204" pitchFamily="34" charset="-122"/>
                <a:ea typeface="微软雅黑" panose="020B0503020204020204" pitchFamily="34" charset="-122"/>
              </a:rPr>
              <a:t>通信实际上</a:t>
            </a:r>
            <a:r>
              <a:rPr lang="zh-CN" altLang="en-US" sz="1600" b="1" dirty="0">
                <a:solidFill>
                  <a:schemeClr val="tx1"/>
                </a:solidFill>
                <a:latin typeface="微软雅黑" panose="020B0503020204020204" pitchFamily="34" charset="-122"/>
                <a:ea typeface="微软雅黑" panose="020B0503020204020204" pitchFamily="34" charset="-122"/>
              </a:rPr>
              <a:t>都需要使用下面各层所提供的服务</a:t>
            </a:r>
            <a:r>
              <a:rPr lang="zh-CN" altLang="en-US" sz="1600" b="1" dirty="0" smtClean="0">
                <a:solidFill>
                  <a:schemeClr val="tx1"/>
                </a:solidFill>
                <a:latin typeface="微软雅黑" panose="020B0503020204020204" pitchFamily="34" charset="-122"/>
                <a:ea typeface="微软雅黑" panose="020B0503020204020204" pitchFamily="34" charset="-122"/>
              </a:rPr>
              <a:t>。</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sp>
        <p:nvSpPr>
          <p:cNvPr id="46" name="Text Box 38"/>
          <p:cNvSpPr txBox="1">
            <a:spLocks noChangeArrowheads="1"/>
          </p:cNvSpPr>
          <p:nvPr/>
        </p:nvSpPr>
        <p:spPr bwMode="auto">
          <a:xfrm>
            <a:off x="1491785" y="1110675"/>
            <a:ext cx="101502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smtClean="0">
                <a:solidFill>
                  <a:srgbClr val="0000FF"/>
                </a:solidFill>
                <a:latin typeface="微软雅黑" panose="020B0503020204020204" pitchFamily="34" charset="-122"/>
                <a:ea typeface="微软雅黑" panose="020B0503020204020204" pitchFamily="34" charset="-122"/>
              </a:rPr>
              <a:t>A</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47" name="Text Box 53"/>
          <p:cNvSpPr txBox="1">
            <a:spLocks noChangeArrowheads="1"/>
          </p:cNvSpPr>
          <p:nvPr/>
        </p:nvSpPr>
        <p:spPr bwMode="auto">
          <a:xfrm>
            <a:off x="6585297" y="1120416"/>
            <a:ext cx="1002197"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00FF"/>
                </a:solidFill>
                <a:latin typeface="微软雅黑" panose="020B0503020204020204" pitchFamily="34" charset="-122"/>
                <a:ea typeface="微软雅黑" panose="020B0503020204020204" pitchFamily="34" charset="-122"/>
              </a:rPr>
              <a:t>计算机 </a:t>
            </a:r>
            <a:r>
              <a:rPr kumimoji="1" lang="en-US" altLang="zh-CN" sz="16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互联网中客户</a:t>
            </a:r>
            <a:r>
              <a:rPr lang="en-US" altLang="zh-CN" dirty="0"/>
              <a:t>-</a:t>
            </a:r>
            <a:r>
              <a:rPr lang="zh-CN" altLang="en-US" dirty="0"/>
              <a:t>服务器工作方式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3000" fill="hold" nodeType="clickEffect">
                                  <p:stCondLst>
                                    <p:cond delay="0"/>
                                  </p:stCondLst>
                                  <p:childTnLst>
                                    <p:anim calcmode="discrete" valueType="str">
                                      <p:cBhvr>
                                        <p:cTn id="6" dur="500" fill="hold"/>
                                        <p:tgtEl>
                                          <p:spTgt spid="38"/>
                                        </p:tgtEl>
                                        <p:attrNameLst>
                                          <p:attrName>style.visibility</p:attrName>
                                        </p:attrNameLst>
                                      </p:cBhvr>
                                      <p:tavLst>
                                        <p:tav tm="0">
                                          <p:val>
                                            <p:strVal val="hidden"/>
                                          </p:val>
                                        </p:tav>
                                        <p:tav tm="50000">
                                          <p:val>
                                            <p:strVal val="visible"/>
                                          </p:val>
                                        </p:tav>
                                      </p:tavLst>
                                    </p:anim>
                                  </p:childTnLst>
                                </p:cTn>
                              </p:par>
                            </p:childTnLst>
                          </p:cTn>
                        </p:par>
                        <p:par>
                          <p:cTn id="7" fill="hold">
                            <p:stCondLst>
                              <p:cond delay="500"/>
                            </p:stCondLst>
                            <p:childTnLst>
                              <p:par>
                                <p:cTn id="8" presetID="22" presetClass="entr" presetSubtype="8" fill="hold" nodeType="after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wipe(left)">
                                      <p:cBhvr>
                                        <p:cTn id="10" dur="500"/>
                                        <p:tgtEl>
                                          <p:spTgt spid="31"/>
                                        </p:tgtEl>
                                      </p:cBhvr>
                                    </p:animEffect>
                                  </p:childTnLst>
                                </p:cTn>
                              </p:par>
                            </p:childTnLst>
                          </p:cTn>
                        </p:par>
                      </p:childTnLst>
                    </p:cTn>
                  </p:par>
                  <p:par>
                    <p:cTn id="11" fill="hold">
                      <p:stCondLst>
                        <p:cond delay="indefinite"/>
                      </p:stCondLst>
                      <p:childTnLst>
                        <p:par>
                          <p:cTn id="12" fill="hold">
                            <p:stCondLst>
                              <p:cond delay="0"/>
                            </p:stCondLst>
                            <p:childTnLst>
                              <p:par>
                                <p:cTn id="13" presetID="35" presetClass="emph" presetSubtype="0" repeatCount="3000" fill="hold" nodeType="clickEffect">
                                  <p:stCondLst>
                                    <p:cond delay="0"/>
                                  </p:stCondLst>
                                  <p:childTnLst>
                                    <p:anim calcmode="discrete" valueType="str">
                                      <p:cBhvr>
                                        <p:cTn id="14" dur="500" fill="hold"/>
                                        <p:tgtEl>
                                          <p:spTgt spid="41"/>
                                        </p:tgtEl>
                                        <p:attrNameLst>
                                          <p:attrName>style.visibility</p:attrName>
                                        </p:attrNameLst>
                                      </p:cBhvr>
                                      <p:tavLst>
                                        <p:tav tm="0">
                                          <p:val>
                                            <p:strVal val="hidden"/>
                                          </p:val>
                                        </p:tav>
                                        <p:tav tm="50000">
                                          <p:val>
                                            <p:strVal val="visible"/>
                                          </p:val>
                                        </p:tav>
                                      </p:tavLst>
                                    </p:anim>
                                  </p:childTnLst>
                                </p:cTn>
                              </p:par>
                            </p:childTnLst>
                          </p:cTn>
                        </p:par>
                        <p:par>
                          <p:cTn id="15" fill="hold">
                            <p:stCondLst>
                              <p:cond delay="500"/>
                            </p:stCondLst>
                            <p:childTnLst>
                              <p:par>
                                <p:cTn id="16" presetID="22" presetClass="entr" presetSubtype="2"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wipe(right)">
                                      <p:cBhvr>
                                        <p:cTn id="18" dur="10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a:off x="593124" y="1008414"/>
            <a:ext cx="7801233" cy="336762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4" name="Line 3"/>
          <p:cNvSpPr>
            <a:spLocks noChangeShapeType="1"/>
          </p:cNvSpPr>
          <p:nvPr/>
        </p:nvSpPr>
        <p:spPr bwMode="auto">
          <a:xfrm>
            <a:off x="4537075" y="3490264"/>
            <a:ext cx="0" cy="249620"/>
          </a:xfrm>
          <a:prstGeom prst="line">
            <a:avLst/>
          </a:prstGeom>
          <a:noFill/>
          <a:ln w="3810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Rectangle 4"/>
          <p:cNvSpPr>
            <a:spLocks noChangeArrowheads="1"/>
          </p:cNvSpPr>
          <p:nvPr/>
        </p:nvSpPr>
        <p:spPr bwMode="auto">
          <a:xfrm>
            <a:off x="3365500" y="1423721"/>
            <a:ext cx="2409825" cy="2066925"/>
          </a:xfrm>
          <a:prstGeom prst="rect">
            <a:avLst/>
          </a:prstGeom>
          <a:solidFill>
            <a:srgbClr val="339933"/>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6" name="Text Box 5"/>
          <p:cNvSpPr txBox="1">
            <a:spLocks noChangeArrowheads="1"/>
          </p:cNvSpPr>
          <p:nvPr/>
        </p:nvSpPr>
        <p:spPr bwMode="auto">
          <a:xfrm>
            <a:off x="4010025" y="2869934"/>
            <a:ext cx="108267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7" name="Line 6"/>
          <p:cNvSpPr>
            <a:spLocks noChangeShapeType="1"/>
          </p:cNvSpPr>
          <p:nvPr/>
        </p:nvSpPr>
        <p:spPr bwMode="auto">
          <a:xfrm>
            <a:off x="3365500" y="3177909"/>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a:off x="3365500" y="2863584"/>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a:off x="3365500" y="2550846"/>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a:off x="3365500" y="2238109"/>
            <a:ext cx="24098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0"/>
          <p:cNvSpPr txBox="1">
            <a:spLocks noChangeArrowheads="1"/>
          </p:cNvSpPr>
          <p:nvPr/>
        </p:nvSpPr>
        <p:spPr bwMode="auto">
          <a:xfrm>
            <a:off x="4205288" y="3184259"/>
            <a:ext cx="722312"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2" name="Text Box 11"/>
          <p:cNvSpPr txBox="1">
            <a:spLocks noChangeArrowheads="1"/>
          </p:cNvSpPr>
          <p:nvPr/>
        </p:nvSpPr>
        <p:spPr bwMode="auto">
          <a:xfrm>
            <a:off x="4205288" y="2253984"/>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3" name="Text Box 12"/>
          <p:cNvSpPr txBox="1">
            <a:spLocks noChangeArrowheads="1"/>
          </p:cNvSpPr>
          <p:nvPr/>
        </p:nvSpPr>
        <p:spPr bwMode="auto">
          <a:xfrm>
            <a:off x="4205288" y="2566721"/>
            <a:ext cx="7223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4" name="Text Box 13"/>
          <p:cNvSpPr txBox="1">
            <a:spLocks noChangeArrowheads="1"/>
          </p:cNvSpPr>
          <p:nvPr/>
        </p:nvSpPr>
        <p:spPr bwMode="auto">
          <a:xfrm>
            <a:off x="4179888" y="1418959"/>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5" name="Text Box 14"/>
          <p:cNvSpPr txBox="1">
            <a:spLocks noChangeArrowheads="1"/>
          </p:cNvSpPr>
          <p:nvPr/>
        </p:nvSpPr>
        <p:spPr bwMode="auto">
          <a:xfrm>
            <a:off x="4144963" y="1125271"/>
            <a:ext cx="8963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C</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grpSp>
        <p:nvGrpSpPr>
          <p:cNvPr id="16" name="Group 15"/>
          <p:cNvGrpSpPr/>
          <p:nvPr/>
        </p:nvGrpSpPr>
        <p:grpSpPr bwMode="auto">
          <a:xfrm>
            <a:off x="3511550" y="1674546"/>
            <a:ext cx="949325" cy="571500"/>
            <a:chOff x="2100" y="1727"/>
            <a:chExt cx="720" cy="470"/>
          </a:xfrm>
        </p:grpSpPr>
        <p:sp>
          <p:nvSpPr>
            <p:cNvPr id="17" name="Line 16"/>
            <p:cNvSpPr>
              <a:spLocks noChangeShapeType="1"/>
            </p:cNvSpPr>
            <p:nvPr/>
          </p:nvSpPr>
          <p:spPr bwMode="auto">
            <a:xfrm>
              <a:off x="2460" y="2119"/>
              <a:ext cx="1" cy="78"/>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17"/>
            <p:cNvSpPr>
              <a:spLocks noChangeArrowheads="1"/>
            </p:cNvSpPr>
            <p:nvPr/>
          </p:nvSpPr>
          <p:spPr bwMode="auto">
            <a:xfrm>
              <a:off x="2100" y="1727"/>
              <a:ext cx="720" cy="413"/>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19" name="Text Box 18"/>
            <p:cNvSpPr txBox="1">
              <a:spLocks noChangeArrowheads="1"/>
            </p:cNvSpPr>
            <p:nvPr/>
          </p:nvSpPr>
          <p:spPr bwMode="auto">
            <a:xfrm>
              <a:off x="2164" y="1756"/>
              <a:ext cx="610"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endParaRPr kumimoji="1" lang="zh-CN" altLang="en-US" sz="1600" b="1" dirty="0">
                <a:solidFill>
                  <a:schemeClr val="tx1"/>
                </a:solidFill>
                <a:latin typeface="微软雅黑" panose="020B0503020204020204" pitchFamily="34" charset="-122"/>
                <a:ea typeface="微软雅黑" panose="020B0503020204020204" pitchFamily="34" charset="-122"/>
              </a:endParaRP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1</a:t>
              </a:r>
              <a:endParaRPr kumimoji="1" lang="en-US" altLang="zh-CN" sz="1600" b="1" dirty="0">
                <a:solidFill>
                  <a:schemeClr val="tx1"/>
                </a:solidFill>
                <a:latin typeface="微软雅黑" panose="020B0503020204020204" pitchFamily="34" charset="-122"/>
                <a:ea typeface="微软雅黑" panose="020B0503020204020204" pitchFamily="34" charset="-122"/>
              </a:endParaRPr>
            </a:p>
          </p:txBody>
        </p:sp>
      </p:grpSp>
      <p:grpSp>
        <p:nvGrpSpPr>
          <p:cNvPr id="20" name="Group 19"/>
          <p:cNvGrpSpPr/>
          <p:nvPr/>
        </p:nvGrpSpPr>
        <p:grpSpPr bwMode="auto">
          <a:xfrm>
            <a:off x="4679950" y="1693596"/>
            <a:ext cx="949325" cy="566738"/>
            <a:chOff x="2986" y="1727"/>
            <a:chExt cx="719" cy="465"/>
          </a:xfrm>
        </p:grpSpPr>
        <p:sp>
          <p:nvSpPr>
            <p:cNvPr id="21" name="Line 20"/>
            <p:cNvSpPr>
              <a:spLocks noChangeShapeType="1"/>
            </p:cNvSpPr>
            <p:nvPr/>
          </p:nvSpPr>
          <p:spPr bwMode="auto">
            <a:xfrm>
              <a:off x="3344" y="2113"/>
              <a:ext cx="1" cy="77"/>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1"/>
            <p:cNvSpPr>
              <a:spLocks noChangeArrowheads="1"/>
            </p:cNvSpPr>
            <p:nvPr/>
          </p:nvSpPr>
          <p:spPr bwMode="auto">
            <a:xfrm>
              <a:off x="2986" y="1727"/>
              <a:ext cx="719" cy="412"/>
            </a:xfrm>
            <a:prstGeom prst="ellipse">
              <a:avLst/>
            </a:prstGeom>
            <a:solidFill>
              <a:srgbClr val="FFFF00"/>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23" name="Text Box 22"/>
            <p:cNvSpPr txBox="1">
              <a:spLocks noChangeArrowheads="1"/>
            </p:cNvSpPr>
            <p:nvPr/>
          </p:nvSpPr>
          <p:spPr bwMode="auto">
            <a:xfrm>
              <a:off x="3049" y="1752"/>
              <a:ext cx="611" cy="440"/>
            </a:xfrm>
            <a:prstGeom prst="rect">
              <a:avLst/>
            </a:prstGeom>
            <a:noFill/>
            <a:ln>
              <a:noFill/>
            </a:ln>
          </p:spPr>
          <p:style>
            <a:lnRef idx="2">
              <a:schemeClr val="accent4"/>
            </a:lnRef>
            <a:fillRef idx="1">
              <a:schemeClr val="lt1"/>
            </a:fillRef>
            <a:effectRef idx="0">
              <a:schemeClr val="accent4"/>
            </a:effectRef>
            <a:fontRef idx="minor">
              <a:schemeClr val="dk1"/>
            </a:fontRef>
          </p:style>
          <p:txBody>
            <a:bodyPr wrap="none">
              <a:spAutoFit/>
            </a:bodyPr>
            <a:lstStyle/>
            <a:p>
              <a:pPr algn="ctr" fontAlgn="auto">
                <a:lnSpc>
                  <a:spcPct val="90000"/>
                </a:lnSpc>
                <a:spcBef>
                  <a:spcPts val="0"/>
                </a:spcBef>
                <a:spcAft>
                  <a:spcPts val="0"/>
                </a:spcAft>
                <a:defRPr/>
              </a:pPr>
              <a:r>
                <a:rPr kumimoji="1" lang="zh-CN" altLang="en-US" sz="1600" b="1" dirty="0">
                  <a:solidFill>
                    <a:schemeClr val="tx1"/>
                  </a:solidFill>
                  <a:latin typeface="微软雅黑" panose="020B0503020204020204" pitchFamily="34" charset="-122"/>
                  <a:ea typeface="微软雅黑" panose="020B0503020204020204" pitchFamily="34" charset="-122"/>
                </a:rPr>
                <a:t>服务器</a:t>
              </a:r>
              <a:endParaRPr kumimoji="1" lang="zh-CN" altLang="en-US" sz="1600" b="1" dirty="0">
                <a:solidFill>
                  <a:schemeClr val="tx1"/>
                </a:solidFill>
                <a:latin typeface="微软雅黑" panose="020B0503020204020204" pitchFamily="34" charset="-122"/>
                <a:ea typeface="微软雅黑" panose="020B0503020204020204" pitchFamily="34" charset="-122"/>
              </a:endParaRPr>
            </a:p>
            <a:p>
              <a:pPr algn="ctr" fontAlgn="auto">
                <a:lnSpc>
                  <a:spcPct val="90000"/>
                </a:lnSpc>
                <a:spcBef>
                  <a:spcPts val="0"/>
                </a:spcBef>
                <a:spcAft>
                  <a:spcPts val="0"/>
                </a:spcAft>
                <a:defRPr/>
              </a:pPr>
              <a:r>
                <a:rPr kumimoji="1" lang="en-US" altLang="zh-CN" sz="1600" b="1" dirty="0">
                  <a:solidFill>
                    <a:schemeClr val="tx1"/>
                  </a:solidFill>
                  <a:latin typeface="微软雅黑" panose="020B0503020204020204" pitchFamily="34" charset="-122"/>
                  <a:ea typeface="微软雅黑" panose="020B0503020204020204" pitchFamily="34" charset="-122"/>
                </a:rPr>
                <a:t>2</a:t>
              </a:r>
              <a:endParaRPr kumimoji="1" lang="en-US" altLang="zh-CN" sz="1600" b="1" dirty="0">
                <a:solidFill>
                  <a:schemeClr val="tx1"/>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bwMode="auto">
          <a:xfrm>
            <a:off x="1249363" y="1126859"/>
            <a:ext cx="6569075" cy="2863850"/>
            <a:chOff x="1248628" y="2159392"/>
            <a:chExt cx="6570396" cy="2864425"/>
          </a:xfrm>
        </p:grpSpPr>
        <p:sp>
          <p:nvSpPr>
            <p:cNvPr id="25" name="Freeform 24"/>
            <p:cNvSpPr/>
            <p:nvPr/>
          </p:nvSpPr>
          <p:spPr bwMode="auto">
            <a:xfrm>
              <a:off x="1856851" y="4523273"/>
              <a:ext cx="5364504" cy="500544"/>
            </a:xfrm>
            <a:custGeom>
              <a:avLst/>
              <a:gdLst>
                <a:gd name="T0" fmla="*/ 0 w 3527"/>
                <a:gd name="T1" fmla="*/ 0 h 333"/>
                <a:gd name="T2" fmla="*/ 0 w 3527"/>
                <a:gd name="T3" fmla="*/ 193904 h 333"/>
                <a:gd name="T4" fmla="*/ 21294 w 3527"/>
                <a:gd name="T5" fmla="*/ 288602 h 333"/>
                <a:gd name="T6" fmla="*/ 76049 w 3527"/>
                <a:gd name="T7" fmla="*/ 405846 h 333"/>
                <a:gd name="T8" fmla="*/ 185560 w 3527"/>
                <a:gd name="T9" fmla="*/ 477997 h 333"/>
                <a:gd name="T10" fmla="*/ 269214 w 3527"/>
                <a:gd name="T11" fmla="*/ 496035 h 333"/>
                <a:gd name="T12" fmla="*/ 5110500 w 3527"/>
                <a:gd name="T13" fmla="*/ 500544 h 333"/>
                <a:gd name="T14" fmla="*/ 5204801 w 3527"/>
                <a:gd name="T15" fmla="*/ 477997 h 333"/>
                <a:gd name="T16" fmla="*/ 5296060 w 3527"/>
                <a:gd name="T17" fmla="*/ 423884 h 333"/>
                <a:gd name="T18" fmla="*/ 5341689 w 3527"/>
                <a:gd name="T19" fmla="*/ 351734 h 333"/>
                <a:gd name="T20" fmla="*/ 5359941 w 3527"/>
                <a:gd name="T21" fmla="*/ 243508 h 333"/>
                <a:gd name="T22" fmla="*/ 5364504 w 3527"/>
                <a:gd name="T23" fmla="*/ 0 h 33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3527" h="333">
                  <a:moveTo>
                    <a:pt x="0" y="0"/>
                  </a:moveTo>
                  <a:lnTo>
                    <a:pt x="0" y="129"/>
                  </a:lnTo>
                  <a:lnTo>
                    <a:pt x="14" y="192"/>
                  </a:lnTo>
                  <a:lnTo>
                    <a:pt x="50" y="270"/>
                  </a:lnTo>
                  <a:lnTo>
                    <a:pt x="122" y="318"/>
                  </a:lnTo>
                  <a:lnTo>
                    <a:pt x="177" y="330"/>
                  </a:lnTo>
                  <a:lnTo>
                    <a:pt x="3360" y="333"/>
                  </a:lnTo>
                  <a:lnTo>
                    <a:pt x="3422" y="318"/>
                  </a:lnTo>
                  <a:lnTo>
                    <a:pt x="3482" y="282"/>
                  </a:lnTo>
                  <a:lnTo>
                    <a:pt x="3512" y="234"/>
                  </a:lnTo>
                  <a:lnTo>
                    <a:pt x="3524" y="162"/>
                  </a:lnTo>
                  <a:lnTo>
                    <a:pt x="3527" y="0"/>
                  </a:lnTo>
                </a:path>
              </a:pathLst>
            </a:custGeom>
            <a:noFill/>
            <a:ln w="38100" cmpd="sng">
              <a:solidFill>
                <a:srgbClr val="368AD6"/>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26" name="Group 25"/>
            <p:cNvGrpSpPr/>
            <p:nvPr/>
          </p:nvGrpSpPr>
          <p:grpSpPr bwMode="auto">
            <a:xfrm>
              <a:off x="1248628" y="2159392"/>
              <a:ext cx="1241515" cy="2365100"/>
              <a:chOff x="385" y="1278"/>
              <a:chExt cx="941" cy="1942"/>
            </a:xfrm>
          </p:grpSpPr>
          <p:sp>
            <p:nvSpPr>
              <p:cNvPr id="42" name="Rectangle 26"/>
              <p:cNvSpPr>
                <a:spLocks noChangeArrowheads="1"/>
              </p:cNvSpPr>
              <p:nvPr/>
            </p:nvSpPr>
            <p:spPr bwMode="auto">
              <a:xfrm>
                <a:off x="385"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43" name="Text Box 27"/>
              <p:cNvSpPr txBox="1">
                <a:spLocks noChangeArrowheads="1"/>
              </p:cNvSpPr>
              <p:nvPr/>
            </p:nvSpPr>
            <p:spPr bwMode="auto">
              <a:xfrm>
                <a:off x="431"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44" name="Line 28"/>
              <p:cNvSpPr>
                <a:spLocks noChangeShapeType="1"/>
              </p:cNvSpPr>
              <p:nvPr/>
            </p:nvSpPr>
            <p:spPr bwMode="auto">
              <a:xfrm>
                <a:off x="385"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Line 29"/>
              <p:cNvSpPr>
                <a:spLocks noChangeShapeType="1"/>
              </p:cNvSpPr>
              <p:nvPr/>
            </p:nvSpPr>
            <p:spPr bwMode="auto">
              <a:xfrm>
                <a:off x="385"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30"/>
              <p:cNvSpPr>
                <a:spLocks noChangeShapeType="1"/>
              </p:cNvSpPr>
              <p:nvPr/>
            </p:nvSpPr>
            <p:spPr bwMode="auto">
              <a:xfrm>
                <a:off x="385"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Line 31"/>
              <p:cNvSpPr>
                <a:spLocks noChangeShapeType="1"/>
              </p:cNvSpPr>
              <p:nvPr/>
            </p:nvSpPr>
            <p:spPr bwMode="auto">
              <a:xfrm>
                <a:off x="385"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Text Box 32"/>
              <p:cNvSpPr txBox="1">
                <a:spLocks noChangeArrowheads="1"/>
              </p:cNvSpPr>
              <p:nvPr/>
            </p:nvSpPr>
            <p:spPr bwMode="auto">
              <a:xfrm>
                <a:off x="578"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49" name="Text Box 33"/>
              <p:cNvSpPr txBox="1">
                <a:spLocks noChangeArrowheads="1"/>
              </p:cNvSpPr>
              <p:nvPr/>
            </p:nvSpPr>
            <p:spPr bwMode="auto">
              <a:xfrm>
                <a:off x="578"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50" name="Text Box 34"/>
              <p:cNvSpPr txBox="1">
                <a:spLocks noChangeArrowheads="1"/>
              </p:cNvSpPr>
              <p:nvPr/>
            </p:nvSpPr>
            <p:spPr bwMode="auto">
              <a:xfrm>
                <a:off x="578"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51" name="Line 35"/>
              <p:cNvSpPr>
                <a:spLocks noChangeShapeType="1"/>
              </p:cNvSpPr>
              <p:nvPr/>
            </p:nvSpPr>
            <p:spPr bwMode="auto">
              <a:xfrm>
                <a:off x="845" y="2036"/>
                <a:ext cx="2" cy="154"/>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36"/>
              <p:cNvSpPr>
                <a:spLocks noChangeArrowheads="1"/>
              </p:cNvSpPr>
              <p:nvPr/>
            </p:nvSpPr>
            <p:spPr bwMode="auto">
              <a:xfrm>
                <a:off x="468" y="1779"/>
                <a:ext cx="775" cy="309"/>
              </a:xfrm>
              <a:prstGeom prst="ellipse">
                <a:avLst/>
              </a:prstGeom>
              <a:solidFill>
                <a:srgbClr val="00FF99"/>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53" name="Text Box 37"/>
              <p:cNvSpPr txBox="1">
                <a:spLocks noChangeArrowheads="1"/>
              </p:cNvSpPr>
              <p:nvPr/>
            </p:nvSpPr>
            <p:spPr bwMode="auto">
              <a:xfrm>
                <a:off x="583" y="152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54" name="Text Box 38"/>
              <p:cNvSpPr txBox="1">
                <a:spLocks noChangeArrowheads="1"/>
              </p:cNvSpPr>
              <p:nvPr/>
            </p:nvSpPr>
            <p:spPr bwMode="auto">
              <a:xfrm>
                <a:off x="537" y="1278"/>
                <a:ext cx="69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a:solidFill>
                      <a:srgbClr val="0000FF"/>
                    </a:solidFill>
                    <a:latin typeface="微软雅黑" panose="020B0503020204020204" pitchFamily="34" charset="-122"/>
                    <a:ea typeface="微软雅黑" panose="020B0503020204020204" pitchFamily="34" charset="-122"/>
                  </a:rPr>
                  <a:t>A</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55" name="Text Box 39"/>
              <p:cNvSpPr txBox="1">
                <a:spLocks noChangeArrowheads="1"/>
              </p:cNvSpPr>
              <p:nvPr/>
            </p:nvSpPr>
            <p:spPr bwMode="auto">
              <a:xfrm>
                <a:off x="585" y="1803"/>
                <a:ext cx="593" cy="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rgbClr val="0000FF"/>
                    </a:solidFill>
                    <a:latin typeface="微软雅黑" panose="020B0503020204020204" pitchFamily="34" charset="-122"/>
                    <a:ea typeface="微软雅黑" panose="020B0503020204020204" pitchFamily="34" charset="-122"/>
                  </a:rPr>
                  <a:t>客户 </a:t>
                </a:r>
                <a:r>
                  <a:rPr kumimoji="1" lang="en-US" altLang="zh-CN" sz="1600" b="1">
                    <a:solidFill>
                      <a:srgbClr val="0000FF"/>
                    </a:solidFill>
                    <a:latin typeface="微软雅黑" panose="020B0503020204020204" pitchFamily="34" charset="-122"/>
                    <a:ea typeface="微软雅黑" panose="020B0503020204020204" pitchFamily="34" charset="-122"/>
                  </a:rPr>
                  <a:t>1</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grpSp>
        <p:grpSp>
          <p:nvGrpSpPr>
            <p:cNvPr id="27" name="Group 40"/>
            <p:cNvGrpSpPr/>
            <p:nvPr/>
          </p:nvGrpSpPr>
          <p:grpSpPr bwMode="auto">
            <a:xfrm>
              <a:off x="6577509" y="2169135"/>
              <a:ext cx="1241515" cy="2355357"/>
              <a:chOff x="4424" y="1286"/>
              <a:chExt cx="941" cy="1934"/>
            </a:xfrm>
          </p:grpSpPr>
          <p:sp>
            <p:nvSpPr>
              <p:cNvPr id="28" name="Rectangle 41"/>
              <p:cNvSpPr>
                <a:spLocks noChangeArrowheads="1"/>
              </p:cNvSpPr>
              <p:nvPr/>
            </p:nvSpPr>
            <p:spPr bwMode="auto">
              <a:xfrm>
                <a:off x="4424" y="1522"/>
                <a:ext cx="941" cy="1697"/>
              </a:xfrm>
              <a:prstGeom prst="rect">
                <a:avLst/>
              </a:prstGeom>
              <a:solidFill>
                <a:srgbClr val="0070C0"/>
              </a:solidFill>
              <a:ln w="19050">
                <a:solidFill>
                  <a:schemeClr val="tx1"/>
                </a:solidFill>
                <a:miter lim="800000"/>
              </a:ln>
              <a:effectLst/>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29" name="Text Box 42"/>
              <p:cNvSpPr txBox="1">
                <a:spLocks noChangeArrowheads="1"/>
              </p:cNvSpPr>
              <p:nvPr/>
            </p:nvSpPr>
            <p:spPr bwMode="auto">
              <a:xfrm>
                <a:off x="4494" y="2710"/>
                <a:ext cx="820"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数据链路层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30" name="Line 43"/>
              <p:cNvSpPr>
                <a:spLocks noChangeShapeType="1"/>
              </p:cNvSpPr>
              <p:nvPr/>
            </p:nvSpPr>
            <p:spPr bwMode="auto">
              <a:xfrm>
                <a:off x="4424" y="2962"/>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44"/>
              <p:cNvSpPr>
                <a:spLocks noChangeShapeType="1"/>
              </p:cNvSpPr>
              <p:nvPr/>
            </p:nvSpPr>
            <p:spPr bwMode="auto">
              <a:xfrm>
                <a:off x="4424" y="2704"/>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Line 45"/>
              <p:cNvSpPr>
                <a:spLocks noChangeShapeType="1"/>
              </p:cNvSpPr>
              <p:nvPr/>
            </p:nvSpPr>
            <p:spPr bwMode="auto">
              <a:xfrm>
                <a:off x="4424" y="2447"/>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Line 46"/>
              <p:cNvSpPr>
                <a:spLocks noChangeShapeType="1"/>
              </p:cNvSpPr>
              <p:nvPr/>
            </p:nvSpPr>
            <p:spPr bwMode="auto">
              <a:xfrm>
                <a:off x="4424" y="2190"/>
                <a:ext cx="941"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Text Box 47"/>
              <p:cNvSpPr txBox="1">
                <a:spLocks noChangeArrowheads="1"/>
              </p:cNvSpPr>
              <p:nvPr/>
            </p:nvSpPr>
            <p:spPr bwMode="auto">
              <a:xfrm>
                <a:off x="4642" y="2967"/>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物理层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35" name="Text Box 48"/>
              <p:cNvSpPr txBox="1">
                <a:spLocks noChangeArrowheads="1"/>
              </p:cNvSpPr>
              <p:nvPr/>
            </p:nvSpPr>
            <p:spPr bwMode="auto">
              <a:xfrm>
                <a:off x="4642" y="2204"/>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运输层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36" name="Text Box 49"/>
              <p:cNvSpPr txBox="1">
                <a:spLocks noChangeArrowheads="1"/>
              </p:cNvSpPr>
              <p:nvPr/>
            </p:nvSpPr>
            <p:spPr bwMode="auto">
              <a:xfrm>
                <a:off x="4642" y="2461"/>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网络层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37" name="Line 50"/>
              <p:cNvSpPr>
                <a:spLocks noChangeShapeType="1"/>
              </p:cNvSpPr>
              <p:nvPr/>
            </p:nvSpPr>
            <p:spPr bwMode="auto">
              <a:xfrm>
                <a:off x="4911" y="2065"/>
                <a:ext cx="2" cy="12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51"/>
              <p:cNvSpPr>
                <a:spLocks noChangeArrowheads="1"/>
              </p:cNvSpPr>
              <p:nvPr/>
            </p:nvSpPr>
            <p:spPr bwMode="auto">
              <a:xfrm>
                <a:off x="4507" y="1779"/>
                <a:ext cx="775" cy="309"/>
              </a:xfrm>
              <a:prstGeom prst="ellipse">
                <a:avLst/>
              </a:prstGeom>
              <a:solidFill>
                <a:srgbClr val="ABEBD7"/>
              </a:solidFill>
              <a:ln>
                <a:solidFill>
                  <a:schemeClr val="tx1"/>
                </a:solidFill>
              </a:ln>
            </p:spPr>
            <p:style>
              <a:lnRef idx="2">
                <a:schemeClr val="accent4"/>
              </a:lnRef>
              <a:fillRef idx="1">
                <a:schemeClr val="lt1"/>
              </a:fillRef>
              <a:effectRef idx="0">
                <a:schemeClr val="accent4"/>
              </a:effectRef>
              <a:fontRef idx="minor">
                <a:schemeClr val="dk1"/>
              </a:fontRef>
            </p:style>
            <p:txBody>
              <a:bodyPr wrap="none" anchor="ctr"/>
              <a:lstStyle/>
              <a:p>
                <a:pPr algn="ctr" fontAlgn="auto">
                  <a:spcBef>
                    <a:spcPts val="0"/>
                  </a:spcBef>
                  <a:spcAft>
                    <a:spcPts val="0"/>
                  </a:spcAft>
                  <a:defRPr/>
                </a:pPr>
                <a:endParaRPr kumimoji="1" lang="zh-CN" altLang="zh-CN" sz="1600" b="1">
                  <a:solidFill>
                    <a:schemeClr val="bg1"/>
                  </a:solidFill>
                  <a:latin typeface="微软雅黑" panose="020B0503020204020204" pitchFamily="34" charset="-122"/>
                  <a:ea typeface="微软雅黑" panose="020B0503020204020204" pitchFamily="34" charset="-122"/>
                </a:endParaRPr>
              </a:p>
            </p:txBody>
          </p:sp>
          <p:sp>
            <p:nvSpPr>
              <p:cNvPr id="39" name="Text Box 52"/>
              <p:cNvSpPr txBox="1">
                <a:spLocks noChangeArrowheads="1"/>
              </p:cNvSpPr>
              <p:nvPr/>
            </p:nvSpPr>
            <p:spPr bwMode="auto">
              <a:xfrm>
                <a:off x="4637" y="1535"/>
                <a:ext cx="548"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chemeClr val="bg1"/>
                    </a:solidFill>
                    <a:latin typeface="微软雅黑" panose="020B0503020204020204" pitchFamily="34" charset="-122"/>
                    <a:ea typeface="微软雅黑" panose="020B0503020204020204" pitchFamily="34" charset="-122"/>
                  </a:rPr>
                  <a:t>应用层</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40" name="Text Box 53"/>
              <p:cNvSpPr txBox="1">
                <a:spLocks noChangeArrowheads="1"/>
              </p:cNvSpPr>
              <p:nvPr/>
            </p:nvSpPr>
            <p:spPr bwMode="auto">
              <a:xfrm>
                <a:off x="4567" y="1286"/>
                <a:ext cx="682" cy="2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微软雅黑" panose="020B0503020204020204" pitchFamily="34" charset="-122"/>
                    <a:ea typeface="微软雅黑" panose="020B0503020204020204" pitchFamily="34" charset="-122"/>
                  </a:rPr>
                  <a:t>计算机 </a:t>
                </a:r>
                <a:r>
                  <a:rPr kumimoji="1" lang="en-US" altLang="zh-CN" sz="1400" b="1" dirty="0" smtClean="0">
                    <a:solidFill>
                      <a:srgbClr val="0000FF"/>
                    </a:solidFill>
                    <a:latin typeface="微软雅黑" panose="020B0503020204020204" pitchFamily="34" charset="-122"/>
                    <a:ea typeface="微软雅黑" panose="020B0503020204020204" pitchFamily="34" charset="-122"/>
                  </a:rPr>
                  <a:t>B</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41" name="Text Box 54"/>
              <p:cNvSpPr txBox="1">
                <a:spLocks noChangeArrowheads="1"/>
              </p:cNvSpPr>
              <p:nvPr/>
            </p:nvSpPr>
            <p:spPr bwMode="auto">
              <a:xfrm>
                <a:off x="4625" y="1789"/>
                <a:ext cx="593" cy="278"/>
              </a:xfrm>
              <a:prstGeom prst="rect">
                <a:avLst/>
              </a:prstGeom>
              <a:noFill/>
              <a:ln>
                <a:noFill/>
              </a:ln>
            </p:spPr>
            <p:style>
              <a:lnRef idx="2">
                <a:schemeClr val="dk1"/>
              </a:lnRef>
              <a:fillRef idx="1">
                <a:schemeClr val="lt1"/>
              </a:fillRef>
              <a:effectRef idx="0">
                <a:schemeClr val="dk1"/>
              </a:effectRef>
              <a:fontRef idx="minor">
                <a:schemeClr val="dk1"/>
              </a:fontRef>
            </p:style>
            <p:txBody>
              <a:bodyPr wrap="none">
                <a:spAutoFit/>
              </a:bodyPr>
              <a:lstStyle/>
              <a:p>
                <a:pPr fontAlgn="auto">
                  <a:spcBef>
                    <a:spcPts val="0"/>
                  </a:spcBef>
                  <a:spcAft>
                    <a:spcPts val="0"/>
                  </a:spcAft>
                  <a:defRPr/>
                </a:pPr>
                <a:r>
                  <a:rPr kumimoji="1" lang="zh-CN" altLang="en-US" sz="1600" b="1" dirty="0">
                    <a:solidFill>
                      <a:srgbClr val="0000FF"/>
                    </a:solidFill>
                    <a:latin typeface="微软雅黑" panose="020B0503020204020204" pitchFamily="34" charset="-122"/>
                    <a:ea typeface="微软雅黑" panose="020B0503020204020204" pitchFamily="34" charset="-122"/>
                  </a:rPr>
                  <a:t>客户 </a:t>
                </a:r>
                <a:r>
                  <a:rPr kumimoji="1" lang="en-US" altLang="zh-CN" sz="1600" b="1" dirty="0">
                    <a:solidFill>
                      <a:srgbClr val="0000FF"/>
                    </a:solidFill>
                    <a:latin typeface="微软雅黑" panose="020B0503020204020204" pitchFamily="34" charset="-122"/>
                    <a:ea typeface="微软雅黑" panose="020B0503020204020204" pitchFamily="34" charset="-122"/>
                  </a:rPr>
                  <a:t>2</a:t>
                </a:r>
                <a:endParaRPr kumimoji="1" lang="en-US" altLang="zh-CN" sz="1600" b="1" dirty="0">
                  <a:solidFill>
                    <a:srgbClr val="0000FF"/>
                  </a:solidFill>
                  <a:latin typeface="微软雅黑" panose="020B0503020204020204" pitchFamily="34" charset="-122"/>
                  <a:ea typeface="微软雅黑" panose="020B0503020204020204" pitchFamily="34" charset="-122"/>
                </a:endParaRPr>
              </a:p>
            </p:txBody>
          </p:sp>
        </p:grpSp>
      </p:grpSp>
      <p:grpSp>
        <p:nvGrpSpPr>
          <p:cNvPr id="56" name="Group 55"/>
          <p:cNvGrpSpPr/>
          <p:nvPr/>
        </p:nvGrpSpPr>
        <p:grpSpPr bwMode="auto">
          <a:xfrm>
            <a:off x="3857625" y="3606534"/>
            <a:ext cx="1316038" cy="666750"/>
            <a:chOff x="2245" y="3313"/>
            <a:chExt cx="1286" cy="707"/>
          </a:xfrm>
        </p:grpSpPr>
        <p:graphicFrame>
          <p:nvGraphicFramePr>
            <p:cNvPr id="57" name="Object 56"/>
            <p:cNvGraphicFramePr>
              <a:graphicFrameLocks noChangeAspect="1"/>
            </p:cNvGraphicFramePr>
            <p:nvPr/>
          </p:nvGraphicFramePr>
          <p:xfrm>
            <a:off x="2245" y="3313"/>
            <a:ext cx="1286" cy="707"/>
          </p:xfrm>
          <a:graphic>
            <a:graphicData uri="http://schemas.openxmlformats.org/presentationml/2006/ole">
              <mc:AlternateContent xmlns:mc="http://schemas.openxmlformats.org/markup-compatibility/2006">
                <mc:Choice xmlns:v="urn:schemas-microsoft-com:vml" Requires="v">
                  <p:oleObj spid="_x0000_s3080" name="VISIO" r:id="rId1" imgW="3514725" imgH="2009775" progId="Visio.Drawing.11">
                    <p:embed/>
                  </p:oleObj>
                </mc:Choice>
                <mc:Fallback>
                  <p:oleObj name="VISIO" r:id="rId1" imgW="3514725" imgH="2009775" progId="Visio.Drawing.11">
                    <p:embed/>
                    <p:pic>
                      <p:nvPicPr>
                        <p:cNvPr id="0" name="图片 3072"/>
                        <p:cNvPicPr>
                          <a:picLocks noChangeAspect="1"/>
                        </p:cNvPicPr>
                        <p:nvPr/>
                      </p:nvPicPr>
                      <p:blipFill>
                        <a:blip r:embed="rId2"/>
                        <a:stretch>
                          <a:fillRect/>
                        </a:stretch>
                      </p:blipFill>
                      <p:spPr>
                        <a:xfrm>
                          <a:off x="2245" y="3313"/>
                          <a:ext cx="1286" cy="707"/>
                        </a:xfrm>
                        <a:prstGeom prst="rect">
                          <a:avLst/>
                        </a:prstGeom>
                        <a:noFill/>
                        <a:ln w="9525">
                          <a:noFill/>
                        </a:ln>
                        <a:effectLst>
                          <a:outerShdw dist="25400" dir="5400000" algn="ctr" rotWithShape="0">
                            <a:srgbClr val="EEECE1"/>
                          </a:outerShdw>
                        </a:effectLst>
                      </p:spPr>
                    </p:pic>
                  </p:oleObj>
                </mc:Fallback>
              </mc:AlternateContent>
            </a:graphicData>
          </a:graphic>
        </p:graphicFrame>
        <p:sp>
          <p:nvSpPr>
            <p:cNvPr id="58" name="Text Box 57"/>
            <p:cNvSpPr txBox="1">
              <a:spLocks noChangeArrowheads="1"/>
            </p:cNvSpPr>
            <p:nvPr/>
          </p:nvSpPr>
          <p:spPr bwMode="auto">
            <a:xfrm>
              <a:off x="2513" y="3501"/>
              <a:ext cx="782" cy="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rgbClr val="0033CC"/>
                  </a:solidFill>
                  <a:latin typeface="微软雅黑" panose="020B0503020204020204" pitchFamily="34" charset="-122"/>
                  <a:ea typeface="微软雅黑" panose="020B0503020204020204" pitchFamily="34" charset="-122"/>
                </a:rPr>
                <a:t>互联网</a:t>
              </a:r>
              <a:endParaRPr kumimoji="1" lang="zh-CN" altLang="en-US" sz="1600" b="1" dirty="0">
                <a:solidFill>
                  <a:srgbClr val="0033CC"/>
                </a:solidFill>
                <a:latin typeface="微软雅黑" panose="020B0503020204020204" pitchFamily="34" charset="-122"/>
                <a:ea typeface="微软雅黑" panose="020B0503020204020204" pitchFamily="34" charset="-122"/>
              </a:endParaRPr>
            </a:p>
          </p:txBody>
        </p:sp>
      </p:grpSp>
      <p:grpSp>
        <p:nvGrpSpPr>
          <p:cNvPr id="59" name="Group 58"/>
          <p:cNvGrpSpPr/>
          <p:nvPr/>
        </p:nvGrpSpPr>
        <p:grpSpPr bwMode="auto">
          <a:xfrm>
            <a:off x="2416175" y="1961884"/>
            <a:ext cx="4308475" cy="0"/>
            <a:chOff x="1270" y="1933"/>
            <a:chExt cx="3265" cy="0"/>
          </a:xfrm>
        </p:grpSpPr>
        <p:sp>
          <p:nvSpPr>
            <p:cNvPr id="60" name="Line 59"/>
            <p:cNvSpPr>
              <a:spLocks noChangeShapeType="1"/>
            </p:cNvSpPr>
            <p:nvPr/>
          </p:nvSpPr>
          <p:spPr bwMode="auto">
            <a:xfrm>
              <a:off x="3705"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Line 60"/>
            <p:cNvSpPr>
              <a:spLocks noChangeShapeType="1"/>
            </p:cNvSpPr>
            <p:nvPr/>
          </p:nvSpPr>
          <p:spPr bwMode="auto">
            <a:xfrm>
              <a:off x="1270" y="1933"/>
              <a:ext cx="830" cy="0"/>
            </a:xfrm>
            <a:prstGeom prst="line">
              <a:avLst/>
            </a:prstGeom>
            <a:noFill/>
            <a:ln w="38100">
              <a:solidFill>
                <a:srgbClr val="CC00CC"/>
              </a:solidFill>
              <a:prstDash val="sysDash"/>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3" name="文本占位符 2"/>
          <p:cNvSpPr>
            <a:spLocks noGrp="1"/>
          </p:cNvSpPr>
          <p:nvPr>
            <p:ph type="body" sz="quarter" idx="11"/>
          </p:nvPr>
        </p:nvSpPr>
        <p:spPr/>
        <p:txBody>
          <a:bodyPr/>
          <a:lstStyle/>
          <a:p>
            <a:r>
              <a:rPr lang="zh-CN" altLang="en-US" dirty="0">
                <a:solidFill>
                  <a:srgbClr val="FFFF00"/>
                </a:solidFill>
              </a:rPr>
              <a:t>同时运行</a:t>
            </a:r>
            <a:r>
              <a:rPr lang="zh-CN" altLang="en-US" dirty="0"/>
              <a:t>多个服务器进程同时为多个客户进程提供服务</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500" fill="hold"/>
                                        <p:tgtEl>
                                          <p:spTgt spid="16"/>
                                        </p:tgtEl>
                                        <p:attrNameLst>
                                          <p:attrName>style.visibility</p:attrName>
                                        </p:attrNameLst>
                                      </p:cBhvr>
                                      <p:tavLst>
                                        <p:tav tm="0">
                                          <p:val>
                                            <p:strVal val="hidden"/>
                                          </p:val>
                                        </p:tav>
                                        <p:tav tm="50000">
                                          <p:val>
                                            <p:strVal val="visible"/>
                                          </p:val>
                                        </p:tav>
                                      </p:tavLst>
                                    </p:anim>
                                  </p:childTnLst>
                                </p:cTn>
                              </p:par>
                            </p:childTnLst>
                          </p:cTn>
                        </p:par>
                        <p:par>
                          <p:cTn id="10" fill="hold">
                            <p:stCondLst>
                              <p:cond delay="500"/>
                            </p:stCondLst>
                            <p:childTnLst>
                              <p:par>
                                <p:cTn id="11" presetID="1" presetClass="entr" presetSubtype="0" fill="hold" nodeType="after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par>
                          <p:cTn id="13" fill="hold">
                            <p:stCondLst>
                              <p:cond delay="500"/>
                            </p:stCondLst>
                            <p:childTnLst>
                              <p:par>
                                <p:cTn id="14" presetID="35" presetClass="emph" presetSubtype="0" repeatCount="3000" fill="hold" nodeType="afterEffect">
                                  <p:stCondLst>
                                    <p:cond delay="0"/>
                                  </p:stCondLst>
                                  <p:childTnLst>
                                    <p:anim calcmode="discrete" valueType="str">
                                      <p:cBhvr>
                                        <p:cTn id="15" dur="500" fill="hold"/>
                                        <p:tgtEl>
                                          <p:spTgt spid="20"/>
                                        </p:tgtEl>
                                        <p:attrNameLst>
                                          <p:attrName>style.visibility</p:attrName>
                                        </p:attrNameLst>
                                      </p:cBhvr>
                                      <p:tavLst>
                                        <p:tav tm="0">
                                          <p:val>
                                            <p:strVal val="hidden"/>
                                          </p:val>
                                        </p:tav>
                                        <p:tav tm="50000">
                                          <p:val>
                                            <p:strVal val="visible"/>
                                          </p:val>
                                        </p:tav>
                                      </p:tavLst>
                                    </p:anim>
                                  </p:childTnLst>
                                </p:cTn>
                              </p:par>
                            </p:childTnLst>
                          </p:cTn>
                        </p:par>
                        <p:par>
                          <p:cTn id="16" fill="hold">
                            <p:stCondLst>
                              <p:cond delay="1000"/>
                            </p:stCondLst>
                            <p:childTnLst>
                              <p:par>
                                <p:cTn id="17" presetID="1" presetClass="entr" presetSubtype="0" fill="hold" nodeType="afterEffect">
                                  <p:stCondLst>
                                    <p:cond delay="500"/>
                                  </p:stCondLst>
                                  <p:childTnLst>
                                    <p:set>
                                      <p:cBhvr>
                                        <p:cTn id="18" dur="1" fill="hold">
                                          <p:stCondLst>
                                            <p:cond delay="0"/>
                                          </p:stCondLst>
                                        </p:cTn>
                                        <p:tgtEl>
                                          <p:spTgt spid="59"/>
                                        </p:tgtEl>
                                        <p:attrNameLst>
                                          <p:attrName>style.visibility</p:attrName>
                                        </p:attrNameLst>
                                      </p:cBhvr>
                                      <p:to>
                                        <p:strVal val="visible"/>
                                      </p:to>
                                    </p:set>
                                  </p:childTnLst>
                                </p:cTn>
                              </p:par>
                            </p:childTnLst>
                          </p:cTn>
                        </p:par>
                        <p:par>
                          <p:cTn id="19" fill="hold">
                            <p:stCondLst>
                              <p:cond delay="1500"/>
                            </p:stCondLst>
                            <p:childTnLst>
                              <p:par>
                                <p:cTn id="20" presetID="35" presetClass="emph" presetSubtype="0" repeatCount="4000" fill="hold" nodeType="afterEffect">
                                  <p:stCondLst>
                                    <p:cond delay="0"/>
                                  </p:stCondLst>
                                  <p:childTnLst>
                                    <p:anim calcmode="discrete" valueType="str">
                                      <p:cBhvr>
                                        <p:cTn id="21" dur="5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38785" y="1896110"/>
            <a:ext cx="1682115" cy="1343660"/>
          </a:xfrm>
          <a:prstGeom prst="rect">
            <a:avLst/>
          </a:prstGeom>
        </p:spPr>
      </p:pic>
      <p:sp>
        <p:nvSpPr>
          <p:cNvPr id="3" name="文本框 2"/>
          <p:cNvSpPr txBox="1"/>
          <p:nvPr/>
        </p:nvSpPr>
        <p:spPr>
          <a:xfrm>
            <a:off x="2410460" y="593725"/>
            <a:ext cx="4572000" cy="1168400"/>
          </a:xfrm>
          <a:prstGeom prst="rect">
            <a:avLst/>
          </a:prstGeom>
          <a:noFill/>
        </p:spPr>
        <p:txBody>
          <a:bodyPr wrap="square" rtlCol="0" anchor="t">
            <a:spAutoFit/>
          </a:bodyPr>
          <a:lstStyle/>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1.TCP/IP层的网络接口层对应OSI的哪一项。</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A.物理层</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B.链路层</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C.网络层</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D.物理层和链路层</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2410460" y="1762125"/>
            <a:ext cx="4572000" cy="1383665"/>
          </a:xfrm>
          <a:prstGeom prst="rect">
            <a:avLst/>
          </a:prstGeom>
          <a:noFill/>
        </p:spPr>
        <p:txBody>
          <a:bodyPr wrap="square" rtlCol="0" anchor="t">
            <a:spAutoFit/>
          </a:bodyPr>
          <a:lstStyle/>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2.在 OSI 参考模型中,同层对等实体间进行信息交换时必须遵守的规则称为哪一项。</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A.接口</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B.服务</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C.协议</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D.关系</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2410460" y="3145790"/>
            <a:ext cx="4572000" cy="1383665"/>
          </a:xfrm>
          <a:prstGeom prst="rect">
            <a:avLst/>
          </a:prstGeom>
          <a:noFill/>
        </p:spPr>
        <p:txBody>
          <a:bodyPr wrap="square" rtlCol="0" anchor="t">
            <a:spAutoFit/>
          </a:bodyPr>
          <a:lstStyle/>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3.在 OSI 参考模型中,同一结点内相邻两层之间通过以下哪一项实现通信过程。</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A.接口</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B.进程</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C.协议</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D.应用程序</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29615" y="1778635"/>
            <a:ext cx="1524000" cy="1143000"/>
          </a:xfrm>
          <a:prstGeom prst="rect">
            <a:avLst/>
          </a:prstGeom>
        </p:spPr>
      </p:pic>
      <p:sp>
        <p:nvSpPr>
          <p:cNvPr id="3" name="文本框 2"/>
          <p:cNvSpPr txBox="1"/>
          <p:nvPr/>
        </p:nvSpPr>
        <p:spPr>
          <a:xfrm>
            <a:off x="2286000" y="746125"/>
            <a:ext cx="4572000" cy="1168400"/>
          </a:xfrm>
          <a:prstGeom prst="rect">
            <a:avLst/>
          </a:prstGeom>
          <a:noFill/>
        </p:spPr>
        <p:txBody>
          <a:bodyPr wrap="square" rtlCol="0" anchor="t">
            <a:spAutoFit/>
          </a:bodyPr>
          <a:lstStyle/>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4.以下哪一项不是分层结构的好处。</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A、各层之间相对独立</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B、可以屏蔽低层差异</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C、每一层功能容易实现和标准化</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D、提高系统整体运行效率</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2286000" y="2110740"/>
            <a:ext cx="4572000" cy="521970"/>
          </a:xfrm>
          <a:prstGeom prst="rect">
            <a:avLst/>
          </a:prstGeom>
          <a:noFill/>
        </p:spPr>
        <p:txBody>
          <a:bodyPr wrap="square" rtlCol="0" anchor="t">
            <a:spAutoFit/>
          </a:bodyPr>
          <a:lstStyle/>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5.在按OSI标准建造的网络中具有路径选择功能的唯一层次是（ ）。</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2286000" y="2921635"/>
            <a:ext cx="4572000" cy="953135"/>
          </a:xfrm>
          <a:prstGeom prst="rect">
            <a:avLst/>
          </a:prstGeom>
          <a:noFill/>
        </p:spPr>
        <p:txBody>
          <a:bodyPr wrap="square" rtlCol="0" anchor="t">
            <a:spAutoFit/>
          </a:bodyPr>
          <a:lstStyle/>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6. OSI参考模型的第五层（自下而上）完成的主要功能</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是 。</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A．差错控制 B．路由选择</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C．会话管理 D．数据表示转换</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6817360" y="1718310"/>
            <a:ext cx="2168525" cy="460375"/>
          </a:xfrm>
          <a:prstGeom prst="rect">
            <a:avLst/>
          </a:prstGeom>
          <a:noFill/>
        </p:spPr>
        <p:txBody>
          <a:bodyPr wrap="square" rtlCol="0">
            <a:spAutoFit/>
          </a:bodyPr>
          <a:p>
            <a:r>
              <a:rPr lang="en-US" altLang="zh-CN" sz="2400" b="1">
                <a:solidFill>
                  <a:srgbClr val="FF0000"/>
                </a:solidFill>
              </a:rPr>
              <a:t>DCAD</a:t>
            </a:r>
            <a:r>
              <a:rPr lang="zh-CN" altLang="en-US" sz="2400" b="1">
                <a:solidFill>
                  <a:srgbClr val="FF0000"/>
                </a:solidFill>
              </a:rPr>
              <a:t>网络层</a:t>
            </a:r>
            <a:r>
              <a:rPr lang="en-US" altLang="zh-CN" sz="2400" b="1">
                <a:solidFill>
                  <a:srgbClr val="FF0000"/>
                </a:solidFill>
              </a:rPr>
              <a:t>C</a:t>
            </a:r>
            <a:endParaRPr lang="en-US" altLang="zh-CN" sz="2400"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2628900" y="1330075"/>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2628900" y="1936500"/>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6" name="Rectangle 11"/>
          <p:cNvSpPr>
            <a:spLocks noChangeArrowheads="1"/>
          </p:cNvSpPr>
          <p:nvPr/>
        </p:nvSpPr>
        <p:spPr bwMode="auto">
          <a:xfrm>
            <a:off x="2628900" y="2554037"/>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dirty="0">
              <a:solidFill>
                <a:srgbClr val="FFFFFF"/>
              </a:solidFill>
              <a:latin typeface="宋体" panose="02010600030101010101" pitchFamily="2" charset="-122"/>
              <a:ea typeface="+mn-ea"/>
            </a:endParaRPr>
          </a:p>
        </p:txBody>
      </p:sp>
      <p:sp>
        <p:nvSpPr>
          <p:cNvPr id="25605" name="Line 16"/>
          <p:cNvSpPr>
            <a:spLocks noChangeShapeType="1"/>
          </p:cNvSpPr>
          <p:nvPr/>
        </p:nvSpPr>
        <p:spPr bwMode="auto">
          <a:xfrm>
            <a:off x="3636963" y="1258637"/>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25606" name="Rectangle 8"/>
          <p:cNvSpPr>
            <a:spLocks noChangeArrowheads="1"/>
          </p:cNvSpPr>
          <p:nvPr/>
        </p:nvSpPr>
        <p:spPr bwMode="auto">
          <a:xfrm>
            <a:off x="2700337" y="1076075"/>
            <a:ext cx="564155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smtClean="0">
                <a:solidFill>
                  <a:schemeClr val="bg1"/>
                </a:solidFill>
                <a:latin typeface="微软雅黑" panose="020B0503020204020204" pitchFamily="34" charset="-122"/>
                <a:ea typeface="微软雅黑" panose="020B0503020204020204" pitchFamily="34" charset="-122"/>
              </a:rPr>
              <a:t>1.2.1                                              </a:t>
            </a:r>
            <a:r>
              <a:rPr lang="zh-CN" altLang="en-US" sz="2000" b="1" dirty="0" smtClean="0">
                <a:solidFill>
                  <a:schemeClr val="bg1"/>
                </a:solidFill>
                <a:latin typeface="微软雅黑" panose="020B0503020204020204" pitchFamily="34" charset="-122"/>
                <a:ea typeface="微软雅黑" panose="020B0503020204020204" pitchFamily="34" charset="-122"/>
              </a:rPr>
              <a:t>网络</a:t>
            </a:r>
            <a:r>
              <a:rPr lang="zh-CN" altLang="en-US" sz="2000" b="1" dirty="0">
                <a:solidFill>
                  <a:schemeClr val="bg1"/>
                </a:solidFill>
                <a:latin typeface="微软雅黑" panose="020B0503020204020204" pitchFamily="34" charset="-122"/>
                <a:ea typeface="微软雅黑" panose="020B0503020204020204" pitchFamily="34" charset="-122"/>
              </a:rPr>
              <a:t>的</a:t>
            </a:r>
            <a:r>
              <a:rPr lang="zh-CN" altLang="en-US" sz="2000" b="1" dirty="0" smtClean="0">
                <a:solidFill>
                  <a:schemeClr val="bg1"/>
                </a:solidFill>
                <a:latin typeface="微软雅黑" panose="020B0503020204020204" pitchFamily="34" charset="-122"/>
                <a:ea typeface="微软雅黑" panose="020B0503020204020204" pitchFamily="34" charset="-122"/>
              </a:rPr>
              <a:t>网络</a:t>
            </a:r>
            <a:r>
              <a:rPr lang="en-US" altLang="zh-CN" sz="2000" b="1" dirty="0" smtClean="0">
                <a:solidFill>
                  <a:schemeClr val="bg1"/>
                </a:solidFill>
                <a:latin typeface="微软雅黑" panose="020B0503020204020204" pitchFamily="34" charset="-122"/>
                <a:ea typeface="微软雅黑" panose="020B0503020204020204" pitchFamily="34" charset="-122"/>
              </a:rPr>
              <a:t>1.2.2                </a:t>
            </a:r>
            <a:r>
              <a:rPr lang="zh-CN" altLang="zh-CN" sz="2000" b="1" dirty="0" smtClean="0">
                <a:solidFill>
                  <a:schemeClr val="bg1"/>
                </a:solidFill>
                <a:latin typeface="微软雅黑" panose="020B0503020204020204" pitchFamily="34" charset="-122"/>
                <a:ea typeface="微软雅黑" panose="020B0503020204020204" pitchFamily="34" charset="-122"/>
              </a:rPr>
              <a:t>互联网基础结构发展的三个阶段</a:t>
            </a:r>
            <a:endParaRPr lang="zh-CN" altLang="zh-CN" sz="2000" b="1" dirty="0" smtClean="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smtClean="0">
                <a:solidFill>
                  <a:schemeClr val="bg1"/>
                </a:solidFill>
                <a:latin typeface="微软雅黑" panose="020B0503020204020204" pitchFamily="34" charset="-122"/>
                <a:ea typeface="微软雅黑" panose="020B0503020204020204" pitchFamily="34" charset="-122"/>
              </a:rPr>
              <a:t>1.2.3                                 </a:t>
            </a:r>
            <a:r>
              <a:rPr lang="zh-CN" altLang="zh-CN" sz="2000" b="1" dirty="0" smtClean="0">
                <a:solidFill>
                  <a:schemeClr val="bg1"/>
                </a:solidFill>
                <a:latin typeface="微软雅黑" panose="020B0503020204020204" pitchFamily="34" charset="-122"/>
                <a:ea typeface="微软雅黑" panose="020B0503020204020204" pitchFamily="34" charset="-122"/>
              </a:rPr>
              <a:t>互联网</a:t>
            </a:r>
            <a:r>
              <a:rPr lang="zh-CN" altLang="zh-CN" sz="2000" b="1" dirty="0">
                <a:solidFill>
                  <a:schemeClr val="bg1"/>
                </a:solidFill>
                <a:latin typeface="微软雅黑" panose="020B0503020204020204" pitchFamily="34" charset="-122"/>
                <a:ea typeface="微软雅黑" panose="020B0503020204020204" pitchFamily="34" charset="-122"/>
              </a:rPr>
              <a:t>的标准化工作</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9" name="Rectangle 27"/>
          <p:cNvSpPr>
            <a:spLocks noChangeArrowheads="1"/>
          </p:cNvSpPr>
          <p:nvPr/>
        </p:nvSpPr>
        <p:spPr bwMode="auto">
          <a:xfrm>
            <a:off x="639730" y="1329759"/>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25610" name="Rectangle 29"/>
          <p:cNvSpPr>
            <a:spLocks noChangeArrowheads="1"/>
          </p:cNvSpPr>
          <p:nvPr/>
        </p:nvSpPr>
        <p:spPr bwMode="auto">
          <a:xfrm>
            <a:off x="649288" y="1425325"/>
            <a:ext cx="1627187" cy="708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1.2</a:t>
            </a:r>
            <a:endParaRPr lang="fr-FR" altLang="zh-CN" sz="2000" b="1">
              <a:solidFill>
                <a:srgbClr val="FFFF00"/>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互联网概述</a:t>
            </a:r>
            <a:endParaRPr lang="zh-CN" altLang="fr-FR" sz="2000" b="1">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729615" y="532765"/>
            <a:ext cx="7788275" cy="40132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2400"/>
              <a:t>前</a:t>
            </a:r>
            <a:r>
              <a:rPr lang="en-US" altLang="zh-CN" sz="2400"/>
              <a:t>    </a:t>
            </a:r>
            <a:r>
              <a:rPr lang="zh-CN" altLang="en-US" sz="2400"/>
              <a:t>言</a:t>
            </a:r>
            <a:endParaRPr lang="zh-CN" altLang="en-US" sz="2400"/>
          </a:p>
        </p:txBody>
      </p:sp>
      <p:sp>
        <p:nvSpPr>
          <p:cNvPr id="3" name="文本框 2" descr="7b0a202020202262756c6c6574223a20227b5c2263617465676f727949645c223a31303030352c5c2274656d706c61746549645c223a32303233313534367d220a7d0a"/>
          <p:cNvSpPr txBox="1"/>
          <p:nvPr/>
        </p:nvSpPr>
        <p:spPr>
          <a:xfrm>
            <a:off x="712470" y="1473200"/>
            <a:ext cx="7805420" cy="1375410"/>
          </a:xfrm>
          <a:prstGeom prst="rect">
            <a:avLst/>
          </a:prstGeom>
          <a:noFill/>
        </p:spPr>
        <p:txBody>
          <a:bodyPr wrap="square" rtlCol="0">
            <a:noAutofit/>
          </a:bodyPr>
          <a:lstStyle/>
          <a:p>
            <a:pPr marL="0" indent="0" eaLnBrk="1" latinLnBrk="0" hangingPunct="1">
              <a:lnSpc>
                <a:spcPct val="150000"/>
              </a:lnSpc>
              <a:buBlip>
                <a:blip r:embed="rId1"/>
              </a:buBlip>
            </a:pPr>
            <a:r>
              <a:rPr lang="en-US" altLang="zh-CN" sz="2000" dirty="0"/>
              <a:t> </a:t>
            </a:r>
            <a:r>
              <a:rPr lang="zh-CN" altLang="en-US" sz="2000" dirty="0"/>
              <a:t>课程的重要性</a:t>
            </a:r>
            <a:endParaRPr lang="zh-CN" altLang="en-US" sz="2000" dirty="0"/>
          </a:p>
          <a:p>
            <a:pPr marL="0" indent="0" eaLnBrk="1" latinLnBrk="0" hangingPunct="1">
              <a:lnSpc>
                <a:spcPct val="150000"/>
              </a:lnSpc>
              <a:buBlip>
                <a:blip r:embed="rId1"/>
              </a:buBlip>
            </a:pPr>
            <a:r>
              <a:rPr lang="en-US" altLang="zh-CN" sz="2000" dirty="0"/>
              <a:t> </a:t>
            </a:r>
            <a:r>
              <a:rPr lang="zh-CN" altLang="en-US" sz="2000" dirty="0"/>
              <a:t>学习方法：理论（</a:t>
            </a:r>
            <a:r>
              <a:rPr lang="en-US" altLang="zh-CN" sz="2000" dirty="0">
                <a:latin typeface="Times New Roman" panose="02020603050405020304" pitchFamily="18" charset="0"/>
                <a:cs typeface="Times New Roman" panose="02020603050405020304" pitchFamily="18" charset="0"/>
              </a:rPr>
              <a:t>48</a:t>
            </a:r>
            <a:r>
              <a:rPr lang="zh-CN" altLang="en-US" sz="2000" dirty="0">
                <a:latin typeface="Times New Roman" panose="02020603050405020304" pitchFamily="18" charset="0"/>
                <a:cs typeface="Times New Roman" panose="02020603050405020304" pitchFamily="18" charset="0"/>
              </a:rPr>
              <a:t>学时）</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实验</a:t>
            </a:r>
            <a:r>
              <a:rPr lang="zh-CN" altLang="en-US" sz="2000" dirty="0" smtClean="0">
                <a:latin typeface="Times New Roman" panose="02020603050405020304" pitchFamily="18" charset="0"/>
                <a:cs typeface="Times New Roman" panose="02020603050405020304" pitchFamily="18" charset="0"/>
              </a:rPr>
              <a:t>（</a:t>
            </a:r>
            <a:r>
              <a:rPr lang="en-US" altLang="zh-CN" sz="2000" dirty="0" smtClean="0">
                <a:latin typeface="Times New Roman" panose="02020603050405020304" pitchFamily="18" charset="0"/>
                <a:cs typeface="Times New Roman" panose="02020603050405020304" pitchFamily="18" charset="0"/>
              </a:rPr>
              <a:t>12</a:t>
            </a:r>
            <a:r>
              <a:rPr lang="zh-CN" altLang="en-US" sz="2000" dirty="0" smtClean="0">
                <a:latin typeface="Times New Roman" panose="02020603050405020304" pitchFamily="18" charset="0"/>
                <a:cs typeface="Times New Roman" panose="02020603050405020304" pitchFamily="18" charset="0"/>
              </a:rPr>
              <a:t>学时</a:t>
            </a:r>
            <a:r>
              <a:rPr lang="zh-CN" altLang="en-US" sz="2000" dirty="0"/>
              <a:t>）</a:t>
            </a:r>
            <a:endParaRPr lang="zh-CN" altLang="en-US" sz="2000" dirty="0"/>
          </a:p>
          <a:p>
            <a:pPr marL="0" indent="0" eaLnBrk="1" latinLnBrk="0" hangingPunct="1">
              <a:lnSpc>
                <a:spcPct val="150000"/>
              </a:lnSpc>
              <a:buBlip>
                <a:blip r:embed="rId1"/>
              </a:buBlip>
            </a:pPr>
            <a:r>
              <a:rPr lang="en-US" altLang="zh-CN" sz="2000" dirty="0"/>
              <a:t> </a:t>
            </a:r>
            <a:r>
              <a:rPr lang="zh-CN" altLang="en-US" sz="2000" dirty="0"/>
              <a:t>考核方法：</a:t>
            </a:r>
            <a:r>
              <a:rPr lang="zh-CN" altLang="en-US" sz="2000" dirty="0">
                <a:latin typeface="Times New Roman" panose="02020603050405020304" pitchFamily="18" charset="0"/>
                <a:cs typeface="Times New Roman" panose="02020603050405020304" pitchFamily="18" charset="0"/>
              </a:rPr>
              <a:t>平时成绩（上课出勤</a:t>
            </a:r>
            <a:r>
              <a:rPr lang="en-US" altLang="zh-CN" sz="2000" dirty="0">
                <a:solidFill>
                  <a:schemeClr val="tx1"/>
                </a:solidFill>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提交作业</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实验报告）</a:t>
            </a:r>
            <a:r>
              <a:rPr lang="en-US" altLang="zh-CN" sz="2000" dirty="0">
                <a:latin typeface="Times New Roman" panose="02020603050405020304" pitchFamily="18" charset="0"/>
                <a:cs typeface="Times New Roman" panose="02020603050405020304" pitchFamily="18" charset="0"/>
              </a:rPr>
              <a:t>30%</a:t>
            </a:r>
            <a:r>
              <a:rPr lang="zh-CN" altLang="en-US" sz="2000" dirty="0">
                <a:latin typeface="Times New Roman" panose="02020603050405020304" pitchFamily="18" charset="0"/>
                <a:cs typeface="Times New Roman" panose="02020603050405020304" pitchFamily="18" charset="0"/>
              </a:rPr>
              <a:t>、期末考试</a:t>
            </a:r>
            <a:r>
              <a:rPr lang="en-US" altLang="zh-CN" sz="2000" dirty="0">
                <a:latin typeface="Times New Roman" panose="02020603050405020304" pitchFamily="18" charset="0"/>
                <a:cs typeface="Times New Roman" panose="02020603050405020304" pitchFamily="18" charset="0"/>
              </a:rPr>
              <a:t>70%</a:t>
            </a:r>
            <a:r>
              <a:rPr lang="zh-CN" altLang="en-US" sz="2000" dirty="0">
                <a:latin typeface="Times New Roman" panose="02020603050405020304" pitchFamily="18" charset="0"/>
                <a:cs typeface="Times New Roman" panose="02020603050405020304" pitchFamily="18" charset="0"/>
              </a:rPr>
              <a:t>、课程设计（一周）</a:t>
            </a:r>
            <a:endParaRPr lang="zh-CN" altLang="en-US" sz="2000" dirty="0"/>
          </a:p>
          <a:p>
            <a:pPr marL="0" indent="0" eaLnBrk="1" latinLnBrk="0" hangingPunct="1">
              <a:lnSpc>
                <a:spcPct val="150000"/>
              </a:lnSpc>
              <a:buBlip>
                <a:blip r:embed="rId1"/>
              </a:buBlip>
            </a:pPr>
            <a:r>
              <a:rPr lang="en-US" altLang="zh-CN" sz="2000" dirty="0"/>
              <a:t> </a:t>
            </a:r>
            <a:r>
              <a:rPr lang="zh-CN" altLang="en-US" sz="2000" dirty="0"/>
              <a:t>教材：谢希仁编著，《计算机网络》第八版，</a:t>
            </a:r>
            <a:r>
              <a:rPr lang="zh-CN" altLang="en-US" sz="2000" dirty="0">
                <a:latin typeface="Tahoma" panose="020B0604030504040204" pitchFamily="34" charset="0"/>
                <a:sym typeface="+mn-ea"/>
              </a:rPr>
              <a:t>电子工业出版社</a:t>
            </a:r>
            <a:endParaRPr lang="zh-CN" altLang="en-US" sz="2000"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en-US" altLang="zh-CN" dirty="0"/>
              <a:t>1.2.1 </a:t>
            </a:r>
            <a:r>
              <a:rPr lang="en-US" altLang="zh-CN" dirty="0" smtClean="0"/>
              <a:t> </a:t>
            </a:r>
            <a:r>
              <a:rPr lang="zh-CN" altLang="en-US" dirty="0" smtClean="0"/>
              <a:t>网络</a:t>
            </a:r>
            <a:r>
              <a:rPr lang="zh-CN" altLang="en-US" dirty="0"/>
              <a:t>的网络</a:t>
            </a:r>
            <a:endParaRPr lang="zh-CN" altLang="en-US" dirty="0"/>
          </a:p>
        </p:txBody>
      </p:sp>
      <p:sp>
        <p:nvSpPr>
          <p:cNvPr id="2" name="内容占位符 1"/>
          <p:cNvSpPr>
            <a:spLocks noGrp="1"/>
          </p:cNvSpPr>
          <p:nvPr>
            <p:ph sz="quarter" idx="11"/>
          </p:nvPr>
        </p:nvSpPr>
        <p:spPr>
          <a:xfrm>
            <a:off x="466344" y="1045654"/>
            <a:ext cx="3992445" cy="3172691"/>
          </a:xfrm>
        </p:spPr>
        <p:txBody>
          <a:bodyPr/>
          <a:lstStyle/>
          <a:p>
            <a:r>
              <a:rPr lang="zh-CN" altLang="en-US" dirty="0">
                <a:solidFill>
                  <a:srgbClr val="0033CC"/>
                </a:solidFill>
              </a:rPr>
              <a:t>计算机网络（简称网络）</a:t>
            </a:r>
            <a:r>
              <a:rPr lang="zh-CN" altLang="en-US" dirty="0" smtClean="0">
                <a:solidFill>
                  <a:srgbClr val="0033CC"/>
                </a:solidFill>
              </a:rPr>
              <a:t>：</a:t>
            </a:r>
            <a:endParaRPr lang="en-US" altLang="zh-CN" dirty="0" smtClean="0">
              <a:solidFill>
                <a:srgbClr val="0033CC"/>
              </a:solidFill>
            </a:endParaRPr>
          </a:p>
          <a:p>
            <a:pPr lvl="1"/>
            <a:r>
              <a:rPr lang="zh-CN" altLang="en-US" dirty="0" smtClean="0"/>
              <a:t>由</a:t>
            </a:r>
            <a:r>
              <a:rPr lang="zh-CN" altLang="en-US" dirty="0"/>
              <a:t>若干</a:t>
            </a:r>
            <a:r>
              <a:rPr lang="zh-CN" altLang="en-US" dirty="0">
                <a:solidFill>
                  <a:srgbClr val="C00000"/>
                </a:solidFill>
              </a:rPr>
              <a:t>节点</a:t>
            </a:r>
            <a:r>
              <a:rPr lang="en-US" altLang="zh-CN" dirty="0"/>
              <a:t>(node</a:t>
            </a:r>
            <a:r>
              <a:rPr lang="en-US" altLang="zh-CN" dirty="0" smtClean="0"/>
              <a:t>)</a:t>
            </a:r>
            <a:r>
              <a:rPr lang="zh-CN" altLang="en-US" dirty="0" smtClean="0"/>
              <a:t>（端节点和转发节点）和</a:t>
            </a:r>
            <a:r>
              <a:rPr lang="zh-CN" altLang="en-US" dirty="0"/>
              <a:t>连接这些节点的</a:t>
            </a:r>
            <a:r>
              <a:rPr lang="zh-CN" altLang="en-US" dirty="0">
                <a:solidFill>
                  <a:srgbClr val="C00000"/>
                </a:solidFill>
              </a:rPr>
              <a:t>链路</a:t>
            </a:r>
            <a:r>
              <a:rPr lang="en-US" altLang="zh-CN" dirty="0"/>
              <a:t>(link)</a:t>
            </a:r>
            <a:r>
              <a:rPr lang="zh-CN" altLang="en-US" dirty="0"/>
              <a:t>（</a:t>
            </a:r>
            <a:r>
              <a:rPr lang="zh-CN" altLang="en-US">
                <a:sym typeface="+mn-ea"/>
              </a:rPr>
              <a:t>电话线、双绞线、同轴电缆、无线电线路、光纤线</a:t>
            </a:r>
            <a:r>
              <a:rPr lang="zh-CN" altLang="en-US" dirty="0"/>
              <a:t>）组成</a:t>
            </a:r>
            <a:r>
              <a:rPr lang="zh-CN" altLang="en-US" dirty="0" smtClean="0"/>
              <a:t>。</a:t>
            </a:r>
            <a:endParaRPr lang="en-US" altLang="zh-CN" dirty="0" smtClean="0"/>
          </a:p>
          <a:p>
            <a:pPr lvl="1"/>
            <a:r>
              <a:rPr lang="zh-CN" altLang="en-US" dirty="0">
                <a:solidFill>
                  <a:srgbClr val="C00000"/>
                </a:solidFill>
              </a:rPr>
              <a:t>节点</a:t>
            </a:r>
            <a:r>
              <a:rPr lang="zh-CN" altLang="en-US" dirty="0"/>
              <a:t>可以是计算机、集线器、交换机或路由器</a:t>
            </a:r>
            <a:r>
              <a:rPr lang="zh-CN" altLang="en-US" dirty="0" smtClean="0"/>
              <a:t>等。</a:t>
            </a:r>
            <a:endParaRPr lang="zh-CN" altLang="en-US" dirty="0"/>
          </a:p>
        </p:txBody>
      </p:sp>
      <p:sp>
        <p:nvSpPr>
          <p:cNvPr id="7" name="Text Box 1185"/>
          <p:cNvSpPr txBox="1">
            <a:spLocks noChangeArrowheads="1"/>
          </p:cNvSpPr>
          <p:nvPr/>
        </p:nvSpPr>
        <p:spPr bwMode="auto">
          <a:xfrm>
            <a:off x="5497318" y="3771091"/>
            <a:ext cx="203292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latin typeface="Times New Roman" panose="02020603050405020304" pitchFamily="18" charset="0"/>
                <a:ea typeface="微软雅黑" panose="020B0503020204020204" pitchFamily="34" charset="-122"/>
              </a:rPr>
              <a:t>图</a:t>
            </a:r>
            <a:r>
              <a:rPr kumimoji="1" lang="en-US" altLang="zh-CN" sz="1600" b="1" dirty="0" smtClean="0">
                <a:latin typeface="Times New Roman" panose="02020603050405020304" pitchFamily="18" charset="0"/>
                <a:ea typeface="微软雅黑" panose="020B0503020204020204" pitchFamily="34" charset="-122"/>
              </a:rPr>
              <a:t>1-1 (a) </a:t>
            </a:r>
            <a:r>
              <a:rPr kumimoji="1" lang="zh-CN" altLang="en-US" sz="1600" b="1" dirty="0" smtClean="0">
                <a:latin typeface="Times New Roman" panose="02020603050405020304" pitchFamily="18" charset="0"/>
                <a:ea typeface="微软雅黑" panose="020B0503020204020204" pitchFamily="34" charset="-122"/>
              </a:rPr>
              <a:t>简单的网络</a:t>
            </a:r>
            <a:endParaRPr kumimoji="1" lang="zh-CN" altLang="en-US" sz="1600" b="1" dirty="0">
              <a:latin typeface="Times New Roman" panose="02020603050405020304" pitchFamily="18" charset="0"/>
              <a:ea typeface="微软雅黑" panose="020B0503020204020204" pitchFamily="34" charset="-122"/>
            </a:endParaRPr>
          </a:p>
        </p:txBody>
      </p:sp>
      <p:grpSp>
        <p:nvGrpSpPr>
          <p:cNvPr id="8" name="Group 1282"/>
          <p:cNvGrpSpPr/>
          <p:nvPr/>
        </p:nvGrpSpPr>
        <p:grpSpPr bwMode="auto">
          <a:xfrm>
            <a:off x="4810169" y="1237641"/>
            <a:ext cx="3360987" cy="2299844"/>
            <a:chOff x="1680" y="240"/>
            <a:chExt cx="2529" cy="1270"/>
          </a:xfrm>
          <a:scene3d>
            <a:camera prst="orthographicFront">
              <a:rot lat="0" lon="0" rev="0"/>
            </a:camera>
            <a:lightRig rig="contrasting" dir="t">
              <a:rot lat="0" lon="0" rev="7800000"/>
            </a:lightRig>
          </a:scene3d>
        </p:grpSpPr>
        <p:sp>
          <p:nvSpPr>
            <p:cNvPr id="9"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3"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4"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5"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6"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7"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8"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9"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0" name="组合 19"/>
          <p:cNvGrpSpPr/>
          <p:nvPr/>
        </p:nvGrpSpPr>
        <p:grpSpPr>
          <a:xfrm>
            <a:off x="5273288" y="1482278"/>
            <a:ext cx="2573344" cy="1809582"/>
            <a:chOff x="1137102" y="1439863"/>
            <a:chExt cx="2573344" cy="1809582"/>
          </a:xfrm>
        </p:grpSpPr>
        <p:sp>
          <p:nvSpPr>
            <p:cNvPr id="21" name="Line 1503"/>
            <p:cNvSpPr>
              <a:spLocks noChangeShapeType="1"/>
            </p:cNvSpPr>
            <p:nvPr/>
          </p:nvSpPr>
          <p:spPr bwMode="auto">
            <a:xfrm flipH="1" flipV="1">
              <a:off x="2711904" y="1747835"/>
              <a:ext cx="828675" cy="114935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2" name="Line 1209"/>
            <p:cNvSpPr>
              <a:spLocks noChangeShapeType="1"/>
            </p:cNvSpPr>
            <p:nvPr/>
          </p:nvSpPr>
          <p:spPr bwMode="auto">
            <a:xfrm flipV="1">
              <a:off x="1399042" y="1747835"/>
              <a:ext cx="1066800" cy="796925"/>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 name="Line 1204"/>
            <p:cNvSpPr>
              <a:spLocks noChangeShapeType="1"/>
            </p:cNvSpPr>
            <p:nvPr/>
          </p:nvSpPr>
          <p:spPr bwMode="auto">
            <a:xfrm flipV="1">
              <a:off x="2302329" y="1747835"/>
              <a:ext cx="246063" cy="132715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4" name="Group 204"/>
            <p:cNvGrpSpPr/>
            <p:nvPr/>
          </p:nvGrpSpPr>
          <p:grpSpPr bwMode="auto">
            <a:xfrm>
              <a:off x="2173744" y="1439863"/>
              <a:ext cx="800099" cy="695325"/>
              <a:chOff x="1148" y="1715"/>
              <a:chExt cx="504" cy="438"/>
            </a:xfrm>
          </p:grpSpPr>
          <p:sp>
            <p:nvSpPr>
              <p:cNvPr id="34"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5" name="Picture 146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5" name="Group 194"/>
            <p:cNvGrpSpPr/>
            <p:nvPr/>
          </p:nvGrpSpPr>
          <p:grpSpPr bwMode="auto">
            <a:xfrm>
              <a:off x="2000702" y="2620229"/>
              <a:ext cx="646113" cy="629216"/>
              <a:chOff x="975" y="2584"/>
              <a:chExt cx="407" cy="438"/>
            </a:xfrm>
          </p:grpSpPr>
          <p:sp>
            <p:nvSpPr>
              <p:cNvPr id="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3" name="Picture 193"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6" name="Group 195"/>
            <p:cNvGrpSpPr/>
            <p:nvPr/>
          </p:nvGrpSpPr>
          <p:grpSpPr bwMode="auto">
            <a:xfrm>
              <a:off x="1137102" y="2091591"/>
              <a:ext cx="646113" cy="629216"/>
              <a:chOff x="975" y="2584"/>
              <a:chExt cx="407" cy="438"/>
            </a:xfrm>
          </p:grpSpPr>
          <p:sp>
            <p:nvSpPr>
              <p:cNvPr id="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1"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7" name="Group 198"/>
            <p:cNvGrpSpPr/>
            <p:nvPr/>
          </p:nvGrpSpPr>
          <p:grpSpPr bwMode="auto">
            <a:xfrm>
              <a:off x="3064333" y="2404329"/>
              <a:ext cx="646113" cy="629216"/>
              <a:chOff x="975" y="2584"/>
              <a:chExt cx="407" cy="438"/>
            </a:xfrm>
          </p:grpSpPr>
          <p:sp>
            <p:nvSpPr>
              <p:cNvPr id="2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9"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6" name="Text Box 1185"/>
          <p:cNvSpPr txBox="1">
            <a:spLocks noChangeArrowheads="1"/>
          </p:cNvSpPr>
          <p:nvPr/>
        </p:nvSpPr>
        <p:spPr bwMode="auto">
          <a:xfrm>
            <a:off x="7068791" y="1588398"/>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anose="02020603050405020304" pitchFamily="18" charset="0"/>
                <a:ea typeface="微软雅黑" panose="020B0503020204020204"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smtClean="0"/>
              <a:t>节点</a:t>
            </a:r>
            <a:endParaRPr lang="zh-CN" altLang="en-US" dirty="0"/>
          </a:p>
        </p:txBody>
      </p:sp>
      <p:sp>
        <p:nvSpPr>
          <p:cNvPr id="37" name="Text Box 1524"/>
          <p:cNvSpPr txBox="1">
            <a:spLocks noChangeArrowheads="1"/>
          </p:cNvSpPr>
          <p:nvPr/>
        </p:nvSpPr>
        <p:spPr bwMode="auto">
          <a:xfrm>
            <a:off x="7144372" y="2025885"/>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smtClean="0">
                <a:solidFill>
                  <a:srgbClr val="0000FF"/>
                </a:solidFill>
                <a:latin typeface="Times New Roman" panose="02020603050405020304" pitchFamily="18" charset="0"/>
                <a:ea typeface="微软雅黑" panose="020B0503020204020204" pitchFamily="34" charset="-122"/>
              </a:rPr>
              <a:t>链路</a:t>
            </a:r>
            <a:endParaRPr kumimoji="1" lang="zh-CN" altLang="en-US" sz="1400" b="1" dirty="0">
              <a:solidFill>
                <a:srgbClr val="0000FF"/>
              </a:solidFill>
              <a:latin typeface="Times New Roman" panose="02020603050405020304" pitchFamily="18" charset="0"/>
              <a:ea typeface="微软雅黑" panose="020B0503020204020204" pitchFamily="34" charset="-122"/>
            </a:endParaRPr>
          </a:p>
        </p:txBody>
      </p:sp>
      <p:grpSp>
        <p:nvGrpSpPr>
          <p:cNvPr id="105" name="组合 104"/>
          <p:cNvGrpSpPr/>
          <p:nvPr/>
        </p:nvGrpSpPr>
        <p:grpSpPr>
          <a:xfrm>
            <a:off x="4046005" y="3283357"/>
            <a:ext cx="1223325" cy="762765"/>
            <a:chOff x="4148066" y="3740075"/>
            <a:chExt cx="1223325" cy="762765"/>
          </a:xfrm>
        </p:grpSpPr>
        <p:sp>
          <p:nvSpPr>
            <p:cNvPr id="84" name="Text Box 1482"/>
            <p:cNvSpPr txBox="1">
              <a:spLocks noChangeArrowheads="1"/>
            </p:cNvSpPr>
            <p:nvPr/>
          </p:nvSpPr>
          <p:spPr bwMode="auto">
            <a:xfrm>
              <a:off x="4148066" y="3740075"/>
              <a:ext cx="342807"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a:latin typeface="Times New Roman" panose="02020603050405020304" pitchFamily="18" charset="0"/>
                  <a:ea typeface="微软雅黑" panose="020B0503020204020204" pitchFamily="34" charset="-122"/>
                </a:rPr>
                <a:t>图例</a:t>
              </a:r>
              <a:endParaRPr kumimoji="1" lang="zh-CN" altLang="en-US" sz="900" b="1">
                <a:latin typeface="Times New Roman" panose="02020603050405020304" pitchFamily="18" charset="0"/>
                <a:ea typeface="微软雅黑" panose="020B0503020204020204" pitchFamily="34" charset="-122"/>
              </a:endParaRPr>
            </a:p>
          </p:txBody>
        </p:sp>
        <p:sp>
          <p:nvSpPr>
            <p:cNvPr id="85" name="Text Box 1484"/>
            <p:cNvSpPr txBox="1">
              <a:spLocks noChangeArrowheads="1"/>
            </p:cNvSpPr>
            <p:nvPr/>
          </p:nvSpPr>
          <p:spPr bwMode="auto">
            <a:xfrm>
              <a:off x="4874988" y="3795652"/>
              <a:ext cx="438032"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Times New Roman" panose="02020603050405020304" pitchFamily="18" charset="0"/>
                  <a:ea typeface="微软雅黑" panose="020B0503020204020204" pitchFamily="34" charset="-122"/>
                </a:rPr>
                <a:t>计算机</a:t>
              </a:r>
              <a:endParaRPr kumimoji="1" lang="zh-CN" altLang="en-US" sz="900" b="1" dirty="0">
                <a:latin typeface="Times New Roman" panose="02020603050405020304" pitchFamily="18" charset="0"/>
                <a:ea typeface="微软雅黑" panose="020B0503020204020204" pitchFamily="34" charset="-122"/>
              </a:endParaRPr>
            </a:p>
          </p:txBody>
        </p:sp>
        <p:pic>
          <p:nvPicPr>
            <p:cNvPr id="86" name="Picture 148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640517">
              <a:off x="4588148" y="4035207"/>
              <a:ext cx="298627" cy="189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 name="Text Box 1486"/>
            <p:cNvSpPr txBox="1">
              <a:spLocks noChangeArrowheads="1"/>
            </p:cNvSpPr>
            <p:nvPr/>
          </p:nvSpPr>
          <p:spPr bwMode="auto">
            <a:xfrm>
              <a:off x="4874988" y="4030016"/>
              <a:ext cx="438032"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Times New Roman" panose="02020603050405020304" pitchFamily="18" charset="0"/>
                  <a:ea typeface="微软雅黑" panose="020B0503020204020204" pitchFamily="34" charset="-122"/>
                </a:rPr>
                <a:t>集线器</a:t>
              </a:r>
              <a:endParaRPr kumimoji="1" lang="zh-CN" altLang="en-US" sz="900" b="1" dirty="0">
                <a:latin typeface="Times New Roman" panose="02020603050405020304" pitchFamily="18" charset="0"/>
                <a:ea typeface="微软雅黑" panose="020B0503020204020204" pitchFamily="34" charset="-122"/>
              </a:endParaRPr>
            </a:p>
          </p:txBody>
        </p:sp>
        <p:pic>
          <p:nvPicPr>
            <p:cNvPr id="9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11724" y="3786032"/>
              <a:ext cx="263264" cy="214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Rectangle 254"/>
            <p:cNvSpPr>
              <a:spLocks noChangeArrowheads="1"/>
            </p:cNvSpPr>
            <p:nvPr/>
          </p:nvSpPr>
          <p:spPr bwMode="auto">
            <a:xfrm>
              <a:off x="4159854" y="3746215"/>
              <a:ext cx="1211537" cy="756625"/>
            </a:xfrm>
            <a:prstGeom prst="rect">
              <a:avLst/>
            </a:prstGeom>
            <a:noFill/>
            <a:ln w="28575">
              <a:solidFill>
                <a:srgbClr val="368AD6"/>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92" name="Group 1356"/>
            <p:cNvGrpSpPr/>
            <p:nvPr/>
          </p:nvGrpSpPr>
          <p:grpSpPr bwMode="auto">
            <a:xfrm rot="20527939">
              <a:off x="4611289" y="4296111"/>
              <a:ext cx="270310" cy="142136"/>
              <a:chOff x="2949" y="196"/>
              <a:chExt cx="941" cy="598"/>
            </a:xfrm>
            <a:solidFill>
              <a:schemeClr val="bg1"/>
            </a:solidFill>
          </p:grpSpPr>
          <p:sp>
            <p:nvSpPr>
              <p:cNvPr id="94" name="Oval 1357"/>
              <p:cNvSpPr>
                <a:spLocks noChangeArrowheads="1"/>
              </p:cNvSpPr>
              <p:nvPr/>
            </p:nvSpPr>
            <p:spPr bwMode="auto">
              <a:xfrm>
                <a:off x="3168" y="196"/>
                <a:ext cx="407" cy="162"/>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95" name="Oval 1358"/>
              <p:cNvSpPr>
                <a:spLocks noChangeArrowheads="1"/>
              </p:cNvSpPr>
              <p:nvPr/>
            </p:nvSpPr>
            <p:spPr bwMode="auto">
              <a:xfrm rot="900000">
                <a:off x="3512" y="252"/>
                <a:ext cx="275" cy="131"/>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96" name="Oval 1359"/>
              <p:cNvSpPr>
                <a:spLocks noChangeArrowheads="1"/>
              </p:cNvSpPr>
              <p:nvPr/>
            </p:nvSpPr>
            <p:spPr bwMode="auto">
              <a:xfrm rot="1500000">
                <a:off x="3650" y="385"/>
                <a:ext cx="240" cy="153"/>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97" name="Oval 1360"/>
              <p:cNvSpPr>
                <a:spLocks noChangeArrowheads="1"/>
              </p:cNvSpPr>
              <p:nvPr/>
            </p:nvSpPr>
            <p:spPr bwMode="auto">
              <a:xfrm rot="-1560000">
                <a:off x="3573" y="537"/>
                <a:ext cx="291" cy="189"/>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98" name="Oval 1361"/>
              <p:cNvSpPr>
                <a:spLocks noChangeArrowheads="1"/>
              </p:cNvSpPr>
              <p:nvPr/>
            </p:nvSpPr>
            <p:spPr bwMode="auto">
              <a:xfrm>
                <a:off x="3216" y="555"/>
                <a:ext cx="471" cy="239"/>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99" name="Oval 1362"/>
              <p:cNvSpPr>
                <a:spLocks noChangeArrowheads="1"/>
              </p:cNvSpPr>
              <p:nvPr/>
            </p:nvSpPr>
            <p:spPr bwMode="auto">
              <a:xfrm rot="1080000">
                <a:off x="3023" y="555"/>
                <a:ext cx="265" cy="156"/>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100" name="Oval 1363"/>
              <p:cNvSpPr>
                <a:spLocks noChangeArrowheads="1"/>
              </p:cNvSpPr>
              <p:nvPr/>
            </p:nvSpPr>
            <p:spPr bwMode="auto">
              <a:xfrm>
                <a:off x="2949" y="432"/>
                <a:ext cx="217" cy="156"/>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101" name="Oval 1364"/>
              <p:cNvSpPr>
                <a:spLocks noChangeArrowheads="1"/>
              </p:cNvSpPr>
              <p:nvPr/>
            </p:nvSpPr>
            <p:spPr bwMode="auto">
              <a:xfrm rot="-1860000">
                <a:off x="2984" y="310"/>
                <a:ext cx="295" cy="156"/>
              </a:xfrm>
              <a:prstGeom prst="ellipse">
                <a:avLst/>
              </a:prstGeom>
              <a:grpFill/>
              <a:ln w="12700">
                <a:solidFill>
                  <a:srgbClr val="000000"/>
                </a:solidFill>
                <a:round/>
              </a:ln>
            </p:spPr>
            <p:txBody>
              <a:bodyPr vert="eaVert" wrap="none" anchor="ctr"/>
              <a:lstStyle/>
              <a:p>
                <a:endParaRPr lang="zh-CN" altLang="en-US" b="1">
                  <a:solidFill>
                    <a:srgbClr val="000000"/>
                  </a:solidFill>
                </a:endParaRPr>
              </a:p>
            </p:txBody>
          </p:sp>
          <p:sp>
            <p:nvSpPr>
              <p:cNvPr id="102"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ln>
            </p:spPr>
            <p:txBody>
              <a:bodyPr/>
              <a:lstStyle/>
              <a:p>
                <a:endParaRPr lang="zh-CN" altLang="en-US" sz="1600"/>
              </a:p>
            </p:txBody>
          </p:sp>
          <p:sp>
            <p:nvSpPr>
              <p:cNvPr id="103"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ln>
            </p:spPr>
            <p:txBody>
              <a:bodyPr/>
              <a:lstStyle/>
              <a:p>
                <a:endParaRPr lang="zh-CN" altLang="en-US" sz="1600"/>
              </a:p>
            </p:txBody>
          </p:sp>
          <p:sp>
            <p:nvSpPr>
              <p:cNvPr id="104"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ln>
            </p:spPr>
            <p:txBody>
              <a:bodyPr/>
              <a:lstStyle/>
              <a:p>
                <a:endParaRPr lang="zh-CN" altLang="en-US" sz="1600"/>
              </a:p>
            </p:txBody>
          </p:sp>
        </p:grpSp>
        <p:sp>
          <p:nvSpPr>
            <p:cNvPr id="93" name="Text Box 1488"/>
            <p:cNvSpPr txBox="1">
              <a:spLocks noChangeArrowheads="1"/>
            </p:cNvSpPr>
            <p:nvPr/>
          </p:nvSpPr>
          <p:spPr bwMode="auto">
            <a:xfrm>
              <a:off x="4874988" y="4279218"/>
              <a:ext cx="342807" cy="155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smtClean="0">
                  <a:latin typeface="Times New Roman" panose="02020603050405020304" pitchFamily="18" charset="0"/>
                  <a:ea typeface="微软雅黑" panose="020B0503020204020204" pitchFamily="34" charset="-122"/>
                </a:rPr>
                <a:t>网络</a:t>
              </a:r>
              <a:endParaRPr kumimoji="1" lang="zh-CN" altLang="en-US" sz="900" b="1" dirty="0">
                <a:latin typeface="Times New Roman" panose="02020603050405020304" pitchFamily="18"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0"/>
          </p:nvPr>
        </p:nvSpPr>
        <p:spPr/>
        <p:txBody>
          <a:bodyPr/>
          <a:lstStyle/>
          <a:p>
            <a:r>
              <a:rPr lang="en-US" altLang="zh-CN" dirty="0"/>
              <a:t>1.2.1 </a:t>
            </a:r>
            <a:r>
              <a:rPr lang="en-US" altLang="zh-CN" dirty="0" smtClean="0"/>
              <a:t> </a:t>
            </a:r>
            <a:r>
              <a:rPr lang="zh-CN" altLang="en-US" dirty="0" smtClean="0"/>
              <a:t>网络</a:t>
            </a:r>
            <a:r>
              <a:rPr lang="zh-CN" altLang="en-US" dirty="0"/>
              <a:t>的网络</a:t>
            </a:r>
            <a:endParaRPr lang="zh-CN" altLang="en-US" dirty="0"/>
          </a:p>
        </p:txBody>
      </p:sp>
      <p:sp>
        <p:nvSpPr>
          <p:cNvPr id="2" name="内容占位符 1"/>
          <p:cNvSpPr>
            <a:spLocks noGrp="1"/>
          </p:cNvSpPr>
          <p:nvPr>
            <p:ph sz="quarter" idx="11"/>
          </p:nvPr>
        </p:nvSpPr>
        <p:spPr>
          <a:xfrm>
            <a:off x="466343" y="1037633"/>
            <a:ext cx="3727919" cy="3172691"/>
          </a:xfrm>
        </p:spPr>
        <p:txBody>
          <a:bodyPr/>
          <a:lstStyle/>
          <a:p>
            <a:r>
              <a:rPr lang="zh-CN" altLang="en-US" dirty="0" smtClean="0">
                <a:solidFill>
                  <a:srgbClr val="0033CC"/>
                </a:solidFill>
              </a:rPr>
              <a:t>互连网 </a:t>
            </a:r>
            <a:r>
              <a:rPr lang="en-US" altLang="zh-CN" dirty="0" smtClean="0">
                <a:solidFill>
                  <a:srgbClr val="0033CC"/>
                </a:solidFill>
              </a:rPr>
              <a:t>(internetwork </a:t>
            </a:r>
            <a:r>
              <a:rPr lang="zh-CN" altLang="en-US" dirty="0" smtClean="0">
                <a:solidFill>
                  <a:srgbClr val="0033CC"/>
                </a:solidFill>
              </a:rPr>
              <a:t>或 </a:t>
            </a:r>
            <a:r>
              <a:rPr lang="en-US" altLang="zh-CN" dirty="0" smtClean="0">
                <a:solidFill>
                  <a:srgbClr val="0033CC"/>
                </a:solidFill>
              </a:rPr>
              <a:t>internet</a:t>
            </a:r>
            <a:r>
              <a:rPr lang="en-US" altLang="zh-CN" dirty="0">
                <a:solidFill>
                  <a:srgbClr val="0033CC"/>
                </a:solidFill>
              </a:rPr>
              <a:t>)</a:t>
            </a:r>
            <a:r>
              <a:rPr lang="zh-CN" altLang="en-US" dirty="0" smtClean="0">
                <a:solidFill>
                  <a:srgbClr val="0033CC"/>
                </a:solidFill>
              </a:rPr>
              <a:t>：</a:t>
            </a:r>
            <a:endParaRPr lang="en-US" altLang="zh-CN" dirty="0" smtClean="0">
              <a:solidFill>
                <a:srgbClr val="0033CC"/>
              </a:solidFill>
            </a:endParaRPr>
          </a:p>
          <a:p>
            <a:pPr lvl="1"/>
            <a:r>
              <a:rPr lang="zh-CN" altLang="en-US" dirty="0" smtClean="0">
                <a:solidFill>
                  <a:srgbClr val="C00000"/>
                </a:solidFill>
              </a:rPr>
              <a:t>多</a:t>
            </a:r>
            <a:r>
              <a:rPr lang="zh-CN" altLang="en-US" dirty="0">
                <a:solidFill>
                  <a:srgbClr val="C00000"/>
                </a:solidFill>
              </a:rPr>
              <a:t>个网络</a:t>
            </a:r>
            <a:r>
              <a:rPr lang="zh-CN" altLang="en-US" dirty="0"/>
              <a:t>通过一些路由器</a:t>
            </a:r>
            <a:r>
              <a:rPr lang="zh-CN" altLang="en-US" dirty="0">
                <a:solidFill>
                  <a:srgbClr val="C00000"/>
                </a:solidFill>
              </a:rPr>
              <a:t>相互连接</a:t>
            </a:r>
            <a:r>
              <a:rPr lang="zh-CN" altLang="en-US" dirty="0"/>
              <a:t>起来，构成了一个覆盖范围更大的计算机网络</a:t>
            </a:r>
            <a:r>
              <a:rPr lang="zh-CN" altLang="en-US" dirty="0" smtClean="0"/>
              <a:t>。</a:t>
            </a:r>
            <a:endParaRPr lang="en-US" altLang="zh-CN" dirty="0" smtClean="0"/>
          </a:p>
          <a:p>
            <a:pPr lvl="1"/>
            <a:r>
              <a:rPr lang="zh-CN" altLang="en-US" dirty="0" smtClean="0">
                <a:solidFill>
                  <a:srgbClr val="CC00CC"/>
                </a:solidFill>
              </a:rPr>
              <a:t>“网络的网络”</a:t>
            </a:r>
            <a:r>
              <a:rPr lang="en-US" altLang="zh-CN" dirty="0"/>
              <a:t>(network of networks)</a:t>
            </a:r>
            <a:r>
              <a:rPr lang="zh-CN" altLang="en-US" dirty="0"/>
              <a:t>。</a:t>
            </a:r>
            <a:endParaRPr lang="zh-CN" altLang="en-US" dirty="0"/>
          </a:p>
        </p:txBody>
      </p:sp>
      <p:sp>
        <p:nvSpPr>
          <p:cNvPr id="7" name="Text Box 1185"/>
          <p:cNvSpPr txBox="1">
            <a:spLocks noChangeArrowheads="1"/>
          </p:cNvSpPr>
          <p:nvPr/>
        </p:nvSpPr>
        <p:spPr bwMode="auto">
          <a:xfrm>
            <a:off x="5404113" y="3818798"/>
            <a:ext cx="286488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latin typeface="Times New Roman" panose="02020603050405020304" pitchFamily="18" charset="0"/>
                <a:ea typeface="微软雅黑" panose="020B0503020204020204" pitchFamily="34" charset="-122"/>
              </a:rPr>
              <a:t>图</a:t>
            </a:r>
            <a:r>
              <a:rPr kumimoji="1" lang="en-US" altLang="zh-CN" sz="1600" b="1" dirty="0" smtClean="0">
                <a:latin typeface="Times New Roman" panose="02020603050405020304" pitchFamily="18" charset="0"/>
                <a:ea typeface="微软雅黑" panose="020B0503020204020204" pitchFamily="34" charset="-122"/>
              </a:rPr>
              <a:t>1-1 (b) </a:t>
            </a:r>
            <a:r>
              <a:rPr kumimoji="1" lang="zh-CN" altLang="en-US" sz="1600" b="1" dirty="0" smtClean="0">
                <a:latin typeface="Times New Roman" panose="02020603050405020304" pitchFamily="18" charset="0"/>
                <a:ea typeface="微软雅黑" panose="020B0503020204020204" pitchFamily="34" charset="-122"/>
              </a:rPr>
              <a:t>由</a:t>
            </a:r>
            <a:r>
              <a:rPr kumimoji="1" lang="zh-CN" altLang="en-US" sz="1600" b="1" dirty="0">
                <a:latin typeface="Times New Roman" panose="02020603050405020304" pitchFamily="18" charset="0"/>
                <a:ea typeface="微软雅黑" panose="020B0503020204020204" pitchFamily="34" charset="-122"/>
              </a:rPr>
              <a:t>网络构成的互连网</a:t>
            </a:r>
            <a:endParaRPr kumimoji="1" lang="zh-CN" altLang="en-US" sz="1600" b="1" dirty="0">
              <a:latin typeface="Times New Roman" panose="02020603050405020304" pitchFamily="18" charset="0"/>
              <a:ea typeface="微软雅黑" panose="020B0503020204020204" pitchFamily="34" charset="-122"/>
            </a:endParaRPr>
          </a:p>
        </p:txBody>
      </p:sp>
      <p:grpSp>
        <p:nvGrpSpPr>
          <p:cNvPr id="5" name="组合 4"/>
          <p:cNvGrpSpPr/>
          <p:nvPr/>
        </p:nvGrpSpPr>
        <p:grpSpPr>
          <a:xfrm>
            <a:off x="4369194" y="1224482"/>
            <a:ext cx="4408248" cy="2462968"/>
            <a:chOff x="2133597" y="1913604"/>
            <a:chExt cx="4408248" cy="2462968"/>
          </a:xfrm>
        </p:grpSpPr>
        <p:grpSp>
          <p:nvGrpSpPr>
            <p:cNvPr id="61" name="Group 1504"/>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62" name="Group 1505"/>
              <p:cNvGrpSpPr/>
              <p:nvPr/>
            </p:nvGrpSpPr>
            <p:grpSpPr bwMode="auto">
              <a:xfrm>
                <a:off x="109" y="1226"/>
                <a:ext cx="2516" cy="1675"/>
                <a:chOff x="109" y="1226"/>
                <a:chExt cx="2516" cy="1675"/>
              </a:xfrm>
            </p:grpSpPr>
            <p:grpSp>
              <p:nvGrpSpPr>
                <p:cNvPr id="64" name="Group 1506"/>
                <p:cNvGrpSpPr/>
                <p:nvPr/>
              </p:nvGrpSpPr>
              <p:grpSpPr bwMode="auto">
                <a:xfrm>
                  <a:off x="109" y="1226"/>
                  <a:ext cx="2516" cy="1675"/>
                  <a:chOff x="109" y="1226"/>
                  <a:chExt cx="2516" cy="1675"/>
                </a:xfrm>
              </p:grpSpPr>
              <p:sp>
                <p:nvSpPr>
                  <p:cNvPr id="66"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7"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8"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69"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0"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1"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72"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5"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63" name="Freeform 1515"/>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4" name="组合 3"/>
            <p:cNvGrpSpPr/>
            <p:nvPr/>
          </p:nvGrpSpPr>
          <p:grpSpPr>
            <a:xfrm>
              <a:off x="2388737" y="2148716"/>
              <a:ext cx="3733232" cy="2102118"/>
              <a:chOff x="2388737" y="2148716"/>
              <a:chExt cx="3733232" cy="2102118"/>
            </a:xfrm>
          </p:grpSpPr>
          <p:sp>
            <p:nvSpPr>
              <p:cNvPr id="74" name="Line 1481"/>
              <p:cNvSpPr>
                <a:spLocks noChangeShapeType="1"/>
              </p:cNvSpPr>
              <p:nvPr/>
            </p:nvSpPr>
            <p:spPr bwMode="auto">
              <a:xfrm flipH="1">
                <a:off x="4173376" y="3060166"/>
                <a:ext cx="59008" cy="555119"/>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5" name="Line 1480"/>
              <p:cNvSpPr>
                <a:spLocks noChangeShapeType="1"/>
              </p:cNvSpPr>
              <p:nvPr/>
            </p:nvSpPr>
            <p:spPr bwMode="auto">
              <a:xfrm flipH="1" flipV="1">
                <a:off x="3811385" y="2776383"/>
                <a:ext cx="361992" cy="21532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6" name="Line 1296"/>
              <p:cNvSpPr>
                <a:spLocks noChangeShapeType="1"/>
              </p:cNvSpPr>
              <p:nvPr/>
            </p:nvSpPr>
            <p:spPr bwMode="auto">
              <a:xfrm flipH="1" flipV="1">
                <a:off x="3650248" y="3462192"/>
                <a:ext cx="947532" cy="181721"/>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7" name="Line 1297"/>
              <p:cNvSpPr>
                <a:spLocks noChangeShapeType="1"/>
              </p:cNvSpPr>
              <p:nvPr/>
            </p:nvSpPr>
            <p:spPr bwMode="auto">
              <a:xfrm flipV="1">
                <a:off x="3834080" y="2215040"/>
                <a:ext cx="292770" cy="68456"/>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8" name="Line 1440"/>
              <p:cNvSpPr>
                <a:spLocks noChangeShapeType="1"/>
              </p:cNvSpPr>
              <p:nvPr/>
            </p:nvSpPr>
            <p:spPr bwMode="auto">
              <a:xfrm flipH="1">
                <a:off x="3306413" y="2768915"/>
                <a:ext cx="527667" cy="69701"/>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79" name="Line 1443"/>
              <p:cNvSpPr>
                <a:spLocks noChangeShapeType="1"/>
              </p:cNvSpPr>
              <p:nvPr/>
            </p:nvSpPr>
            <p:spPr bwMode="auto">
              <a:xfrm>
                <a:off x="4280574" y="2235496"/>
                <a:ext cx="245612" cy="172103"/>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0" name="Line 1444"/>
              <p:cNvSpPr>
                <a:spLocks noChangeShapeType="1"/>
              </p:cNvSpPr>
              <p:nvPr/>
            </p:nvSpPr>
            <p:spPr bwMode="auto">
              <a:xfrm>
                <a:off x="4807307" y="2519218"/>
                <a:ext cx="551902" cy="52601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1" name="Line 1446"/>
              <p:cNvSpPr>
                <a:spLocks noChangeShapeType="1"/>
              </p:cNvSpPr>
              <p:nvPr/>
            </p:nvSpPr>
            <p:spPr bwMode="auto">
              <a:xfrm>
                <a:off x="4691713" y="2530844"/>
                <a:ext cx="10907" cy="51246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2" name="Line 1447"/>
              <p:cNvSpPr>
                <a:spLocks noChangeShapeType="1"/>
              </p:cNvSpPr>
              <p:nvPr/>
            </p:nvSpPr>
            <p:spPr bwMode="auto">
              <a:xfrm flipV="1">
                <a:off x="3823868" y="2422898"/>
                <a:ext cx="773912" cy="32485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3" name="Line 1448"/>
              <p:cNvSpPr>
                <a:spLocks noChangeShapeType="1"/>
              </p:cNvSpPr>
              <p:nvPr/>
            </p:nvSpPr>
            <p:spPr bwMode="auto">
              <a:xfrm>
                <a:off x="3658191" y="2353197"/>
                <a:ext cx="118016" cy="414473"/>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4" name="Line 1449"/>
              <p:cNvSpPr>
                <a:spLocks noChangeShapeType="1"/>
              </p:cNvSpPr>
              <p:nvPr/>
            </p:nvSpPr>
            <p:spPr bwMode="auto">
              <a:xfrm flipV="1">
                <a:off x="4233519" y="3073341"/>
                <a:ext cx="429151" cy="56526"/>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5" name="Line 1452"/>
              <p:cNvSpPr>
                <a:spLocks noChangeShapeType="1"/>
              </p:cNvSpPr>
              <p:nvPr/>
            </p:nvSpPr>
            <p:spPr bwMode="auto">
              <a:xfrm flipV="1">
                <a:off x="4765021" y="3045229"/>
                <a:ext cx="536315" cy="1302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6" name="Line 1453"/>
              <p:cNvSpPr>
                <a:spLocks noChangeShapeType="1"/>
              </p:cNvSpPr>
              <p:nvPr/>
            </p:nvSpPr>
            <p:spPr bwMode="auto">
              <a:xfrm flipH="1">
                <a:off x="3682122" y="2838616"/>
                <a:ext cx="35077" cy="44558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87" name="Line 1456"/>
              <p:cNvSpPr>
                <a:spLocks noChangeShapeType="1"/>
              </p:cNvSpPr>
              <p:nvPr/>
            </p:nvSpPr>
            <p:spPr bwMode="auto">
              <a:xfrm flipH="1">
                <a:off x="4675605" y="3101161"/>
                <a:ext cx="77316" cy="410089"/>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88" name="Group 1320"/>
              <p:cNvGrpSpPr/>
              <p:nvPr/>
            </p:nvGrpSpPr>
            <p:grpSpPr bwMode="auto">
              <a:xfrm>
                <a:off x="3497051" y="2228552"/>
                <a:ext cx="527667" cy="346016"/>
                <a:chOff x="2949" y="196"/>
                <a:chExt cx="941" cy="598"/>
              </a:xfrm>
            </p:grpSpPr>
            <p:sp>
              <p:nvSpPr>
                <p:cNvPr id="195"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6"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7"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8"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9"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00"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01"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02"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03" name="Freeform 132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4" name="Freeform 133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5" name="Freeform 133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89" name="Line 1445"/>
              <p:cNvSpPr>
                <a:spLocks noChangeShapeType="1"/>
              </p:cNvSpPr>
              <p:nvPr/>
            </p:nvSpPr>
            <p:spPr bwMode="auto">
              <a:xfrm flipH="1">
                <a:off x="4761186" y="3129867"/>
                <a:ext cx="585541" cy="48541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90" name="Picture 146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1"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 name="Picture 146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3" name="Picture 146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4" name="Picture 146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5" name="Picture 146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6" name="Group 1468"/>
              <p:cNvGrpSpPr/>
              <p:nvPr/>
            </p:nvGrpSpPr>
            <p:grpSpPr bwMode="auto">
              <a:xfrm rot="20933218">
                <a:off x="3942533" y="2848396"/>
                <a:ext cx="518589" cy="472972"/>
                <a:chOff x="2949" y="196"/>
                <a:chExt cx="941" cy="598"/>
              </a:xfrm>
            </p:grpSpPr>
            <p:sp>
              <p:nvSpPr>
                <p:cNvPr id="184"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5"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6"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7"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8"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9"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0"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1"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92" name="Freeform 147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3" name="Freeform 147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94" name="Freeform 147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97"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sp>
            <p:nvSpPr>
              <p:cNvPr id="98"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latin typeface="Times New Roman" panose="02020603050405020304" pitchFamily="18" charset="0"/>
                    <a:ea typeface="微软雅黑" panose="020B0503020204020204" pitchFamily="34" charset="-122"/>
                  </a:rPr>
                  <a:t>网络</a:t>
                </a:r>
                <a:endParaRPr kumimoji="1" lang="zh-CN" altLang="en-US" sz="1400" b="1">
                  <a:latin typeface="Times New Roman" panose="02020603050405020304" pitchFamily="18" charset="0"/>
                  <a:ea typeface="微软雅黑" panose="020B0503020204020204" pitchFamily="34" charset="-122"/>
                </a:endParaRPr>
              </a:p>
            </p:txBody>
          </p:sp>
          <p:sp>
            <p:nvSpPr>
              <p:cNvPr id="99" name="Line 1453"/>
              <p:cNvSpPr>
                <a:spLocks noChangeShapeType="1"/>
              </p:cNvSpPr>
              <p:nvPr/>
            </p:nvSpPr>
            <p:spPr bwMode="auto">
              <a:xfrm flipH="1">
                <a:off x="3238781" y="3451217"/>
                <a:ext cx="436948" cy="17331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0" name="Group 1428"/>
              <p:cNvGrpSpPr/>
              <p:nvPr/>
            </p:nvGrpSpPr>
            <p:grpSpPr bwMode="auto">
              <a:xfrm rot="20745072">
                <a:off x="3438042" y="3118668"/>
                <a:ext cx="468659" cy="482929"/>
                <a:chOff x="2949" y="196"/>
                <a:chExt cx="941" cy="598"/>
              </a:xfrm>
            </p:grpSpPr>
            <p:sp>
              <p:nvSpPr>
                <p:cNvPr id="173"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4"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5"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6"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7"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8"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79"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80"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181" name="Freeform 14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2" name="Freeform 14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3" name="Freeform 14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01"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102" name="Group 198"/>
              <p:cNvGrpSpPr/>
              <p:nvPr/>
            </p:nvGrpSpPr>
            <p:grpSpPr bwMode="auto">
              <a:xfrm>
                <a:off x="2972193" y="3488983"/>
                <a:ext cx="381369" cy="419031"/>
                <a:chOff x="975" y="2584"/>
                <a:chExt cx="407" cy="438"/>
              </a:xfrm>
            </p:grpSpPr>
            <p:sp>
              <p:nvSpPr>
                <p:cNvPr id="17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72"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3" name="Line 1453"/>
              <p:cNvSpPr>
                <a:spLocks noChangeShapeType="1"/>
              </p:cNvSpPr>
              <p:nvPr/>
            </p:nvSpPr>
            <p:spPr bwMode="auto">
              <a:xfrm flipH="1">
                <a:off x="2656099" y="2887241"/>
                <a:ext cx="511874" cy="16231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4" name="Group 1356"/>
              <p:cNvGrpSpPr/>
              <p:nvPr/>
            </p:nvGrpSpPr>
            <p:grpSpPr bwMode="auto">
              <a:xfrm rot="20527939">
                <a:off x="2965494" y="2653873"/>
                <a:ext cx="549228" cy="414472"/>
                <a:chOff x="2949" y="196"/>
                <a:chExt cx="941" cy="598"/>
              </a:xfrm>
            </p:grpSpPr>
            <p:sp>
              <p:nvSpPr>
                <p:cNvPr id="160"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1"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2"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3"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4"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5"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6"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67"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168"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9"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0"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05"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106" name="Group 198"/>
              <p:cNvGrpSpPr/>
              <p:nvPr/>
            </p:nvGrpSpPr>
            <p:grpSpPr bwMode="auto">
              <a:xfrm>
                <a:off x="2388737" y="2850667"/>
                <a:ext cx="381369" cy="419031"/>
                <a:chOff x="975" y="2584"/>
                <a:chExt cx="407" cy="438"/>
              </a:xfrm>
            </p:grpSpPr>
            <p:sp>
              <p:nvSpPr>
                <p:cNvPr id="158"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59"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7" name="Line 1443"/>
              <p:cNvSpPr>
                <a:spLocks noChangeShapeType="1"/>
              </p:cNvSpPr>
              <p:nvPr/>
            </p:nvSpPr>
            <p:spPr bwMode="auto">
              <a:xfrm>
                <a:off x="5422285" y="3146487"/>
                <a:ext cx="441869" cy="31326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08" name="Group 1416"/>
              <p:cNvGrpSpPr/>
              <p:nvPr/>
            </p:nvGrpSpPr>
            <p:grpSpPr bwMode="auto">
              <a:xfrm rot="282232">
                <a:off x="5170838" y="2926987"/>
                <a:ext cx="460716" cy="346016"/>
                <a:chOff x="2949" y="196"/>
                <a:chExt cx="941" cy="598"/>
              </a:xfrm>
            </p:grpSpPr>
            <p:sp>
              <p:nvSpPr>
                <p:cNvPr id="147"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48"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49"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0"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1"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2"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3"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4"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55" name="Freeform 142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6" name="Freeform 142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7" name="Freeform 142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09"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110" name="Group 198"/>
              <p:cNvGrpSpPr/>
              <p:nvPr/>
            </p:nvGrpSpPr>
            <p:grpSpPr bwMode="auto">
              <a:xfrm>
                <a:off x="5740600" y="3297577"/>
                <a:ext cx="381369" cy="419031"/>
                <a:chOff x="975" y="2584"/>
                <a:chExt cx="407" cy="438"/>
              </a:xfrm>
            </p:grpSpPr>
            <p:sp>
              <p:nvSpPr>
                <p:cNvPr id="145"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46"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1" name="Line 1452"/>
              <p:cNvSpPr>
                <a:spLocks noChangeShapeType="1"/>
              </p:cNvSpPr>
              <p:nvPr/>
            </p:nvSpPr>
            <p:spPr bwMode="auto">
              <a:xfrm flipV="1">
                <a:off x="4824588" y="2393080"/>
                <a:ext cx="532912" cy="10404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2" name="Group 1344"/>
              <p:cNvGrpSpPr/>
              <p:nvPr/>
            </p:nvGrpSpPr>
            <p:grpSpPr bwMode="auto">
              <a:xfrm>
                <a:off x="4431781" y="2228552"/>
                <a:ext cx="527667" cy="484173"/>
                <a:chOff x="2949" y="196"/>
                <a:chExt cx="941" cy="598"/>
              </a:xfrm>
            </p:grpSpPr>
            <p:sp>
              <p:nvSpPr>
                <p:cNvPr id="134"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5"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6"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7"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8"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39"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40"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41"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42" name="Freeform 13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3" name="Freeform 13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 name="Freeform 13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13"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114" name="Group 198"/>
              <p:cNvGrpSpPr/>
              <p:nvPr/>
            </p:nvGrpSpPr>
            <p:grpSpPr bwMode="auto">
              <a:xfrm>
                <a:off x="5205901" y="2196963"/>
                <a:ext cx="381369" cy="419031"/>
                <a:chOff x="975" y="2584"/>
                <a:chExt cx="407" cy="438"/>
              </a:xfrm>
            </p:grpSpPr>
            <p:sp>
              <p:nvSpPr>
                <p:cNvPr id="13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33"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5" name="Line 1443"/>
              <p:cNvSpPr>
                <a:spLocks noChangeShapeType="1"/>
              </p:cNvSpPr>
              <p:nvPr/>
            </p:nvSpPr>
            <p:spPr bwMode="auto">
              <a:xfrm>
                <a:off x="4713558" y="3658367"/>
                <a:ext cx="214291" cy="255382"/>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116" name="Group 198"/>
              <p:cNvGrpSpPr/>
              <p:nvPr/>
            </p:nvGrpSpPr>
            <p:grpSpPr bwMode="auto">
              <a:xfrm>
                <a:off x="4726460" y="3831803"/>
                <a:ext cx="381369" cy="419031"/>
                <a:chOff x="975" y="2584"/>
                <a:chExt cx="407" cy="438"/>
              </a:xfrm>
            </p:grpSpPr>
            <p:sp>
              <p:nvSpPr>
                <p:cNvPr id="13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31"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17" name="Group 1404"/>
              <p:cNvGrpSpPr/>
              <p:nvPr/>
            </p:nvGrpSpPr>
            <p:grpSpPr bwMode="auto">
              <a:xfrm rot="20933218">
                <a:off x="4477820" y="3396224"/>
                <a:ext cx="436886" cy="410739"/>
                <a:chOff x="2949" y="196"/>
                <a:chExt cx="941" cy="598"/>
              </a:xfrm>
            </p:grpSpPr>
            <p:sp>
              <p:nvSpPr>
                <p:cNvPr id="119"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0"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1"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2"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3"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4"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5"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6"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127" name="Freeform 141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8" name="Freeform 141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29" name="Freeform 141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18"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grpSp>
      <p:grpSp>
        <p:nvGrpSpPr>
          <p:cNvPr id="209" name="组合 208"/>
          <p:cNvGrpSpPr/>
          <p:nvPr/>
        </p:nvGrpSpPr>
        <p:grpSpPr>
          <a:xfrm>
            <a:off x="4075877" y="3651844"/>
            <a:ext cx="1223325" cy="943886"/>
            <a:chOff x="178755" y="3409311"/>
            <a:chExt cx="1482726" cy="1402008"/>
          </a:xfrm>
        </p:grpSpPr>
        <p:sp>
          <p:nvSpPr>
            <p:cNvPr id="210" name="Text Box 1482"/>
            <p:cNvSpPr txBox="1">
              <a:spLocks noChangeArrowheads="1"/>
            </p:cNvSpPr>
            <p:nvPr/>
          </p:nvSpPr>
          <p:spPr bwMode="auto">
            <a:xfrm>
              <a:off x="178755" y="3409311"/>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a:latin typeface="Times New Roman" panose="02020603050405020304" pitchFamily="18" charset="0"/>
                  <a:ea typeface="微软雅黑" panose="020B0503020204020204" pitchFamily="34" charset="-122"/>
                </a:rPr>
                <a:t>图例</a:t>
              </a:r>
              <a:endParaRPr kumimoji="1" lang="zh-CN" altLang="en-US" sz="900" b="1">
                <a:latin typeface="Times New Roman" panose="02020603050405020304" pitchFamily="18" charset="0"/>
                <a:ea typeface="微软雅黑" panose="020B0503020204020204" pitchFamily="34" charset="-122"/>
              </a:endParaRPr>
            </a:p>
          </p:txBody>
        </p:sp>
        <p:sp>
          <p:nvSpPr>
            <p:cNvPr id="211" name="Text Box 1484"/>
            <p:cNvSpPr txBox="1">
              <a:spLocks noChangeArrowheads="1"/>
            </p:cNvSpPr>
            <p:nvPr/>
          </p:nvSpPr>
          <p:spPr bwMode="auto">
            <a:xfrm>
              <a:off x="1059818" y="3491862"/>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Times New Roman" panose="02020603050405020304" pitchFamily="18" charset="0"/>
                  <a:ea typeface="微软雅黑" panose="020B0503020204020204" pitchFamily="34" charset="-122"/>
                </a:rPr>
                <a:t>计算机</a:t>
              </a:r>
              <a:endParaRPr kumimoji="1" lang="zh-CN" altLang="en-US" sz="900" b="1" dirty="0">
                <a:latin typeface="Times New Roman" panose="02020603050405020304" pitchFamily="18" charset="0"/>
                <a:ea typeface="微软雅黑" panose="020B0503020204020204" pitchFamily="34" charset="-122"/>
              </a:endParaRPr>
            </a:p>
          </p:txBody>
        </p:sp>
        <p:pic>
          <p:nvPicPr>
            <p:cNvPr id="212" name="Picture 148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20640517">
              <a:off x="712155" y="3847688"/>
              <a:ext cx="361950"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3" name="Text Box 1486"/>
            <p:cNvSpPr txBox="1">
              <a:spLocks noChangeArrowheads="1"/>
            </p:cNvSpPr>
            <p:nvPr/>
          </p:nvSpPr>
          <p:spPr bwMode="auto">
            <a:xfrm>
              <a:off x="1059818" y="3839977"/>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Times New Roman" panose="02020603050405020304" pitchFamily="18" charset="0"/>
                  <a:ea typeface="微软雅黑" panose="020B0503020204020204" pitchFamily="34" charset="-122"/>
                </a:rPr>
                <a:t>集线器</a:t>
              </a:r>
              <a:endParaRPr kumimoji="1" lang="zh-CN" altLang="en-US" sz="900" b="1" dirty="0">
                <a:latin typeface="Times New Roman" panose="02020603050405020304" pitchFamily="18" charset="0"/>
                <a:ea typeface="微软雅黑" panose="020B0503020204020204" pitchFamily="34" charset="-122"/>
              </a:endParaRPr>
            </a:p>
          </p:txBody>
        </p:sp>
        <p:pic>
          <p:nvPicPr>
            <p:cNvPr id="214" name="Picture 148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80418" y="4224152"/>
              <a:ext cx="2540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 name="Text Box 1488"/>
            <p:cNvSpPr txBox="1">
              <a:spLocks noChangeArrowheads="1"/>
            </p:cNvSpPr>
            <p:nvPr/>
          </p:nvSpPr>
          <p:spPr bwMode="auto">
            <a:xfrm>
              <a:off x="1059818" y="4195351"/>
              <a:ext cx="530915"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a:latin typeface="Times New Roman" panose="02020603050405020304" pitchFamily="18" charset="0"/>
                  <a:ea typeface="微软雅黑" panose="020B0503020204020204" pitchFamily="34" charset="-122"/>
                </a:rPr>
                <a:t>路由器</a:t>
              </a:r>
              <a:endParaRPr kumimoji="1" lang="zh-CN" altLang="en-US" sz="900" b="1" dirty="0">
                <a:latin typeface="Times New Roman" panose="02020603050405020304" pitchFamily="18" charset="0"/>
                <a:ea typeface="微软雅黑" panose="020B0503020204020204" pitchFamily="34" charset="-122"/>
              </a:endParaRPr>
            </a:p>
          </p:txBody>
        </p:sp>
        <p:pic>
          <p:nvPicPr>
            <p:cNvPr id="216" name="Picture 239"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0730" y="3477574"/>
              <a:ext cx="319088"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 name="Rectangle 254"/>
            <p:cNvSpPr>
              <a:spLocks noChangeArrowheads="1"/>
            </p:cNvSpPr>
            <p:nvPr/>
          </p:nvSpPr>
          <p:spPr bwMode="auto">
            <a:xfrm>
              <a:off x="193043" y="3418431"/>
              <a:ext cx="1468438" cy="1392888"/>
            </a:xfrm>
            <a:prstGeom prst="rect">
              <a:avLst/>
            </a:prstGeom>
            <a:noFill/>
            <a:ln w="28575">
              <a:solidFill>
                <a:srgbClr val="368AD6"/>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grpSp>
          <p:nvGrpSpPr>
            <p:cNvPr id="218" name="Group 1356"/>
            <p:cNvGrpSpPr/>
            <p:nvPr/>
          </p:nvGrpSpPr>
          <p:grpSpPr bwMode="auto">
            <a:xfrm rot="20527939">
              <a:off x="740202" y="4528170"/>
              <a:ext cx="327628" cy="211123"/>
              <a:chOff x="2949" y="196"/>
              <a:chExt cx="941" cy="598"/>
            </a:xfrm>
            <a:solidFill>
              <a:schemeClr val="bg1"/>
            </a:solidFill>
          </p:grpSpPr>
          <p:sp>
            <p:nvSpPr>
              <p:cNvPr id="220" name="Oval 1357"/>
              <p:cNvSpPr>
                <a:spLocks noChangeArrowheads="1"/>
              </p:cNvSpPr>
              <p:nvPr/>
            </p:nvSpPr>
            <p:spPr bwMode="auto">
              <a:xfrm>
                <a:off x="3168" y="196"/>
                <a:ext cx="407" cy="162"/>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1" name="Oval 1358"/>
              <p:cNvSpPr>
                <a:spLocks noChangeArrowheads="1"/>
              </p:cNvSpPr>
              <p:nvPr/>
            </p:nvSpPr>
            <p:spPr bwMode="auto">
              <a:xfrm rot="900000">
                <a:off x="3512" y="252"/>
                <a:ext cx="275" cy="131"/>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2" name="Oval 1359"/>
              <p:cNvSpPr>
                <a:spLocks noChangeArrowheads="1"/>
              </p:cNvSpPr>
              <p:nvPr/>
            </p:nvSpPr>
            <p:spPr bwMode="auto">
              <a:xfrm rot="1500000">
                <a:off x="3650" y="385"/>
                <a:ext cx="240" cy="153"/>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3" name="Oval 1360"/>
              <p:cNvSpPr>
                <a:spLocks noChangeArrowheads="1"/>
              </p:cNvSpPr>
              <p:nvPr/>
            </p:nvSpPr>
            <p:spPr bwMode="auto">
              <a:xfrm rot="-1560000">
                <a:off x="3573" y="537"/>
                <a:ext cx="291" cy="189"/>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4" name="Oval 1361"/>
              <p:cNvSpPr>
                <a:spLocks noChangeArrowheads="1"/>
              </p:cNvSpPr>
              <p:nvPr/>
            </p:nvSpPr>
            <p:spPr bwMode="auto">
              <a:xfrm>
                <a:off x="3216" y="555"/>
                <a:ext cx="471" cy="239"/>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5" name="Oval 1362"/>
              <p:cNvSpPr>
                <a:spLocks noChangeArrowheads="1"/>
              </p:cNvSpPr>
              <p:nvPr/>
            </p:nvSpPr>
            <p:spPr bwMode="auto">
              <a:xfrm rot="1080000">
                <a:off x="3023" y="555"/>
                <a:ext cx="265" cy="156"/>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6" name="Oval 1363"/>
              <p:cNvSpPr>
                <a:spLocks noChangeArrowheads="1"/>
              </p:cNvSpPr>
              <p:nvPr/>
            </p:nvSpPr>
            <p:spPr bwMode="auto">
              <a:xfrm>
                <a:off x="2949" y="432"/>
                <a:ext cx="217" cy="156"/>
              </a:xfrm>
              <a:prstGeom prst="ellipse">
                <a:avLst/>
              </a:prstGeom>
              <a:grpFill/>
              <a:ln w="12700">
                <a:solidFill>
                  <a:srgbClr val="000000"/>
                </a:solidFill>
                <a:round/>
              </a:ln>
            </p:spPr>
            <p:txBody>
              <a:bodyPr wrap="none" anchor="ctr"/>
              <a:lstStyle/>
              <a:p>
                <a:endParaRPr lang="zh-CN" altLang="en-US" b="1">
                  <a:solidFill>
                    <a:srgbClr val="000000"/>
                  </a:solidFill>
                </a:endParaRPr>
              </a:p>
            </p:txBody>
          </p:sp>
          <p:sp>
            <p:nvSpPr>
              <p:cNvPr id="227" name="Oval 1364"/>
              <p:cNvSpPr>
                <a:spLocks noChangeArrowheads="1"/>
              </p:cNvSpPr>
              <p:nvPr/>
            </p:nvSpPr>
            <p:spPr bwMode="auto">
              <a:xfrm rot="-1860000">
                <a:off x="2984" y="310"/>
                <a:ext cx="295" cy="156"/>
              </a:xfrm>
              <a:prstGeom prst="ellipse">
                <a:avLst/>
              </a:prstGeom>
              <a:grpFill/>
              <a:ln w="12700">
                <a:solidFill>
                  <a:srgbClr val="000000"/>
                </a:solidFill>
                <a:round/>
              </a:ln>
            </p:spPr>
            <p:txBody>
              <a:bodyPr vert="eaVert" wrap="none" anchor="ctr"/>
              <a:lstStyle/>
              <a:p>
                <a:endParaRPr lang="zh-CN" altLang="en-US" b="1">
                  <a:solidFill>
                    <a:srgbClr val="000000"/>
                  </a:solidFill>
                </a:endParaRPr>
              </a:p>
            </p:txBody>
          </p:sp>
          <p:sp>
            <p:nvSpPr>
              <p:cNvPr id="228"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w="9525">
                <a:solidFill>
                  <a:srgbClr val="000000"/>
                </a:solidFill>
                <a:round/>
              </a:ln>
            </p:spPr>
            <p:txBody>
              <a:bodyPr/>
              <a:lstStyle/>
              <a:p>
                <a:endParaRPr lang="zh-CN" altLang="en-US" sz="1600"/>
              </a:p>
            </p:txBody>
          </p:sp>
          <p:sp>
            <p:nvSpPr>
              <p:cNvPr id="229"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w="9525">
                <a:solidFill>
                  <a:srgbClr val="000000"/>
                </a:solidFill>
                <a:round/>
              </a:ln>
            </p:spPr>
            <p:txBody>
              <a:bodyPr/>
              <a:lstStyle/>
              <a:p>
                <a:endParaRPr lang="zh-CN" altLang="en-US" sz="1600"/>
              </a:p>
            </p:txBody>
          </p:sp>
          <p:sp>
            <p:nvSpPr>
              <p:cNvPr id="230"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w="9525">
                <a:solidFill>
                  <a:schemeClr val="bg1"/>
                </a:solidFill>
                <a:round/>
              </a:ln>
            </p:spPr>
            <p:txBody>
              <a:bodyPr/>
              <a:lstStyle/>
              <a:p>
                <a:endParaRPr lang="zh-CN" altLang="en-US" sz="1600"/>
              </a:p>
            </p:txBody>
          </p:sp>
        </p:grpSp>
        <p:sp>
          <p:nvSpPr>
            <p:cNvPr id="219" name="Text Box 1488"/>
            <p:cNvSpPr txBox="1">
              <a:spLocks noChangeArrowheads="1"/>
            </p:cNvSpPr>
            <p:nvPr/>
          </p:nvSpPr>
          <p:spPr bwMode="auto">
            <a:xfrm>
              <a:off x="1059818" y="4503078"/>
              <a:ext cx="415498"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900" b="1" dirty="0" smtClean="0">
                  <a:latin typeface="Times New Roman" panose="02020603050405020304" pitchFamily="18" charset="0"/>
                  <a:ea typeface="微软雅黑" panose="020B0503020204020204" pitchFamily="34" charset="-122"/>
                </a:rPr>
                <a:t>网络</a:t>
              </a:r>
              <a:endParaRPr kumimoji="1" lang="zh-CN" altLang="en-US" sz="900" b="1" dirty="0">
                <a:latin typeface="Times New Roman" panose="02020603050405020304" pitchFamily="18"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集线器"/>
          <p:cNvPicPr>
            <a:picLocks noChangeAspect="1"/>
          </p:cNvPicPr>
          <p:nvPr/>
        </p:nvPicPr>
        <p:blipFill>
          <a:blip r:embed="rId1"/>
          <a:stretch>
            <a:fillRect/>
          </a:stretch>
        </p:blipFill>
        <p:spPr>
          <a:xfrm>
            <a:off x="659765" y="704850"/>
            <a:ext cx="4244340" cy="3698875"/>
          </a:xfrm>
          <a:prstGeom prst="rect">
            <a:avLst/>
          </a:prstGeom>
        </p:spPr>
      </p:pic>
      <p:pic>
        <p:nvPicPr>
          <p:cNvPr id="4" name="图片 3"/>
          <p:cNvPicPr>
            <a:picLocks noChangeAspect="1"/>
          </p:cNvPicPr>
          <p:nvPr/>
        </p:nvPicPr>
        <p:blipFill>
          <a:blip r:embed="rId2"/>
          <a:stretch>
            <a:fillRect/>
          </a:stretch>
        </p:blipFill>
        <p:spPr>
          <a:xfrm>
            <a:off x="5150485" y="2352675"/>
            <a:ext cx="3385820" cy="2459355"/>
          </a:xfrm>
          <a:prstGeom prst="rect">
            <a:avLst/>
          </a:prstGeom>
        </p:spPr>
      </p:pic>
      <p:pic>
        <p:nvPicPr>
          <p:cNvPr id="5" name="图片 4"/>
          <p:cNvPicPr>
            <a:picLocks noChangeAspect="1"/>
          </p:cNvPicPr>
          <p:nvPr/>
        </p:nvPicPr>
        <p:blipFill>
          <a:blip r:embed="rId3"/>
          <a:stretch>
            <a:fillRect/>
          </a:stretch>
        </p:blipFill>
        <p:spPr>
          <a:xfrm>
            <a:off x="4969510" y="510540"/>
            <a:ext cx="3858895" cy="19570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0" name="组合 229"/>
          <p:cNvGrpSpPr/>
          <p:nvPr/>
        </p:nvGrpSpPr>
        <p:grpSpPr>
          <a:xfrm>
            <a:off x="567494" y="1376748"/>
            <a:ext cx="3360987" cy="2299844"/>
            <a:chOff x="1998820" y="1760370"/>
            <a:chExt cx="3360987" cy="2299844"/>
          </a:xfrm>
        </p:grpSpPr>
        <p:grpSp>
          <p:nvGrpSpPr>
            <p:cNvPr id="231" name="Group 1282"/>
            <p:cNvGrpSpPr/>
            <p:nvPr/>
          </p:nvGrpSpPr>
          <p:grpSpPr bwMode="auto">
            <a:xfrm>
              <a:off x="1998820" y="1760370"/>
              <a:ext cx="3360987" cy="2299844"/>
              <a:chOff x="1680" y="240"/>
              <a:chExt cx="2529" cy="1270"/>
            </a:xfrm>
            <a:scene3d>
              <a:camera prst="orthographicFront">
                <a:rot lat="0" lon="0" rev="0"/>
              </a:camera>
              <a:lightRig rig="contrasting" dir="t">
                <a:rot lat="0" lon="0" rev="7800000"/>
              </a:lightRig>
            </a:scene3d>
          </p:grpSpPr>
          <p:sp>
            <p:nvSpPr>
              <p:cNvPr id="250" name="Oval 1283"/>
              <p:cNvSpPr>
                <a:spLocks noChangeArrowheads="1"/>
              </p:cNvSpPr>
              <p:nvPr/>
            </p:nvSpPr>
            <p:spPr bwMode="auto">
              <a:xfrm>
                <a:off x="2554" y="240"/>
                <a:ext cx="1088"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1" name="Oval 1284"/>
              <p:cNvSpPr>
                <a:spLocks noChangeArrowheads="1"/>
              </p:cNvSpPr>
              <p:nvPr/>
            </p:nvSpPr>
            <p:spPr bwMode="auto">
              <a:xfrm>
                <a:off x="1941" y="381"/>
                <a:ext cx="827" cy="513"/>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6" name="Oval 1285"/>
              <p:cNvSpPr>
                <a:spLocks noChangeArrowheads="1"/>
              </p:cNvSpPr>
              <p:nvPr/>
            </p:nvSpPr>
            <p:spPr bwMode="auto">
              <a:xfrm>
                <a:off x="1680" y="702"/>
                <a:ext cx="552" cy="41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7" name="Oval 1286"/>
              <p:cNvSpPr>
                <a:spLocks noChangeArrowheads="1"/>
              </p:cNvSpPr>
              <p:nvPr/>
            </p:nvSpPr>
            <p:spPr bwMode="auto">
              <a:xfrm>
                <a:off x="1849" y="894"/>
                <a:ext cx="842" cy="450"/>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8" name="Oval 1287"/>
              <p:cNvSpPr>
                <a:spLocks noChangeArrowheads="1"/>
              </p:cNvSpPr>
              <p:nvPr/>
            </p:nvSpPr>
            <p:spPr bwMode="auto">
              <a:xfrm>
                <a:off x="2462" y="971"/>
                <a:ext cx="1272" cy="53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79" name="Oval 1288"/>
              <p:cNvSpPr>
                <a:spLocks noChangeArrowheads="1"/>
              </p:cNvSpPr>
              <p:nvPr/>
            </p:nvSpPr>
            <p:spPr bwMode="auto">
              <a:xfrm>
                <a:off x="3289" y="394"/>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0" name="Oval 1289"/>
              <p:cNvSpPr>
                <a:spLocks noChangeArrowheads="1"/>
              </p:cNvSpPr>
              <p:nvPr/>
            </p:nvSpPr>
            <p:spPr bwMode="auto">
              <a:xfrm>
                <a:off x="3412" y="663"/>
                <a:ext cx="797" cy="39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1" name="Oval 1290"/>
              <p:cNvSpPr>
                <a:spLocks noChangeArrowheads="1"/>
              </p:cNvSpPr>
              <p:nvPr/>
            </p:nvSpPr>
            <p:spPr bwMode="auto">
              <a:xfrm>
                <a:off x="3335" y="753"/>
                <a:ext cx="797" cy="668"/>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82" name="Oval 1291"/>
              <p:cNvSpPr>
                <a:spLocks noChangeArrowheads="1"/>
              </p:cNvSpPr>
              <p:nvPr/>
            </p:nvSpPr>
            <p:spPr bwMode="auto">
              <a:xfrm>
                <a:off x="2140" y="548"/>
                <a:ext cx="1640" cy="667"/>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32" name="组合 231"/>
            <p:cNvGrpSpPr/>
            <p:nvPr/>
          </p:nvGrpSpPr>
          <p:grpSpPr>
            <a:xfrm>
              <a:off x="2461939" y="2005007"/>
              <a:ext cx="2573344" cy="1809582"/>
              <a:chOff x="1137102" y="1439863"/>
              <a:chExt cx="2573344" cy="1809582"/>
            </a:xfrm>
          </p:grpSpPr>
          <p:sp>
            <p:nvSpPr>
              <p:cNvPr id="235" name="Line 1503"/>
              <p:cNvSpPr>
                <a:spLocks noChangeShapeType="1"/>
              </p:cNvSpPr>
              <p:nvPr/>
            </p:nvSpPr>
            <p:spPr bwMode="auto">
              <a:xfrm flipH="1" flipV="1">
                <a:off x="2711904" y="1747835"/>
                <a:ext cx="828675" cy="114935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6" name="Line 1209"/>
              <p:cNvSpPr>
                <a:spLocks noChangeShapeType="1"/>
              </p:cNvSpPr>
              <p:nvPr/>
            </p:nvSpPr>
            <p:spPr bwMode="auto">
              <a:xfrm flipV="1">
                <a:off x="1399042" y="1747835"/>
                <a:ext cx="1066800" cy="796925"/>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37" name="Line 1204"/>
              <p:cNvSpPr>
                <a:spLocks noChangeShapeType="1"/>
              </p:cNvSpPr>
              <p:nvPr/>
            </p:nvSpPr>
            <p:spPr bwMode="auto">
              <a:xfrm flipV="1">
                <a:off x="2302329" y="1747835"/>
                <a:ext cx="246063" cy="132715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38" name="Group 204"/>
              <p:cNvGrpSpPr/>
              <p:nvPr/>
            </p:nvGrpSpPr>
            <p:grpSpPr bwMode="auto">
              <a:xfrm>
                <a:off x="2173744" y="1439863"/>
                <a:ext cx="800099" cy="695325"/>
                <a:chOff x="1148" y="1715"/>
                <a:chExt cx="504" cy="438"/>
              </a:xfrm>
            </p:grpSpPr>
            <p:sp>
              <p:nvSpPr>
                <p:cNvPr id="248" name="Oval 1529"/>
                <p:cNvSpPr>
                  <a:spLocks noChangeArrowheads="1"/>
                </p:cNvSpPr>
                <p:nvPr/>
              </p:nvSpPr>
              <p:spPr bwMode="auto">
                <a:xfrm>
                  <a:off x="1148" y="1715"/>
                  <a:ext cx="504" cy="438"/>
                </a:xfrm>
                <a:prstGeom prst="ellipse">
                  <a:avLst/>
                </a:prstGeom>
                <a:solidFill>
                  <a:schemeClr val="bg1"/>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49" name="Picture 146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640517">
                  <a:off x="1206" y="1813"/>
                  <a:ext cx="401" cy="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39" name="Group 194"/>
              <p:cNvGrpSpPr/>
              <p:nvPr/>
            </p:nvGrpSpPr>
            <p:grpSpPr bwMode="auto">
              <a:xfrm>
                <a:off x="2000702" y="2620229"/>
                <a:ext cx="646113" cy="629216"/>
                <a:chOff x="975" y="2584"/>
                <a:chExt cx="407" cy="438"/>
              </a:xfrm>
            </p:grpSpPr>
            <p:sp>
              <p:nvSpPr>
                <p:cNvPr id="24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47" name="Picture 193"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0" name="Group 195"/>
              <p:cNvGrpSpPr/>
              <p:nvPr/>
            </p:nvGrpSpPr>
            <p:grpSpPr bwMode="auto">
              <a:xfrm>
                <a:off x="1137102" y="2091591"/>
                <a:ext cx="646113" cy="629216"/>
                <a:chOff x="975" y="2584"/>
                <a:chExt cx="407" cy="438"/>
              </a:xfrm>
            </p:grpSpPr>
            <p:sp>
              <p:nvSpPr>
                <p:cNvPr id="2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45" name="Picture 197"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41" name="Group 198"/>
              <p:cNvGrpSpPr/>
              <p:nvPr/>
            </p:nvGrpSpPr>
            <p:grpSpPr bwMode="auto">
              <a:xfrm>
                <a:off x="3064333" y="2404329"/>
                <a:ext cx="646113" cy="629216"/>
                <a:chOff x="975" y="2584"/>
                <a:chExt cx="407" cy="438"/>
              </a:xfrm>
            </p:grpSpPr>
            <p:sp>
              <p:nvSpPr>
                <p:cNvPr id="2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43"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233" name="Text Box 1185"/>
            <p:cNvSpPr txBox="1">
              <a:spLocks noChangeArrowheads="1"/>
            </p:cNvSpPr>
            <p:nvPr/>
          </p:nvSpPr>
          <p:spPr bwMode="auto">
            <a:xfrm>
              <a:off x="4257442" y="2111127"/>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defRPr kumimoji="1" sz="1400" b="1">
                  <a:solidFill>
                    <a:srgbClr val="0000FF"/>
                  </a:solidFill>
                  <a:latin typeface="Times New Roman" panose="02020603050405020304" pitchFamily="18" charset="0"/>
                  <a:ea typeface="微软雅黑" panose="020B0503020204020204"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lvl6pPr>
              <a:lvl7pPr marL="2971800" indent="-228600" fontAlgn="base">
                <a:spcBef>
                  <a:spcPct val="0"/>
                </a:spcBef>
                <a:spcAft>
                  <a:spcPct val="0"/>
                </a:spcAft>
              </a:lvl7pPr>
              <a:lvl8pPr marL="3429000" indent="-228600" fontAlgn="base">
                <a:spcBef>
                  <a:spcPct val="0"/>
                </a:spcBef>
                <a:spcAft>
                  <a:spcPct val="0"/>
                </a:spcAft>
              </a:lvl8pPr>
              <a:lvl9pPr marL="3886200" indent="-228600" fontAlgn="base">
                <a:spcBef>
                  <a:spcPct val="0"/>
                </a:spcBef>
                <a:spcAft>
                  <a:spcPct val="0"/>
                </a:spcAft>
              </a:lvl9pPr>
            </a:lstStyle>
            <a:p>
              <a:r>
                <a:rPr lang="zh-CN" altLang="en-US" dirty="0" smtClean="0"/>
                <a:t>节点</a:t>
              </a:r>
              <a:endParaRPr lang="zh-CN" altLang="en-US" dirty="0"/>
            </a:p>
          </p:txBody>
        </p:sp>
        <p:sp>
          <p:nvSpPr>
            <p:cNvPr id="234" name="Text Box 1524"/>
            <p:cNvSpPr txBox="1">
              <a:spLocks noChangeArrowheads="1"/>
            </p:cNvSpPr>
            <p:nvPr/>
          </p:nvSpPr>
          <p:spPr bwMode="auto">
            <a:xfrm>
              <a:off x="4333023" y="2548614"/>
              <a:ext cx="5437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smtClean="0">
                  <a:solidFill>
                    <a:srgbClr val="0000FF"/>
                  </a:solidFill>
                  <a:latin typeface="Times New Roman" panose="02020603050405020304" pitchFamily="18" charset="0"/>
                  <a:ea typeface="微软雅黑" panose="020B0503020204020204" pitchFamily="34" charset="-122"/>
                </a:rPr>
                <a:t>链路</a:t>
              </a:r>
              <a:endParaRPr kumimoji="1" lang="zh-CN" altLang="en-US" sz="1400" b="1" dirty="0">
                <a:solidFill>
                  <a:srgbClr val="0000FF"/>
                </a:solidFill>
                <a:latin typeface="Times New Roman" panose="02020603050405020304" pitchFamily="18" charset="0"/>
                <a:ea typeface="微软雅黑" panose="020B0503020204020204" pitchFamily="34" charset="-122"/>
              </a:endParaRPr>
            </a:p>
          </p:txBody>
        </p:sp>
      </p:grpSp>
      <p:grpSp>
        <p:nvGrpSpPr>
          <p:cNvPr id="283" name="组合 282"/>
          <p:cNvGrpSpPr/>
          <p:nvPr/>
        </p:nvGrpSpPr>
        <p:grpSpPr>
          <a:xfrm>
            <a:off x="4075626" y="1399800"/>
            <a:ext cx="4408248" cy="2462968"/>
            <a:chOff x="2133597" y="1913604"/>
            <a:chExt cx="4408248" cy="2462968"/>
          </a:xfrm>
        </p:grpSpPr>
        <p:grpSp>
          <p:nvGrpSpPr>
            <p:cNvPr id="284" name="Group 1504"/>
            <p:cNvGrpSpPr/>
            <p:nvPr/>
          </p:nvGrpSpPr>
          <p:grpSpPr bwMode="auto">
            <a:xfrm rot="21364930">
              <a:off x="2133597" y="1913604"/>
              <a:ext cx="4408248" cy="2462968"/>
              <a:chOff x="109" y="1226"/>
              <a:chExt cx="2516" cy="1675"/>
            </a:xfrm>
            <a:scene3d>
              <a:camera prst="orthographicFront">
                <a:rot lat="0" lon="0" rev="0"/>
              </a:camera>
              <a:lightRig rig="contrasting" dir="t">
                <a:rot lat="0" lon="0" rev="7800000"/>
              </a:lightRig>
            </a:scene3d>
          </p:grpSpPr>
          <p:grpSp>
            <p:nvGrpSpPr>
              <p:cNvPr id="418" name="Group 1505"/>
              <p:cNvGrpSpPr/>
              <p:nvPr/>
            </p:nvGrpSpPr>
            <p:grpSpPr bwMode="auto">
              <a:xfrm>
                <a:off x="109" y="1226"/>
                <a:ext cx="2516" cy="1675"/>
                <a:chOff x="109" y="1226"/>
                <a:chExt cx="2516" cy="1675"/>
              </a:xfrm>
            </p:grpSpPr>
            <p:grpSp>
              <p:nvGrpSpPr>
                <p:cNvPr id="420" name="Group 1506"/>
                <p:cNvGrpSpPr/>
                <p:nvPr/>
              </p:nvGrpSpPr>
              <p:grpSpPr bwMode="auto">
                <a:xfrm>
                  <a:off x="109" y="1226"/>
                  <a:ext cx="2516" cy="1675"/>
                  <a:chOff x="109" y="1226"/>
                  <a:chExt cx="2516" cy="1675"/>
                </a:xfrm>
              </p:grpSpPr>
              <p:sp>
                <p:nvSpPr>
                  <p:cNvPr id="422"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3"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4"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5"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6"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7"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428"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21"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419" name="Freeform 1515"/>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grpSp>
          <p:nvGrpSpPr>
            <p:cNvPr id="285" name="组合 284"/>
            <p:cNvGrpSpPr/>
            <p:nvPr/>
          </p:nvGrpSpPr>
          <p:grpSpPr>
            <a:xfrm>
              <a:off x="2388737" y="2148716"/>
              <a:ext cx="3733232" cy="2102118"/>
              <a:chOff x="2388737" y="2148716"/>
              <a:chExt cx="3733232" cy="2102118"/>
            </a:xfrm>
          </p:grpSpPr>
          <p:sp>
            <p:nvSpPr>
              <p:cNvPr id="286" name="Line 1481"/>
              <p:cNvSpPr>
                <a:spLocks noChangeShapeType="1"/>
              </p:cNvSpPr>
              <p:nvPr/>
            </p:nvSpPr>
            <p:spPr bwMode="auto">
              <a:xfrm flipH="1">
                <a:off x="4173376" y="3060166"/>
                <a:ext cx="59008" cy="555119"/>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7" name="Line 1480"/>
              <p:cNvSpPr>
                <a:spLocks noChangeShapeType="1"/>
              </p:cNvSpPr>
              <p:nvPr/>
            </p:nvSpPr>
            <p:spPr bwMode="auto">
              <a:xfrm flipH="1" flipV="1">
                <a:off x="3811385" y="2776383"/>
                <a:ext cx="361992" cy="21532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8" name="Line 1296"/>
              <p:cNvSpPr>
                <a:spLocks noChangeShapeType="1"/>
              </p:cNvSpPr>
              <p:nvPr/>
            </p:nvSpPr>
            <p:spPr bwMode="auto">
              <a:xfrm flipH="1" flipV="1">
                <a:off x="3650248" y="3462192"/>
                <a:ext cx="947532" cy="181721"/>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9" name="Line 1297"/>
              <p:cNvSpPr>
                <a:spLocks noChangeShapeType="1"/>
              </p:cNvSpPr>
              <p:nvPr/>
            </p:nvSpPr>
            <p:spPr bwMode="auto">
              <a:xfrm flipV="1">
                <a:off x="3834080" y="2215040"/>
                <a:ext cx="292770" cy="68456"/>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0" name="Line 1440"/>
              <p:cNvSpPr>
                <a:spLocks noChangeShapeType="1"/>
              </p:cNvSpPr>
              <p:nvPr/>
            </p:nvSpPr>
            <p:spPr bwMode="auto">
              <a:xfrm flipH="1">
                <a:off x="3306413" y="2768915"/>
                <a:ext cx="527667" cy="69701"/>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1" name="Line 1443"/>
              <p:cNvSpPr>
                <a:spLocks noChangeShapeType="1"/>
              </p:cNvSpPr>
              <p:nvPr/>
            </p:nvSpPr>
            <p:spPr bwMode="auto">
              <a:xfrm>
                <a:off x="4280574" y="2235496"/>
                <a:ext cx="245612" cy="172103"/>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2" name="Line 1444"/>
              <p:cNvSpPr>
                <a:spLocks noChangeShapeType="1"/>
              </p:cNvSpPr>
              <p:nvPr/>
            </p:nvSpPr>
            <p:spPr bwMode="auto">
              <a:xfrm>
                <a:off x="4807307" y="2519218"/>
                <a:ext cx="551902" cy="52601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3" name="Line 1446"/>
              <p:cNvSpPr>
                <a:spLocks noChangeShapeType="1"/>
              </p:cNvSpPr>
              <p:nvPr/>
            </p:nvSpPr>
            <p:spPr bwMode="auto">
              <a:xfrm>
                <a:off x="4691713" y="2530844"/>
                <a:ext cx="10907" cy="51246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4" name="Line 1447"/>
              <p:cNvSpPr>
                <a:spLocks noChangeShapeType="1"/>
              </p:cNvSpPr>
              <p:nvPr/>
            </p:nvSpPr>
            <p:spPr bwMode="auto">
              <a:xfrm flipV="1">
                <a:off x="3823868" y="2422898"/>
                <a:ext cx="773912" cy="32485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5" name="Line 1448"/>
              <p:cNvSpPr>
                <a:spLocks noChangeShapeType="1"/>
              </p:cNvSpPr>
              <p:nvPr/>
            </p:nvSpPr>
            <p:spPr bwMode="auto">
              <a:xfrm>
                <a:off x="3658191" y="2353197"/>
                <a:ext cx="118016" cy="414473"/>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6" name="Line 1449"/>
              <p:cNvSpPr>
                <a:spLocks noChangeShapeType="1"/>
              </p:cNvSpPr>
              <p:nvPr/>
            </p:nvSpPr>
            <p:spPr bwMode="auto">
              <a:xfrm flipV="1">
                <a:off x="4233519" y="3073341"/>
                <a:ext cx="429151" cy="56526"/>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7" name="Line 1452"/>
              <p:cNvSpPr>
                <a:spLocks noChangeShapeType="1"/>
              </p:cNvSpPr>
              <p:nvPr/>
            </p:nvSpPr>
            <p:spPr bwMode="auto">
              <a:xfrm flipV="1">
                <a:off x="4765021" y="3045229"/>
                <a:ext cx="536315" cy="1302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8" name="Line 1453"/>
              <p:cNvSpPr>
                <a:spLocks noChangeShapeType="1"/>
              </p:cNvSpPr>
              <p:nvPr/>
            </p:nvSpPr>
            <p:spPr bwMode="auto">
              <a:xfrm flipH="1">
                <a:off x="3682122" y="2838616"/>
                <a:ext cx="35077" cy="44558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99" name="Line 1456"/>
              <p:cNvSpPr>
                <a:spLocks noChangeShapeType="1"/>
              </p:cNvSpPr>
              <p:nvPr/>
            </p:nvSpPr>
            <p:spPr bwMode="auto">
              <a:xfrm flipH="1">
                <a:off x="4675605" y="3101161"/>
                <a:ext cx="77316" cy="410089"/>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00" name="Group 1320"/>
              <p:cNvGrpSpPr/>
              <p:nvPr/>
            </p:nvGrpSpPr>
            <p:grpSpPr bwMode="auto">
              <a:xfrm>
                <a:off x="3497051" y="2228552"/>
                <a:ext cx="527667" cy="346016"/>
                <a:chOff x="2949" y="196"/>
                <a:chExt cx="941" cy="598"/>
              </a:xfrm>
            </p:grpSpPr>
            <p:sp>
              <p:nvSpPr>
                <p:cNvPr id="407"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8"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9"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0"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1"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2"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3"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4"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15" name="Freeform 132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6" name="Freeform 133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7" name="Freeform 133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01" name="Line 1445"/>
              <p:cNvSpPr>
                <a:spLocks noChangeShapeType="1"/>
              </p:cNvSpPr>
              <p:nvPr/>
            </p:nvSpPr>
            <p:spPr bwMode="auto">
              <a:xfrm flipH="1">
                <a:off x="4761186" y="3129867"/>
                <a:ext cx="585541" cy="48541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302" name="Picture 1462"/>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7836" y="2668097"/>
                <a:ext cx="341565"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3" name="Picture 1463"/>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97487" y="3487442"/>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4" name="Picture 1464"/>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56279" y="2978727"/>
                <a:ext cx="341565"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5" name="Picture 1465"/>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86498" y="2691567"/>
                <a:ext cx="341566" cy="252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6" name="Picture 1466"/>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56495" y="2148716"/>
                <a:ext cx="340431" cy="2526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 name="Picture 1467"/>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536" y="3235663"/>
                <a:ext cx="341566" cy="253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8" name="Group 1468"/>
              <p:cNvGrpSpPr/>
              <p:nvPr/>
            </p:nvGrpSpPr>
            <p:grpSpPr bwMode="auto">
              <a:xfrm rot="20933218">
                <a:off x="3942533" y="2848396"/>
                <a:ext cx="518589" cy="472972"/>
                <a:chOff x="2949" y="196"/>
                <a:chExt cx="941" cy="598"/>
              </a:xfrm>
            </p:grpSpPr>
            <p:sp>
              <p:nvSpPr>
                <p:cNvPr id="396"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7"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8"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9"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0"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1"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2"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3"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404" name="Freeform 147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5" name="Freeform 147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6" name="Freeform 147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09" name="Text Box 1524"/>
              <p:cNvSpPr txBox="1">
                <a:spLocks noChangeArrowheads="1"/>
              </p:cNvSpPr>
              <p:nvPr/>
            </p:nvSpPr>
            <p:spPr bwMode="auto">
              <a:xfrm>
                <a:off x="4040519" y="29392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sp>
            <p:nvSpPr>
              <p:cNvPr id="310" name="Text Box 1524"/>
              <p:cNvSpPr txBox="1">
                <a:spLocks noChangeArrowheads="1"/>
              </p:cNvSpPr>
              <p:nvPr/>
            </p:nvSpPr>
            <p:spPr bwMode="auto">
              <a:xfrm>
                <a:off x="3578016" y="2249726"/>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latin typeface="Times New Roman" panose="02020603050405020304" pitchFamily="18" charset="0"/>
                    <a:ea typeface="微软雅黑" panose="020B0503020204020204" pitchFamily="34" charset="-122"/>
                  </a:rPr>
                  <a:t>网络</a:t>
                </a:r>
                <a:endParaRPr kumimoji="1" lang="zh-CN" altLang="en-US" sz="1400" b="1">
                  <a:latin typeface="Times New Roman" panose="02020603050405020304" pitchFamily="18" charset="0"/>
                  <a:ea typeface="微软雅黑" panose="020B0503020204020204" pitchFamily="34" charset="-122"/>
                </a:endParaRPr>
              </a:p>
            </p:txBody>
          </p:sp>
          <p:sp>
            <p:nvSpPr>
              <p:cNvPr id="311" name="Line 1453"/>
              <p:cNvSpPr>
                <a:spLocks noChangeShapeType="1"/>
              </p:cNvSpPr>
              <p:nvPr/>
            </p:nvSpPr>
            <p:spPr bwMode="auto">
              <a:xfrm flipH="1">
                <a:off x="3238781" y="3451217"/>
                <a:ext cx="436948" cy="17331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2" name="Group 1428"/>
              <p:cNvGrpSpPr/>
              <p:nvPr/>
            </p:nvGrpSpPr>
            <p:grpSpPr bwMode="auto">
              <a:xfrm rot="20745072">
                <a:off x="3438042" y="3118668"/>
                <a:ext cx="468659" cy="482929"/>
                <a:chOff x="2949" y="196"/>
                <a:chExt cx="941" cy="598"/>
              </a:xfrm>
            </p:grpSpPr>
            <p:sp>
              <p:nvSpPr>
                <p:cNvPr id="385"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86"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87"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88"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89"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0"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1"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92"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393" name="Freeform 14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4" name="Freeform 14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5" name="Freeform 14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13" name="Text Box 1524"/>
              <p:cNvSpPr txBox="1">
                <a:spLocks noChangeArrowheads="1"/>
              </p:cNvSpPr>
              <p:nvPr/>
            </p:nvSpPr>
            <p:spPr bwMode="auto">
              <a:xfrm>
                <a:off x="3489503" y="3208298"/>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314" name="Group 198"/>
              <p:cNvGrpSpPr/>
              <p:nvPr/>
            </p:nvGrpSpPr>
            <p:grpSpPr bwMode="auto">
              <a:xfrm>
                <a:off x="2972193" y="3488983"/>
                <a:ext cx="381369" cy="419031"/>
                <a:chOff x="975" y="2584"/>
                <a:chExt cx="407" cy="438"/>
              </a:xfrm>
            </p:grpSpPr>
            <p:sp>
              <p:nvSpPr>
                <p:cNvPr id="38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84"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5" name="Line 1453"/>
              <p:cNvSpPr>
                <a:spLocks noChangeShapeType="1"/>
              </p:cNvSpPr>
              <p:nvPr/>
            </p:nvSpPr>
            <p:spPr bwMode="auto">
              <a:xfrm flipH="1">
                <a:off x="2656099" y="2887241"/>
                <a:ext cx="511874" cy="16231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16" name="Group 1356"/>
              <p:cNvGrpSpPr/>
              <p:nvPr/>
            </p:nvGrpSpPr>
            <p:grpSpPr bwMode="auto">
              <a:xfrm rot="20527939">
                <a:off x="2965494" y="2653873"/>
                <a:ext cx="549228" cy="414472"/>
                <a:chOff x="2949" y="196"/>
                <a:chExt cx="941" cy="598"/>
              </a:xfrm>
            </p:grpSpPr>
            <p:sp>
              <p:nvSpPr>
                <p:cNvPr id="37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7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380"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1"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82"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17" name="Text Box 1524"/>
              <p:cNvSpPr txBox="1">
                <a:spLocks noChangeArrowheads="1"/>
              </p:cNvSpPr>
              <p:nvPr/>
            </p:nvSpPr>
            <p:spPr bwMode="auto">
              <a:xfrm>
                <a:off x="3050998" y="271238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318" name="Group 198"/>
              <p:cNvGrpSpPr/>
              <p:nvPr/>
            </p:nvGrpSpPr>
            <p:grpSpPr bwMode="auto">
              <a:xfrm>
                <a:off x="2388737" y="2850667"/>
                <a:ext cx="381369" cy="419031"/>
                <a:chOff x="975" y="2584"/>
                <a:chExt cx="407" cy="438"/>
              </a:xfrm>
            </p:grpSpPr>
            <p:sp>
              <p:nvSpPr>
                <p:cNvPr id="370"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71"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19" name="Line 1443"/>
              <p:cNvSpPr>
                <a:spLocks noChangeShapeType="1"/>
              </p:cNvSpPr>
              <p:nvPr/>
            </p:nvSpPr>
            <p:spPr bwMode="auto">
              <a:xfrm>
                <a:off x="5422285" y="3146487"/>
                <a:ext cx="441869" cy="31326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0" name="Group 1416"/>
              <p:cNvGrpSpPr/>
              <p:nvPr/>
            </p:nvGrpSpPr>
            <p:grpSpPr bwMode="auto">
              <a:xfrm rot="282232">
                <a:off x="5170838" y="2926987"/>
                <a:ext cx="460716" cy="346016"/>
                <a:chOff x="2949" y="196"/>
                <a:chExt cx="941" cy="598"/>
              </a:xfrm>
            </p:grpSpPr>
            <p:sp>
              <p:nvSpPr>
                <p:cNvPr id="35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67" name="Freeform 142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8" name="Freeform 142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69" name="Freeform 142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21" name="Text Box 1524"/>
              <p:cNvSpPr txBox="1">
                <a:spLocks noChangeArrowheads="1"/>
              </p:cNvSpPr>
              <p:nvPr/>
            </p:nvSpPr>
            <p:spPr bwMode="auto">
              <a:xfrm>
                <a:off x="5226838" y="2934470"/>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322" name="Group 198"/>
              <p:cNvGrpSpPr/>
              <p:nvPr/>
            </p:nvGrpSpPr>
            <p:grpSpPr bwMode="auto">
              <a:xfrm>
                <a:off x="5740600" y="3297577"/>
                <a:ext cx="381369" cy="419031"/>
                <a:chOff x="975" y="2584"/>
                <a:chExt cx="407" cy="438"/>
              </a:xfrm>
            </p:grpSpPr>
            <p:sp>
              <p:nvSpPr>
                <p:cNvPr id="35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58"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3" name="Line 1452"/>
              <p:cNvSpPr>
                <a:spLocks noChangeShapeType="1"/>
              </p:cNvSpPr>
              <p:nvPr/>
            </p:nvSpPr>
            <p:spPr bwMode="auto">
              <a:xfrm flipV="1">
                <a:off x="4824588" y="2393080"/>
                <a:ext cx="532912" cy="10404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4" name="Group 1344"/>
              <p:cNvGrpSpPr/>
              <p:nvPr/>
            </p:nvGrpSpPr>
            <p:grpSpPr bwMode="auto">
              <a:xfrm>
                <a:off x="4431781" y="2228552"/>
                <a:ext cx="527667" cy="484173"/>
                <a:chOff x="2949" y="196"/>
                <a:chExt cx="941" cy="598"/>
              </a:xfrm>
            </p:grpSpPr>
            <p:sp>
              <p:nvSpPr>
                <p:cNvPr id="346"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47"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48"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49"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50"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51"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52"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53"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54" name="Freeform 13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5" name="Freeform 13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56" name="Freeform 13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25" name="Text Box 1524"/>
              <p:cNvSpPr txBox="1">
                <a:spLocks noChangeArrowheads="1"/>
              </p:cNvSpPr>
              <p:nvPr/>
            </p:nvSpPr>
            <p:spPr bwMode="auto">
              <a:xfrm>
                <a:off x="4513881" y="2319427"/>
                <a:ext cx="389226"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326" name="Group 198"/>
              <p:cNvGrpSpPr/>
              <p:nvPr/>
            </p:nvGrpSpPr>
            <p:grpSpPr bwMode="auto">
              <a:xfrm>
                <a:off x="5205901" y="2196963"/>
                <a:ext cx="381369" cy="419031"/>
                <a:chOff x="975" y="2584"/>
                <a:chExt cx="407" cy="438"/>
              </a:xfrm>
            </p:grpSpPr>
            <p:sp>
              <p:nvSpPr>
                <p:cNvPr id="34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45"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7" name="Line 1443"/>
              <p:cNvSpPr>
                <a:spLocks noChangeShapeType="1"/>
              </p:cNvSpPr>
              <p:nvPr/>
            </p:nvSpPr>
            <p:spPr bwMode="auto">
              <a:xfrm>
                <a:off x="4713558" y="3658367"/>
                <a:ext cx="214291" cy="255382"/>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328" name="Group 198"/>
              <p:cNvGrpSpPr/>
              <p:nvPr/>
            </p:nvGrpSpPr>
            <p:grpSpPr bwMode="auto">
              <a:xfrm>
                <a:off x="4726460" y="3831803"/>
                <a:ext cx="381369" cy="419031"/>
                <a:chOff x="975" y="2584"/>
                <a:chExt cx="407" cy="438"/>
              </a:xfrm>
            </p:grpSpPr>
            <p:sp>
              <p:nvSpPr>
                <p:cNvPr id="342"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343" name="Picture 200" descr="jisuanji"/>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29" name="Group 1404"/>
              <p:cNvGrpSpPr/>
              <p:nvPr/>
            </p:nvGrpSpPr>
            <p:grpSpPr bwMode="auto">
              <a:xfrm rot="20933218">
                <a:off x="4477820" y="3396224"/>
                <a:ext cx="436886" cy="410739"/>
                <a:chOff x="2949" y="196"/>
                <a:chExt cx="941" cy="598"/>
              </a:xfrm>
            </p:grpSpPr>
            <p:sp>
              <p:nvSpPr>
                <p:cNvPr id="331"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2"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3"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4"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5"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6"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7"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8"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339" name="Freeform 141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0" name="Freeform 141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41" name="Freeform 141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30" name="Text Box 1524"/>
              <p:cNvSpPr txBox="1">
                <a:spLocks noChangeArrowheads="1"/>
              </p:cNvSpPr>
              <p:nvPr/>
            </p:nvSpPr>
            <p:spPr bwMode="auto">
              <a:xfrm>
                <a:off x="4506585" y="3431090"/>
                <a:ext cx="389225" cy="241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grpSp>
      <p:sp>
        <p:nvSpPr>
          <p:cNvPr id="4" name="文本占位符 3"/>
          <p:cNvSpPr>
            <a:spLocks noGrp="1"/>
          </p:cNvSpPr>
          <p:nvPr>
            <p:ph type="body" sz="quarter" idx="11"/>
          </p:nvPr>
        </p:nvSpPr>
        <p:spPr/>
        <p:txBody>
          <a:bodyPr/>
          <a:lstStyle/>
          <a:p>
            <a:r>
              <a:rPr lang="zh-CN" altLang="en-US" dirty="0"/>
              <a:t>用“云”表示网络：</a:t>
            </a:r>
            <a:r>
              <a:rPr lang="zh-CN" altLang="en-US" dirty="0">
                <a:solidFill>
                  <a:srgbClr val="FFFF00"/>
                </a:solidFill>
              </a:rPr>
              <a:t>主机在“云”</a:t>
            </a:r>
            <a:r>
              <a:rPr lang="zh-CN" altLang="en-US" dirty="0" smtClean="0">
                <a:solidFill>
                  <a:srgbClr val="FFFF00"/>
                </a:solidFill>
              </a:rPr>
              <a:t>里</a:t>
            </a:r>
            <a:endParaRPr lang="zh-CN" altLang="en-US" dirty="0">
              <a:solidFill>
                <a:srgbClr val="FFFF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35824" y="1620390"/>
            <a:ext cx="5091729" cy="2789231"/>
            <a:chOff x="1944797" y="1469260"/>
            <a:chExt cx="5091729" cy="2789231"/>
          </a:xfrm>
        </p:grpSpPr>
        <p:grpSp>
          <p:nvGrpSpPr>
            <p:cNvPr id="15" name="Group 1504"/>
            <p:cNvGrpSpPr/>
            <p:nvPr/>
          </p:nvGrpSpPr>
          <p:grpSpPr bwMode="auto">
            <a:xfrm>
              <a:off x="2587241" y="1469260"/>
              <a:ext cx="3787245" cy="2524447"/>
              <a:chOff x="109" y="1226"/>
              <a:chExt cx="2516" cy="1675"/>
            </a:xfrm>
            <a:scene3d>
              <a:camera prst="orthographicFront">
                <a:rot lat="0" lon="0" rev="0"/>
              </a:camera>
              <a:lightRig rig="contrasting" dir="t">
                <a:rot lat="0" lon="0" rev="7800000"/>
              </a:lightRig>
            </a:scene3d>
          </p:grpSpPr>
          <p:grpSp>
            <p:nvGrpSpPr>
              <p:cNvPr id="16" name="Group 1505"/>
              <p:cNvGrpSpPr/>
              <p:nvPr/>
            </p:nvGrpSpPr>
            <p:grpSpPr bwMode="auto">
              <a:xfrm>
                <a:off x="109" y="1226"/>
                <a:ext cx="2516" cy="1675"/>
                <a:chOff x="109" y="1226"/>
                <a:chExt cx="2516" cy="1675"/>
              </a:xfrm>
            </p:grpSpPr>
            <p:grpSp>
              <p:nvGrpSpPr>
                <p:cNvPr id="18" name="Group 1506"/>
                <p:cNvGrpSpPr/>
                <p:nvPr/>
              </p:nvGrpSpPr>
              <p:grpSpPr bwMode="auto">
                <a:xfrm>
                  <a:off x="109" y="1226"/>
                  <a:ext cx="2516" cy="1675"/>
                  <a:chOff x="109" y="1226"/>
                  <a:chExt cx="2516" cy="1675"/>
                </a:xfrm>
              </p:grpSpPr>
              <p:sp>
                <p:nvSpPr>
                  <p:cNvPr id="20" name="Oval 1507"/>
                  <p:cNvSpPr>
                    <a:spLocks noChangeArrowheads="1"/>
                  </p:cNvSpPr>
                  <p:nvPr/>
                </p:nvSpPr>
                <p:spPr bwMode="auto">
                  <a:xfrm>
                    <a:off x="1749" y="1896"/>
                    <a:ext cx="876"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1" name="Oval 1508"/>
                  <p:cNvSpPr>
                    <a:spLocks noChangeArrowheads="1"/>
                  </p:cNvSpPr>
                  <p:nvPr/>
                </p:nvSpPr>
                <p:spPr bwMode="auto">
                  <a:xfrm>
                    <a:off x="109" y="1632"/>
                    <a:ext cx="859" cy="831"/>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2" name="Oval 1509"/>
                  <p:cNvSpPr>
                    <a:spLocks noChangeArrowheads="1"/>
                  </p:cNvSpPr>
                  <p:nvPr/>
                </p:nvSpPr>
                <p:spPr bwMode="auto">
                  <a:xfrm>
                    <a:off x="1612" y="1341"/>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3" name="Oval 1510"/>
                  <p:cNvSpPr>
                    <a:spLocks noChangeArrowheads="1"/>
                  </p:cNvSpPr>
                  <p:nvPr/>
                </p:nvSpPr>
                <p:spPr bwMode="auto">
                  <a:xfrm>
                    <a:off x="1152" y="2055"/>
                    <a:ext cx="875" cy="846"/>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4" name="Oval 1511"/>
                  <p:cNvSpPr>
                    <a:spLocks noChangeArrowheads="1"/>
                  </p:cNvSpPr>
                  <p:nvPr/>
                </p:nvSpPr>
                <p:spPr bwMode="auto">
                  <a:xfrm>
                    <a:off x="400" y="1982"/>
                    <a:ext cx="874" cy="80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5" name="Oval 1512"/>
                  <p:cNvSpPr>
                    <a:spLocks noChangeArrowheads="1"/>
                  </p:cNvSpPr>
                  <p:nvPr/>
                </p:nvSpPr>
                <p:spPr bwMode="auto">
                  <a:xfrm>
                    <a:off x="1075" y="1226"/>
                    <a:ext cx="859" cy="82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26" name="Oval 1513"/>
                  <p:cNvSpPr>
                    <a:spLocks noChangeArrowheads="1"/>
                  </p:cNvSpPr>
                  <p:nvPr/>
                </p:nvSpPr>
                <p:spPr bwMode="auto">
                  <a:xfrm>
                    <a:off x="523" y="1226"/>
                    <a:ext cx="859" cy="799"/>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prstDash val="dash"/>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9" name="Oval 1514"/>
                <p:cNvSpPr>
                  <a:spLocks noChangeArrowheads="1"/>
                </p:cNvSpPr>
                <p:nvPr/>
              </p:nvSpPr>
              <p:spPr bwMode="auto">
                <a:xfrm>
                  <a:off x="339" y="1414"/>
                  <a:ext cx="2085" cy="1152"/>
                </a:xfrm>
                <a:prstGeom prst="ellipse">
                  <a:avLst/>
                </a:pr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17" name="Freeform 1515"/>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 name="T14" fmla="*/ 0 60000 65536"/>
                  <a:gd name="T15" fmla="*/ 0 60000 65536"/>
                  <a:gd name="T16" fmla="*/ 0 60000 65536"/>
                  <a:gd name="T17" fmla="*/ 0 60000 65536"/>
                  <a:gd name="T18" fmla="*/ 0 60000 65536"/>
                  <a:gd name="T19" fmla="*/ 0 60000 65536"/>
                  <a:gd name="T20" fmla="*/ 0 60000 65536"/>
                  <a:gd name="T21" fmla="*/ 0 w 126"/>
                  <a:gd name="T22" fmla="*/ 0 h 224"/>
                  <a:gd name="T23" fmla="*/ 126 w 126"/>
                  <a:gd name="T24" fmla="*/ 224 h 22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C5E5FB"/>
              </a:solidFill>
              <a:ln>
                <a:noFill/>
              </a:ln>
              <a:effectLst/>
              <a:sp3d>
                <a:bevelT w="139700" h="139700"/>
              </a:sp3d>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2000" b="1">
                  <a:solidFill>
                    <a:srgbClr val="000000"/>
                  </a:solidFill>
                  <a:latin typeface="+mn-lt"/>
                  <a:ea typeface="+mn-ea"/>
                </a:endParaRPr>
              </a:p>
            </p:txBody>
          </p:sp>
        </p:grpSp>
        <p:sp>
          <p:nvSpPr>
            <p:cNvPr id="211" name="Line 1453"/>
            <p:cNvSpPr>
              <a:spLocks noChangeShapeType="1"/>
            </p:cNvSpPr>
            <p:nvPr/>
          </p:nvSpPr>
          <p:spPr bwMode="auto">
            <a:xfrm flipH="1">
              <a:off x="2229229" y="2536991"/>
              <a:ext cx="907434" cy="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2" name="Line 1443"/>
            <p:cNvSpPr>
              <a:spLocks noChangeShapeType="1"/>
            </p:cNvSpPr>
            <p:nvPr/>
          </p:nvSpPr>
          <p:spPr bwMode="auto">
            <a:xfrm>
              <a:off x="5734567" y="2749994"/>
              <a:ext cx="1014678" cy="78634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3" name="Line 1452"/>
            <p:cNvSpPr>
              <a:spLocks noChangeShapeType="1"/>
            </p:cNvSpPr>
            <p:nvPr/>
          </p:nvSpPr>
          <p:spPr bwMode="auto">
            <a:xfrm flipV="1">
              <a:off x="5044324" y="1866368"/>
              <a:ext cx="1532263" cy="237134"/>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14" name="Line 1443"/>
            <p:cNvSpPr>
              <a:spLocks noChangeShapeType="1"/>
            </p:cNvSpPr>
            <p:nvPr/>
          </p:nvSpPr>
          <p:spPr bwMode="auto">
            <a:xfrm flipH="1">
              <a:off x="4141598" y="3279132"/>
              <a:ext cx="830808" cy="76014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195" name="Line 1443"/>
            <p:cNvSpPr>
              <a:spLocks noChangeShapeType="1"/>
            </p:cNvSpPr>
            <p:nvPr/>
          </p:nvSpPr>
          <p:spPr bwMode="auto">
            <a:xfrm flipV="1">
              <a:off x="5751228" y="2650297"/>
              <a:ext cx="1055660" cy="82837"/>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 name="组合 1"/>
            <p:cNvGrpSpPr/>
            <p:nvPr/>
          </p:nvGrpSpPr>
          <p:grpSpPr>
            <a:xfrm>
              <a:off x="2668371" y="1727739"/>
              <a:ext cx="3359225" cy="1889284"/>
              <a:chOff x="2826813" y="1437329"/>
              <a:chExt cx="4042416" cy="2405378"/>
            </a:xfrm>
          </p:grpSpPr>
          <p:sp>
            <p:nvSpPr>
              <p:cNvPr id="27" name="Line 1481"/>
              <p:cNvSpPr>
                <a:spLocks noChangeShapeType="1"/>
              </p:cNvSpPr>
              <p:nvPr/>
            </p:nvSpPr>
            <p:spPr bwMode="auto">
              <a:xfrm flipH="1">
                <a:off x="4829292" y="2736592"/>
                <a:ext cx="82550" cy="70802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28" name="Line 1480"/>
              <p:cNvSpPr>
                <a:spLocks noChangeShapeType="1"/>
              </p:cNvSpPr>
              <p:nvPr/>
            </p:nvSpPr>
            <p:spPr bwMode="auto">
              <a:xfrm flipH="1" flipV="1">
                <a:off x="4322879" y="2374642"/>
                <a:ext cx="506413" cy="27463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0" name="Line 1296"/>
              <p:cNvSpPr>
                <a:spLocks noChangeShapeType="1"/>
              </p:cNvSpPr>
              <p:nvPr/>
            </p:nvSpPr>
            <p:spPr bwMode="auto">
              <a:xfrm flipH="1" flipV="1">
                <a:off x="4166330" y="3182473"/>
                <a:ext cx="1248602" cy="356558"/>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1" name="Line 1297"/>
              <p:cNvSpPr>
                <a:spLocks noChangeShapeType="1"/>
              </p:cNvSpPr>
              <p:nvPr/>
            </p:nvSpPr>
            <p:spPr bwMode="auto">
              <a:xfrm flipV="1">
                <a:off x="4354629" y="1658680"/>
                <a:ext cx="409575" cy="87312"/>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3" name="Line 1440"/>
              <p:cNvSpPr>
                <a:spLocks noChangeShapeType="1"/>
              </p:cNvSpPr>
              <p:nvPr/>
            </p:nvSpPr>
            <p:spPr bwMode="auto">
              <a:xfrm flipH="1">
                <a:off x="3616442" y="2365117"/>
                <a:ext cx="738187" cy="88900"/>
              </a:xfrm>
              <a:prstGeom prst="line">
                <a:avLst/>
              </a:prstGeom>
              <a:noFill/>
              <a:ln w="19050">
                <a:solidFill>
                  <a:srgbClr val="000000"/>
                </a:solidFill>
                <a:round/>
              </a:ln>
            </p:spPr>
            <p:txBody>
              <a:bodyPr wrap="none" anchor="ct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4" name="Line 1443"/>
              <p:cNvSpPr>
                <a:spLocks noChangeShapeType="1"/>
              </p:cNvSpPr>
              <p:nvPr/>
            </p:nvSpPr>
            <p:spPr bwMode="auto">
              <a:xfrm>
                <a:off x="4979258" y="1684770"/>
                <a:ext cx="343602" cy="21950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5" name="Line 1444"/>
              <p:cNvSpPr>
                <a:spLocks noChangeShapeType="1"/>
              </p:cNvSpPr>
              <p:nvPr/>
            </p:nvSpPr>
            <p:spPr bwMode="auto">
              <a:xfrm>
                <a:off x="5716138" y="2046643"/>
                <a:ext cx="772091" cy="67089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6" name="Line 1446"/>
              <p:cNvSpPr>
                <a:spLocks noChangeShapeType="1"/>
              </p:cNvSpPr>
              <p:nvPr/>
            </p:nvSpPr>
            <p:spPr bwMode="auto">
              <a:xfrm>
                <a:off x="5554426" y="2061471"/>
                <a:ext cx="15258" cy="653622"/>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7" name="Line 1447"/>
              <p:cNvSpPr>
                <a:spLocks noChangeShapeType="1"/>
              </p:cNvSpPr>
              <p:nvPr/>
            </p:nvSpPr>
            <p:spPr bwMode="auto">
              <a:xfrm flipV="1">
                <a:off x="4340342" y="1923792"/>
                <a:ext cx="1082675" cy="41433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8" name="Line 1448"/>
              <p:cNvSpPr>
                <a:spLocks noChangeShapeType="1"/>
              </p:cNvSpPr>
              <p:nvPr/>
            </p:nvSpPr>
            <p:spPr bwMode="auto">
              <a:xfrm>
                <a:off x="4108567" y="1834892"/>
                <a:ext cx="165100" cy="528638"/>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39" name="Line 1449"/>
              <p:cNvSpPr>
                <a:spLocks noChangeShapeType="1"/>
              </p:cNvSpPr>
              <p:nvPr/>
            </p:nvSpPr>
            <p:spPr bwMode="auto">
              <a:xfrm flipV="1">
                <a:off x="4913429" y="2753396"/>
                <a:ext cx="600366" cy="72096"/>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0" name="Line 1452"/>
              <p:cNvSpPr>
                <a:spLocks noChangeShapeType="1"/>
              </p:cNvSpPr>
              <p:nvPr/>
            </p:nvSpPr>
            <p:spPr bwMode="auto">
              <a:xfrm flipV="1">
                <a:off x="5656982" y="2717541"/>
                <a:ext cx="750285" cy="1661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1" name="Line 1453"/>
              <p:cNvSpPr>
                <a:spLocks noChangeShapeType="1"/>
              </p:cNvSpPr>
              <p:nvPr/>
            </p:nvSpPr>
            <p:spPr bwMode="auto">
              <a:xfrm flipH="1">
                <a:off x="4142045" y="2454017"/>
                <a:ext cx="49071" cy="568320"/>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42" name="Line 1456"/>
              <p:cNvSpPr>
                <a:spLocks noChangeShapeType="1"/>
              </p:cNvSpPr>
              <p:nvPr/>
            </p:nvSpPr>
            <p:spPr bwMode="auto">
              <a:xfrm flipH="1">
                <a:off x="5441225" y="2788880"/>
                <a:ext cx="198830" cy="551992"/>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sp>
            <p:nvSpPr>
              <p:cNvPr id="91" name="Line 1445"/>
              <p:cNvSpPr>
                <a:spLocks noChangeShapeType="1"/>
              </p:cNvSpPr>
              <p:nvPr/>
            </p:nvSpPr>
            <p:spPr bwMode="auto">
              <a:xfrm flipH="1">
                <a:off x="5651617" y="2825492"/>
                <a:ext cx="819150" cy="61912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pic>
            <p:nvPicPr>
              <p:cNvPr id="27684" name="Picture 146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10142" y="2236530"/>
                <a:ext cx="477837"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5"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83229" y="328156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6" name="Picture 146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64959" y="2632721"/>
                <a:ext cx="477837"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7" name="Picture 146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26923" y="2266464"/>
                <a:ext cx="477838"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8" name="Picture 146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65778" y="1539845"/>
                <a:ext cx="476250"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89" name="Picture 146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891329" y="2960430"/>
                <a:ext cx="477838" cy="32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690" name="Group 1468"/>
              <p:cNvGrpSpPr/>
              <p:nvPr/>
            </p:nvGrpSpPr>
            <p:grpSpPr bwMode="auto">
              <a:xfrm rot="20933218">
                <a:off x="4506350" y="2466491"/>
                <a:ext cx="725487" cy="603250"/>
                <a:chOff x="2949" y="196"/>
                <a:chExt cx="941" cy="598"/>
              </a:xfrm>
            </p:grpSpPr>
            <p:sp>
              <p:nvSpPr>
                <p:cNvPr id="27718" name="Oval 146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19" name="Oval 147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0" name="Oval 147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1" name="Oval 147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2" name="Oval 147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3" name="Oval 147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4" name="Oval 147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5" name="Oval 147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26" name="Freeform 147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27" name="Freeform 147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28" name="Freeform 147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2" name="Text Box 1524"/>
              <p:cNvSpPr txBox="1">
                <a:spLocks noChangeArrowheads="1"/>
              </p:cNvSpPr>
              <p:nvPr/>
            </p:nvSpPr>
            <p:spPr bwMode="auto">
              <a:xfrm>
                <a:off x="4619062" y="2626828"/>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sp>
            <p:nvSpPr>
              <p:cNvPr id="210" name="Line 1453"/>
              <p:cNvSpPr>
                <a:spLocks noChangeShapeType="1"/>
              </p:cNvSpPr>
              <p:nvPr/>
            </p:nvSpPr>
            <p:spPr bwMode="auto">
              <a:xfrm flipH="1">
                <a:off x="2979665" y="3235356"/>
                <a:ext cx="1153437" cy="607351"/>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9" name="Group 1356"/>
              <p:cNvGrpSpPr/>
              <p:nvPr/>
            </p:nvGrpSpPr>
            <p:grpSpPr bwMode="auto">
              <a:xfrm rot="20527939">
                <a:off x="3139508" y="2218388"/>
                <a:ext cx="768350" cy="528637"/>
                <a:chOff x="2949" y="196"/>
                <a:chExt cx="941" cy="598"/>
              </a:xfrm>
            </p:grpSpPr>
            <p:sp>
              <p:nvSpPr>
                <p:cNvPr id="27762" name="Oval 135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3" name="Oval 135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4" name="Oval 135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5" name="Oval 136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6" name="Oval 136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7" name="Oval 136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8" name="Oval 136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69" name="Oval 136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27770"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71"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72"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6" name="Text Box 1524"/>
              <p:cNvSpPr txBox="1">
                <a:spLocks noChangeArrowheads="1"/>
              </p:cNvSpPr>
              <p:nvPr/>
            </p:nvSpPr>
            <p:spPr bwMode="auto">
              <a:xfrm>
                <a:off x="3234758" y="2337450"/>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a:latin typeface="Times New Roman" panose="02020603050405020304" pitchFamily="18" charset="0"/>
                    <a:ea typeface="微软雅黑" panose="020B0503020204020204" pitchFamily="34" charset="-122"/>
                  </a:rPr>
                  <a:t>网络</a:t>
                </a:r>
                <a:endParaRPr kumimoji="1" lang="zh-CN" altLang="en-US" sz="1400" b="1">
                  <a:latin typeface="Times New Roman" panose="02020603050405020304" pitchFamily="18" charset="0"/>
                  <a:ea typeface="微软雅黑" panose="020B0503020204020204" pitchFamily="34" charset="-122"/>
                </a:endParaRPr>
              </a:p>
            </p:txBody>
          </p:sp>
          <p:grpSp>
            <p:nvGrpSpPr>
              <p:cNvPr id="27678" name="Group 1344"/>
              <p:cNvGrpSpPr/>
              <p:nvPr/>
            </p:nvGrpSpPr>
            <p:grpSpPr bwMode="auto">
              <a:xfrm>
                <a:off x="5190791" y="1675914"/>
                <a:ext cx="738187" cy="617537"/>
                <a:chOff x="2949" y="196"/>
                <a:chExt cx="941" cy="598"/>
              </a:xfrm>
            </p:grpSpPr>
            <p:sp>
              <p:nvSpPr>
                <p:cNvPr id="27773" name="Oval 134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4" name="Oval 134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5" name="Oval 134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6" name="Oval 134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7" name="Oval 134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8" name="Oval 135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79" name="Oval 135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0" name="Oval 135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1" name="Freeform 135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82" name="Freeform 135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83" name="Freeform 135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5" name="Text Box 1524"/>
              <p:cNvSpPr txBox="1">
                <a:spLocks noChangeArrowheads="1"/>
              </p:cNvSpPr>
              <p:nvPr/>
            </p:nvSpPr>
            <p:spPr bwMode="auto">
              <a:xfrm>
                <a:off x="5281278" y="1836251"/>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27682" name="Group 1404"/>
              <p:cNvGrpSpPr/>
              <p:nvPr/>
            </p:nvGrpSpPr>
            <p:grpSpPr bwMode="auto">
              <a:xfrm rot="20933218">
                <a:off x="5255197" y="3165217"/>
                <a:ext cx="611187" cy="523875"/>
                <a:chOff x="2949" y="196"/>
                <a:chExt cx="941" cy="598"/>
              </a:xfrm>
            </p:grpSpPr>
            <p:sp>
              <p:nvSpPr>
                <p:cNvPr id="27740" name="Oval 1405"/>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1" name="Oval 1406"/>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2" name="Oval 1407"/>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3" name="Oval 1408"/>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4" name="Oval 1409"/>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5" name="Oval 1410"/>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6" name="Oval 1411"/>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7" name="Oval 1412"/>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48" name="Freeform 1413"/>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49" name="Freeform 1414"/>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50" name="Freeform 1415"/>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8" name="Text Box 1524"/>
              <p:cNvSpPr txBox="1">
                <a:spLocks noChangeArrowheads="1"/>
              </p:cNvSpPr>
              <p:nvPr/>
            </p:nvSpPr>
            <p:spPr bwMode="auto">
              <a:xfrm>
                <a:off x="5271072" y="3254117"/>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27683" name="Group 1416"/>
              <p:cNvGrpSpPr/>
              <p:nvPr/>
            </p:nvGrpSpPr>
            <p:grpSpPr bwMode="auto">
              <a:xfrm rot="282232">
                <a:off x="6224704" y="2566730"/>
                <a:ext cx="644525" cy="441325"/>
                <a:chOff x="2949" y="196"/>
                <a:chExt cx="941" cy="598"/>
              </a:xfrm>
            </p:grpSpPr>
            <p:sp>
              <p:nvSpPr>
                <p:cNvPr id="27729" name="Oval 1417"/>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0" name="Oval 1418"/>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1" name="Oval 1419"/>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2" name="Oval 1420"/>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3" name="Oval 1421"/>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4" name="Oval 1422"/>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5" name="Oval 1423"/>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6" name="Oval 1424"/>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37" name="Freeform 142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38" name="Freeform 142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39" name="Freeform 142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3" name="Text Box 1524"/>
              <p:cNvSpPr txBox="1">
                <a:spLocks noChangeArrowheads="1"/>
              </p:cNvSpPr>
              <p:nvPr/>
            </p:nvSpPr>
            <p:spPr bwMode="auto">
              <a:xfrm>
                <a:off x="6278679" y="2620705"/>
                <a:ext cx="54451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sp>
            <p:nvSpPr>
              <p:cNvPr id="196" name="Line 1453"/>
              <p:cNvSpPr>
                <a:spLocks noChangeShapeType="1"/>
              </p:cNvSpPr>
              <p:nvPr/>
            </p:nvSpPr>
            <p:spPr bwMode="auto">
              <a:xfrm flipH="1" flipV="1">
                <a:off x="2826813" y="1437329"/>
                <a:ext cx="1358429" cy="436705"/>
              </a:xfrm>
              <a:prstGeom prst="line">
                <a:avLst/>
              </a:prstGeom>
              <a:noFill/>
              <a:ln w="19050">
                <a:solidFill>
                  <a:srgbClr val="000000"/>
                </a:solidFill>
                <a:round/>
              </a:ln>
            </p:spPr>
            <p:txBody>
              <a:bodyPr/>
              <a:lstStyle/>
              <a:p>
                <a:pPr fontAlgn="auto">
                  <a:spcBef>
                    <a:spcPts val="0"/>
                  </a:spcBef>
                  <a:spcAft>
                    <a:spcPts val="0"/>
                  </a:spcAft>
                  <a:defRPr/>
                </a:pPr>
                <a:endParaRPr lang="zh-CN" altLang="en-US" sz="2000" b="1" kern="0">
                  <a:solidFill>
                    <a:sysClr val="windowText" lastClr="000000"/>
                  </a:solidFill>
                  <a:latin typeface="+mn-lt"/>
                  <a:ea typeface="+mn-ea"/>
                </a:endParaRPr>
              </a:p>
            </p:txBody>
          </p:sp>
          <p:grpSp>
            <p:nvGrpSpPr>
              <p:cNvPr id="27677" name="Group 1320"/>
              <p:cNvGrpSpPr/>
              <p:nvPr/>
            </p:nvGrpSpPr>
            <p:grpSpPr bwMode="auto">
              <a:xfrm>
                <a:off x="3883138" y="1675914"/>
                <a:ext cx="738187" cy="441325"/>
                <a:chOff x="2949" y="196"/>
                <a:chExt cx="941" cy="598"/>
              </a:xfrm>
            </p:grpSpPr>
            <p:sp>
              <p:nvSpPr>
                <p:cNvPr id="27784" name="Oval 1321"/>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5" name="Oval 1322"/>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6" name="Oval 1323"/>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7" name="Oval 1324"/>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8" name="Oval 1325"/>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89" name="Oval 1326"/>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90" name="Oval 1327"/>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91" name="Oval 1328"/>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92" name="Freeform 1329"/>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93" name="Freeform 1330"/>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94" name="Freeform 1331"/>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7" name="Text Box 1524"/>
              <p:cNvSpPr txBox="1">
                <a:spLocks noChangeArrowheads="1"/>
              </p:cNvSpPr>
              <p:nvPr/>
            </p:nvSpPr>
            <p:spPr bwMode="auto">
              <a:xfrm>
                <a:off x="3972038" y="1747351"/>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nvGrpSpPr>
              <p:cNvPr id="27680" name="Group 1428"/>
              <p:cNvGrpSpPr/>
              <p:nvPr/>
            </p:nvGrpSpPr>
            <p:grpSpPr bwMode="auto">
              <a:xfrm rot="20745072">
                <a:off x="3800586" y="2811209"/>
                <a:ext cx="655637" cy="615950"/>
                <a:chOff x="2949" y="196"/>
                <a:chExt cx="941" cy="598"/>
              </a:xfrm>
            </p:grpSpPr>
            <p:sp>
              <p:nvSpPr>
                <p:cNvPr id="27751" name="Oval 1429"/>
                <p:cNvSpPr>
                  <a:spLocks noChangeArrowheads="1"/>
                </p:cNvSpPr>
                <p:nvPr/>
              </p:nvSpPr>
              <p:spPr bwMode="auto">
                <a:xfrm>
                  <a:off x="3168" y="196"/>
                  <a:ext cx="407" cy="162"/>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2" name="Oval 1430"/>
                <p:cNvSpPr>
                  <a:spLocks noChangeArrowheads="1"/>
                </p:cNvSpPr>
                <p:nvPr/>
              </p:nvSpPr>
              <p:spPr bwMode="auto">
                <a:xfrm rot="900000">
                  <a:off x="3512" y="252"/>
                  <a:ext cx="275" cy="131"/>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3" name="Oval 1431"/>
                <p:cNvSpPr>
                  <a:spLocks noChangeArrowheads="1"/>
                </p:cNvSpPr>
                <p:nvPr/>
              </p:nvSpPr>
              <p:spPr bwMode="auto">
                <a:xfrm rot="1500000">
                  <a:off x="3650" y="385"/>
                  <a:ext cx="240" cy="153"/>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4" name="Oval 1432"/>
                <p:cNvSpPr>
                  <a:spLocks noChangeArrowheads="1"/>
                </p:cNvSpPr>
                <p:nvPr/>
              </p:nvSpPr>
              <p:spPr bwMode="auto">
                <a:xfrm rot="-1560000">
                  <a:off x="3573" y="537"/>
                  <a:ext cx="291" cy="18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5" name="Oval 1433"/>
                <p:cNvSpPr>
                  <a:spLocks noChangeArrowheads="1"/>
                </p:cNvSpPr>
                <p:nvPr/>
              </p:nvSpPr>
              <p:spPr bwMode="auto">
                <a:xfrm>
                  <a:off x="3216" y="555"/>
                  <a:ext cx="471" cy="239"/>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6" name="Oval 1434"/>
                <p:cNvSpPr>
                  <a:spLocks noChangeArrowheads="1"/>
                </p:cNvSpPr>
                <p:nvPr/>
              </p:nvSpPr>
              <p:spPr bwMode="auto">
                <a:xfrm rot="1080000">
                  <a:off x="3023" y="555"/>
                  <a:ext cx="26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7" name="Oval 1435"/>
                <p:cNvSpPr>
                  <a:spLocks noChangeArrowheads="1"/>
                </p:cNvSpPr>
                <p:nvPr/>
              </p:nvSpPr>
              <p:spPr bwMode="auto">
                <a:xfrm>
                  <a:off x="2949" y="432"/>
                  <a:ext cx="217"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27758" name="Oval 1436"/>
                <p:cNvSpPr>
                  <a:spLocks noChangeArrowheads="1"/>
                </p:cNvSpPr>
                <p:nvPr/>
              </p:nvSpPr>
              <p:spPr bwMode="auto">
                <a:xfrm rot="-1860000">
                  <a:off x="2984" y="310"/>
                  <a:ext cx="295" cy="156"/>
                </a:xfrm>
                <a:prstGeom prst="ellipse">
                  <a:avLst/>
                </a:prstGeom>
                <a:solidFill>
                  <a:schemeClr val="bg1"/>
                </a:solid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27759" name="Freeform 1437"/>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60" name="Freeform 1438"/>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761" name="Freeform 1439"/>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7694" name="Text Box 1524"/>
              <p:cNvSpPr txBox="1">
                <a:spLocks noChangeArrowheads="1"/>
              </p:cNvSpPr>
              <p:nvPr/>
            </p:nvSpPr>
            <p:spPr bwMode="auto">
              <a:xfrm>
                <a:off x="3848211" y="2969959"/>
                <a:ext cx="544512"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latin typeface="Times New Roman" panose="02020603050405020304" pitchFamily="18" charset="0"/>
                    <a:ea typeface="微软雅黑" panose="020B0503020204020204" pitchFamily="34" charset="-122"/>
                  </a:rPr>
                  <a:t>网络</a:t>
                </a:r>
                <a:endParaRPr kumimoji="1" lang="zh-CN" altLang="en-US" sz="1400" b="1" dirty="0">
                  <a:latin typeface="Times New Roman" panose="02020603050405020304" pitchFamily="18" charset="0"/>
                  <a:ea typeface="微软雅黑" panose="020B0503020204020204" pitchFamily="34" charset="-122"/>
                </a:endParaRPr>
              </a:p>
            </p:txBody>
          </p:sp>
        </p:grpSp>
        <p:sp>
          <p:nvSpPr>
            <p:cNvPr id="197" name="Text Box 1524"/>
            <p:cNvSpPr txBox="1">
              <a:spLocks noChangeArrowheads="1"/>
            </p:cNvSpPr>
            <p:nvPr/>
          </p:nvSpPr>
          <p:spPr bwMode="auto">
            <a:xfrm>
              <a:off x="6585210" y="2857687"/>
              <a:ext cx="451316" cy="241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dirty="0">
                  <a:solidFill>
                    <a:srgbClr val="0000FF"/>
                  </a:solidFill>
                  <a:latin typeface="Times New Roman" panose="02020603050405020304" pitchFamily="18" charset="0"/>
                  <a:ea typeface="微软雅黑" panose="020B0503020204020204" pitchFamily="34" charset="-122"/>
                </a:rPr>
                <a:t>主机</a:t>
              </a:r>
              <a:endParaRPr kumimoji="1" lang="zh-CN" altLang="en-US" sz="1400" b="1" dirty="0">
                <a:solidFill>
                  <a:srgbClr val="0000FF"/>
                </a:solidFill>
                <a:latin typeface="Times New Roman" panose="02020603050405020304" pitchFamily="18" charset="0"/>
                <a:ea typeface="微软雅黑" panose="020B0503020204020204" pitchFamily="34" charset="-122"/>
              </a:endParaRPr>
            </a:p>
          </p:txBody>
        </p:sp>
        <p:grpSp>
          <p:nvGrpSpPr>
            <p:cNvPr id="200" name="Group 198"/>
            <p:cNvGrpSpPr/>
            <p:nvPr/>
          </p:nvGrpSpPr>
          <p:grpSpPr bwMode="auto">
            <a:xfrm>
              <a:off x="2528565" y="3407083"/>
              <a:ext cx="443354" cy="419781"/>
              <a:chOff x="975" y="2584"/>
              <a:chExt cx="407" cy="438"/>
            </a:xfrm>
          </p:grpSpPr>
          <p:sp>
            <p:nvSpPr>
              <p:cNvPr id="201"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02"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8" name="Group 198"/>
            <p:cNvGrpSpPr/>
            <p:nvPr/>
          </p:nvGrpSpPr>
          <p:grpSpPr bwMode="auto">
            <a:xfrm>
              <a:off x="1944797" y="2316570"/>
              <a:ext cx="443354" cy="419781"/>
              <a:chOff x="975" y="2584"/>
              <a:chExt cx="407" cy="438"/>
            </a:xfrm>
          </p:grpSpPr>
          <p:sp>
            <p:nvSpPr>
              <p:cNvPr id="189"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90"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6" name="Group 198"/>
            <p:cNvGrpSpPr/>
            <p:nvPr/>
          </p:nvGrpSpPr>
          <p:grpSpPr bwMode="auto">
            <a:xfrm>
              <a:off x="6354911" y="1642580"/>
              <a:ext cx="443354" cy="419781"/>
              <a:chOff x="975" y="2584"/>
              <a:chExt cx="407" cy="438"/>
            </a:xfrm>
          </p:grpSpPr>
          <p:sp>
            <p:nvSpPr>
              <p:cNvPr id="20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08"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15" name="Group 198"/>
            <p:cNvGrpSpPr/>
            <p:nvPr/>
          </p:nvGrpSpPr>
          <p:grpSpPr bwMode="auto">
            <a:xfrm>
              <a:off x="3909107" y="3838710"/>
              <a:ext cx="443354" cy="419781"/>
              <a:chOff x="975" y="2584"/>
              <a:chExt cx="407" cy="438"/>
            </a:xfrm>
          </p:grpSpPr>
          <p:sp>
            <p:nvSpPr>
              <p:cNvPr id="216"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17"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2" name="Group 198"/>
            <p:cNvGrpSpPr/>
            <p:nvPr/>
          </p:nvGrpSpPr>
          <p:grpSpPr bwMode="auto">
            <a:xfrm>
              <a:off x="6501622" y="3263500"/>
              <a:ext cx="443354" cy="419781"/>
              <a:chOff x="975" y="2584"/>
              <a:chExt cx="407" cy="438"/>
            </a:xfrm>
          </p:grpSpPr>
          <p:sp>
            <p:nvSpPr>
              <p:cNvPr id="193"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94"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203" name="Group 198"/>
            <p:cNvGrpSpPr/>
            <p:nvPr/>
          </p:nvGrpSpPr>
          <p:grpSpPr bwMode="auto">
            <a:xfrm>
              <a:off x="6585210" y="2407614"/>
              <a:ext cx="443354" cy="419781"/>
              <a:chOff x="975" y="2584"/>
              <a:chExt cx="407" cy="438"/>
            </a:xfrm>
          </p:grpSpPr>
          <p:sp>
            <p:nvSpPr>
              <p:cNvPr id="204"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205"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6" name="Group 198"/>
            <p:cNvGrpSpPr/>
            <p:nvPr/>
          </p:nvGrpSpPr>
          <p:grpSpPr bwMode="auto">
            <a:xfrm>
              <a:off x="2349839" y="1522967"/>
              <a:ext cx="443354" cy="419781"/>
              <a:chOff x="975" y="2584"/>
              <a:chExt cx="407" cy="438"/>
            </a:xfrm>
          </p:grpSpPr>
          <p:sp>
            <p:nvSpPr>
              <p:cNvPr id="187" name="Oval 1529"/>
              <p:cNvSpPr>
                <a:spLocks noChangeArrowheads="1"/>
              </p:cNvSpPr>
              <p:nvPr/>
            </p:nvSpPr>
            <p:spPr bwMode="auto">
              <a:xfrm>
                <a:off x="975" y="2584"/>
                <a:ext cx="407" cy="438"/>
              </a:xfrm>
              <a:prstGeom prst="ellipse">
                <a:avLst/>
              </a:prstGeom>
              <a:solidFill>
                <a:srgbClr val="66FFFF"/>
              </a:solidFill>
              <a:ln w="9525">
                <a:solidFill>
                  <a:srgbClr val="368AD6"/>
                </a:solidFill>
                <a:prstDash val="dash"/>
                <a:round/>
              </a:ln>
            </p:spPr>
            <p:txBody>
              <a:bodyPr wrap="none" anchor="ctr"/>
              <a:lstStyle/>
              <a:p>
                <a:endParaRPr lang="zh-CN" altLang="en-US" sz="2000" b="1">
                  <a:solidFill>
                    <a:srgbClr val="000000"/>
                  </a:solidFill>
                </a:endParaRPr>
              </a:p>
            </p:txBody>
          </p:sp>
          <p:pic>
            <p:nvPicPr>
              <p:cNvPr id="191"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0" y="265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3" name="文本占位符 2"/>
          <p:cNvSpPr>
            <a:spLocks noGrp="1"/>
          </p:cNvSpPr>
          <p:nvPr>
            <p:ph type="body" sz="quarter" idx="11"/>
          </p:nvPr>
        </p:nvSpPr>
        <p:spPr/>
        <p:txBody>
          <a:bodyPr/>
          <a:lstStyle/>
          <a:p>
            <a:r>
              <a:rPr lang="zh-CN" altLang="en-US" dirty="0"/>
              <a:t>用“云”表示网络：</a:t>
            </a:r>
            <a:r>
              <a:rPr lang="zh-CN" altLang="en-US" dirty="0">
                <a:solidFill>
                  <a:srgbClr val="FFFF00"/>
                </a:solidFill>
              </a:rPr>
              <a:t>主机在“云”外</a:t>
            </a:r>
            <a:endParaRPr lang="zh-CN" altLang="en-US" dirty="0">
              <a:solidFill>
                <a:srgbClr val="FFFF00"/>
              </a:solidFill>
            </a:endParaRPr>
          </a:p>
        </p:txBody>
      </p:sp>
      <p:sp>
        <p:nvSpPr>
          <p:cNvPr id="32771" name="Rectangle 3"/>
          <p:cNvSpPr>
            <a:spLocks noGrp="1" noChangeArrowheads="1"/>
          </p:cNvSpPr>
          <p:nvPr/>
        </p:nvSpPr>
        <p:spPr>
          <a:xfrm>
            <a:off x="495300" y="1196975"/>
            <a:ext cx="3042285" cy="3501390"/>
          </a:xfrm>
          <a:prstGeom prst="rect">
            <a:avLst/>
          </a:prstGeom>
          <a:noFill/>
          <a:ln w="9525">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eaLnBrk="1" fontAlgn="base" hangingPunct="1">
              <a:spcBef>
                <a:spcPct val="200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49" charset="-122"/>
                <a:cs typeface="+mn-cs"/>
              </a:defRPr>
            </a:lvl1pPr>
            <a:lvl2pPr marL="742950" indent="-285750" algn="l" rtl="0" eaLnBrk="1" fontAlgn="base" hangingPunct="1">
              <a:spcBef>
                <a:spcPct val="200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49" charset="-122"/>
              </a:defRPr>
            </a:lvl2pPr>
            <a:lvl3pPr marL="1143000" indent="-228600" algn="l" rtl="0" eaLnBrk="1" fontAlgn="base" hangingPunct="1">
              <a:spcBef>
                <a:spcPct val="200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49" charset="-122"/>
              </a:defRPr>
            </a:lvl3pPr>
            <a:lvl4pPr marL="1600200" indent="-228600" algn="l" rtl="0" eaLnBrk="1" fontAlgn="base" hangingPunct="1">
              <a:spcBef>
                <a:spcPct val="200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49" charset="-122"/>
              </a:defRPr>
            </a:lvl4pPr>
            <a:lvl5pPr marL="2057400" indent="-228600" algn="l" rtl="0" eaLnBrk="1" fontAlgn="base" hangingPunct="1">
              <a:spcBef>
                <a:spcPct val="200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49"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sz="2000">
                <a:solidFill>
                  <a:schemeClr val="tx1"/>
                </a:solidFill>
                <a:latin typeface="+mn-lt"/>
              </a:defRPr>
            </a:lvl9pPr>
          </a:lstStyle>
          <a:p>
            <a:pPr marL="342900" marR="0" indent="-342900" algn="l" defTabSz="914400" rtl="0" eaLnBrk="1" fontAlgn="base" latinLnBrk="0" hangingPunct="1">
              <a:lnSpc>
                <a:spcPct val="100000"/>
              </a:lnSpc>
              <a:spcBef>
                <a:spcPct val="20000"/>
              </a:spcBef>
              <a:spcAft>
                <a:spcPct val="0"/>
              </a:spcAft>
              <a:buClr>
                <a:srgbClr val="333399"/>
              </a:buClr>
              <a:buSzPct val="75000"/>
              <a:buFont typeface="Wingdings" panose="05000000000000000000" pitchFamily="2" charset="2"/>
              <a:buChar char="n"/>
            </a:pPr>
            <a:r>
              <a:rPr kumimoji="0" lang="zh-CN" altLang="zh-CN" sz="1800" b="1" i="0" u="none" strike="noStrike" kern="0" cap="none" spc="0" normalizeH="0" baseline="0" noProof="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当使用</a:t>
            </a:r>
            <a:r>
              <a:rPr kumimoji="0" lang="zh-CN" altLang="zh-CN" sz="1800" b="1" i="0" u="none" strike="noStrike" kern="0" cap="none" spc="0" normalizeH="0" baseline="0"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一</a:t>
            </a:r>
            <a:r>
              <a:rPr kumimoji="0" lang="zh-CN" altLang="zh-CN" sz="1800" b="1" i="0" u="none" strike="noStrike" kern="0" cap="none" spc="0" normalizeH="0" baseline="0" noProof="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朵</a:t>
            </a:r>
            <a:r>
              <a:rPr kumimoji="0" lang="zh-CN" altLang="en-US" sz="1800" b="1" i="0" u="none" strike="noStrike" kern="0" cap="none" spc="0" normalizeH="0" baseline="0" noProof="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zh-CN" sz="1800" b="1" i="0" u="none" strike="noStrike" kern="0" cap="none" spc="0" normalizeH="0" baseline="0" noProof="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云</a:t>
            </a:r>
            <a:r>
              <a:rPr kumimoji="0" lang="zh-CN" altLang="en-US" sz="1800" b="1" i="0" u="none" strike="noStrike" kern="0" cap="none" spc="0" normalizeH="0" baseline="0" noProof="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zh-CN" sz="1800" b="1" i="0" u="none" strike="noStrike" kern="0" cap="none" spc="0" normalizeH="0" baseline="0" noProof="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来</a:t>
            </a:r>
            <a:r>
              <a:rPr kumimoji="0" lang="zh-CN" altLang="zh-CN" sz="1800" b="1" i="0" u="none" strike="noStrike" kern="0" cap="none" spc="0" normalizeH="0" baseline="0"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表示网络时，可能会有两种不同的</a:t>
            </a:r>
            <a:r>
              <a:rPr kumimoji="0" lang="zh-CN" altLang="zh-CN" sz="1800" b="1" i="0" u="none" strike="noStrike" kern="0" cap="none" spc="0" normalizeH="0" baseline="0" noProof="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情况</a:t>
            </a:r>
            <a:r>
              <a:rPr kumimoji="0" lang="zh-CN" altLang="en-US" sz="1800" b="1" i="0" u="none" strike="noStrike" kern="0" cap="none" spc="0" normalizeH="0" baseline="0" noProof="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kumimoji="0" lang="en-US" altLang="zh-CN" sz="1800" b="1" i="0" u="none" strike="noStrike" kern="0" cap="none" spc="0" normalizeH="0" baseline="0" noProof="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60680" marR="0" indent="-360680" algn="l" defTabSz="914400" rtl="0" eaLnBrk="1" fontAlgn="base" latinLnBrk="0" hangingPunct="1">
              <a:lnSpc>
                <a:spcPct val="100000"/>
              </a:lnSpc>
              <a:spcBef>
                <a:spcPct val="20000"/>
              </a:spcBef>
              <a:spcAft>
                <a:spcPct val="0"/>
              </a:spcAft>
              <a:buClr>
                <a:srgbClr val="C00000"/>
              </a:buClr>
              <a:buSzPct val="90000"/>
              <a:buFont typeface="+mj-lt"/>
              <a:buAutoNum type="arabicPeriod"/>
            </a:pPr>
            <a:r>
              <a:rPr kumimoji="0" lang="zh-CN" altLang="zh-CN" sz="1800" b="1" i="0" u="none" strike="noStrike" kern="0" cap="none" spc="0" normalizeH="0" baseline="0" noProof="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云</a:t>
            </a:r>
            <a:r>
              <a:rPr kumimoji="0" lang="zh-CN" altLang="zh-CN" sz="1800" b="1" i="0" u="none" strike="noStrike" kern="0" cap="none" spc="0" normalizeH="0" baseline="0"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表示的网络已经包含了和网络相连的</a:t>
            </a:r>
            <a:r>
              <a:rPr kumimoji="0" lang="zh-CN" altLang="zh-CN" sz="1800" b="1" i="0" u="none" strike="noStrike" kern="0" cap="none" spc="0" normalizeH="0" baseline="0" noProof="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计算机</a:t>
            </a:r>
            <a:r>
              <a:rPr kumimoji="0" lang="zh-CN" altLang="en-US" sz="1800" b="1" i="0" u="none" strike="noStrike" kern="0" cap="none" spc="0" normalizeH="0" baseline="0" noProof="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endParaRPr kumimoji="0" lang="en-US" altLang="zh-CN" sz="1800" b="1" i="0" u="none" strike="noStrike" kern="0" cap="none" spc="0" normalizeH="0" baseline="0" noProof="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360680" marR="0" indent="-360680" algn="l" defTabSz="914400" rtl="0" eaLnBrk="1" fontAlgn="base" latinLnBrk="0" hangingPunct="1">
              <a:lnSpc>
                <a:spcPct val="100000"/>
              </a:lnSpc>
              <a:spcBef>
                <a:spcPct val="20000"/>
              </a:spcBef>
              <a:spcAft>
                <a:spcPct val="0"/>
              </a:spcAft>
              <a:buClr>
                <a:srgbClr val="C00000"/>
              </a:buClr>
              <a:buSzPct val="90000"/>
              <a:buFont typeface="+mj-lt"/>
              <a:buAutoNum type="arabicPeriod"/>
            </a:pPr>
            <a:r>
              <a:rPr kumimoji="0" lang="zh-CN" altLang="zh-CN" sz="1800" b="1" i="0" u="none" strike="noStrike" kern="0" cap="none" spc="0" normalizeH="0" baseline="0"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云表示</a:t>
            </a:r>
            <a:r>
              <a:rPr kumimoji="0" lang="zh-CN" altLang="zh-CN" sz="1800" b="1" i="0" u="none" strike="noStrike" kern="0" cap="none" spc="0" normalizeH="0" baseline="0" noProof="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的</a:t>
            </a:r>
            <a:r>
              <a:rPr kumimoji="0" lang="zh-CN" altLang="en-US" sz="1800" b="1" i="0" u="none" strike="noStrike" kern="0" cap="none" spc="0" normalizeH="0" baseline="0" noProof="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网络</a:t>
            </a:r>
            <a:r>
              <a:rPr kumimoji="0" lang="zh-CN" altLang="zh-CN" sz="1800" b="1" i="0" u="none" strike="noStrike" kern="0" cap="none" spc="0" normalizeH="0" baseline="0" noProof="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里面</a:t>
            </a:r>
            <a:r>
              <a:rPr kumimoji="0" lang="zh-CN" altLang="zh-CN" sz="1800" b="1" i="0" u="none" strike="noStrike" kern="0" cap="none" spc="0" normalizeH="0" baseline="0"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就只剩下许多路由器和连接这些路由器的</a:t>
            </a:r>
            <a:r>
              <a:rPr kumimoji="0" lang="zh-CN" altLang="zh-CN" sz="1800" b="1" i="0" u="none" strike="noStrike" kern="0" cap="none" spc="0" normalizeH="0" baseline="0" noProof="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链路</a:t>
            </a:r>
            <a:r>
              <a:rPr kumimoji="0" lang="zh-CN" altLang="en-US" sz="1800" b="1" i="0" u="none" strike="noStrike" kern="0" cap="none" spc="0" normalizeH="0" baseline="0" noProof="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zh-CN" sz="1800" b="1" i="0" u="none" strike="noStrike" kern="0" cap="none" spc="0" normalizeH="0" baseline="0" noProof="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把有关的计算机画在云的</a:t>
            </a:r>
            <a:r>
              <a:rPr kumimoji="0" lang="zh-CN" altLang="zh-CN" sz="1800" b="1" i="0" u="none" strike="noStrike" kern="0" cap="none" spc="0" normalizeH="0" baseline="0" noProof="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外面</a:t>
            </a:r>
            <a:r>
              <a:rPr kumimoji="0" lang="zh-CN" altLang="en-US" sz="1800" b="1" i="0" u="none" strike="noStrike" kern="0" cap="none" spc="0" normalizeH="0" baseline="0" noProof="1" smtClean="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zh-CN" sz="1800" b="1" i="0" u="none" strike="noStrike" kern="0" cap="none" spc="0" normalizeH="0" baseline="0" noProof="1" smtClean="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习惯</a:t>
            </a:r>
            <a:r>
              <a:rPr kumimoji="0" lang="zh-CN" altLang="zh-CN" sz="1800" b="1" i="0" u="none" strike="noStrike" kern="0" cap="none" spc="0" normalizeH="0" baseline="0" noProof="1">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上，与网络相连的计算机常称为</a:t>
            </a:r>
            <a:r>
              <a:rPr kumimoji="0" lang="zh-CN" altLang="zh-CN" sz="1800" b="1" i="0" u="none" strike="noStrike" kern="0" cap="none" spc="0" normalizeH="0" baseline="0" noProof="1"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主机</a:t>
            </a:r>
            <a:r>
              <a:rPr kumimoji="0" lang="en-US" altLang="zh-CN" sz="1800" b="1" i="0" u="none" strike="noStrike" kern="0" cap="none" spc="0" normalizeH="0" baseline="0" noProof="1" smtClean="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kumimoji="0" lang="en-US" altLang="zh-CN" sz="1800" b="1" i="0" u="none" strike="noStrike" kern="0" cap="none" spc="0" normalizeH="0" baseline="0" noProof="1" smtClean="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a:t>
            </a:r>
            <a:r>
              <a:rPr kumimoji="0" lang="en-US" altLang="zh-CN" sz="1800" b="1" i="0" u="none" strike="noStrike" kern="0" cap="none" spc="0" normalizeH="0" baseline="0" noProof="1">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host</a:t>
            </a:r>
            <a:r>
              <a:rPr kumimoji="0" lang="en-US" altLang="zh-CN" sz="1800" b="1" i="0" u="none" strike="noStrike" kern="0" cap="none" spc="0" normalizeH="0" baseline="0" noProof="1" smtClean="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2000" b="1" i="0" u="none" strike="noStrike" kern="0" cap="none" spc="0" normalizeH="0" baseline="0" noProof="1" smtClean="0">
                <a:solidFill>
                  <a:srgbClr val="0000CC"/>
                </a:solidFill>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en-US" sz="2000" b="1" i="0" u="none" strike="noStrike" kern="0" cap="none" spc="0" normalizeH="0" baseline="0" noProof="1">
              <a:solidFill>
                <a:srgbClr val="0000CC"/>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277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71"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3"/>
          <p:cNvSpPr>
            <a:spLocks noChangeArrowheads="1"/>
          </p:cNvSpPr>
          <p:nvPr/>
        </p:nvSpPr>
        <p:spPr bwMode="auto">
          <a:xfrm>
            <a:off x="497958" y="1288874"/>
            <a:ext cx="8088693" cy="1967673"/>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661851" y="1390536"/>
            <a:ext cx="7752233" cy="1631216"/>
          </a:xfrm>
          <a:prstGeom prst="rect">
            <a:avLst/>
          </a:prstGeom>
        </p:spPr>
        <p:txBody>
          <a:bodyPr wrap="square">
            <a:spAutoFit/>
          </a:bodyPr>
          <a:lstStyle/>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smtClean="0">
                <a:solidFill>
                  <a:srgbClr val="FFFF00"/>
                </a:solidFill>
                <a:latin typeface="微软雅黑" panose="020B0503020204020204" pitchFamily="34" charset="-122"/>
                <a:ea typeface="微软雅黑" panose="020B0503020204020204" pitchFamily="34" charset="-122"/>
              </a:rPr>
              <a:t>网络：</a:t>
            </a:r>
            <a:r>
              <a:rPr lang="zh-CN" altLang="en-US" sz="2000" b="1" dirty="0" smtClean="0">
                <a:solidFill>
                  <a:schemeClr val="bg1"/>
                </a:solidFill>
                <a:latin typeface="微软雅黑" panose="020B0503020204020204" pitchFamily="34" charset="-122"/>
                <a:ea typeface="微软雅黑" panose="020B0503020204020204" pitchFamily="34" charset="-122"/>
              </a:rPr>
              <a:t>把</a:t>
            </a:r>
            <a:r>
              <a:rPr lang="zh-CN" altLang="en-US" sz="2000" b="1" dirty="0">
                <a:solidFill>
                  <a:schemeClr val="bg1"/>
                </a:solidFill>
                <a:latin typeface="微软雅黑" panose="020B0503020204020204" pitchFamily="34" charset="-122"/>
                <a:ea typeface="微软雅黑" panose="020B0503020204020204" pitchFamily="34" charset="-122"/>
              </a:rPr>
              <a:t>许多计算机连接在</a:t>
            </a:r>
            <a:r>
              <a:rPr lang="zh-CN" altLang="en-US" sz="2000" b="1" dirty="0" smtClean="0">
                <a:solidFill>
                  <a:schemeClr val="bg1"/>
                </a:solidFill>
                <a:latin typeface="微软雅黑" panose="020B0503020204020204" pitchFamily="34" charset="-122"/>
                <a:ea typeface="微软雅黑" panose="020B0503020204020204" pitchFamily="34" charset="-122"/>
              </a:rPr>
              <a:t>一起。</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rgbClr val="FFFF00"/>
                </a:solidFill>
                <a:latin typeface="微软雅黑" panose="020B0503020204020204" pitchFamily="34" charset="-122"/>
                <a:ea typeface="微软雅黑" panose="020B0503020204020204" pitchFamily="34" charset="-122"/>
              </a:rPr>
              <a:t>互连</a:t>
            </a:r>
            <a:r>
              <a:rPr lang="zh-CN" altLang="en-US" sz="2000" b="1" dirty="0" smtClean="0">
                <a:solidFill>
                  <a:srgbClr val="FFFF00"/>
                </a:solidFill>
                <a:latin typeface="微软雅黑" panose="020B0503020204020204" pitchFamily="34" charset="-122"/>
                <a:ea typeface="微软雅黑" panose="020B0503020204020204" pitchFamily="34" charset="-122"/>
              </a:rPr>
              <a:t>网：</a:t>
            </a:r>
            <a:r>
              <a:rPr lang="zh-CN" altLang="en-US" sz="2000" b="1" dirty="0" smtClean="0">
                <a:solidFill>
                  <a:schemeClr val="bg1"/>
                </a:solidFill>
                <a:latin typeface="微软雅黑" panose="020B0503020204020204" pitchFamily="34" charset="-122"/>
                <a:ea typeface="微软雅黑" panose="020B0503020204020204" pitchFamily="34" charset="-122"/>
              </a:rPr>
              <a:t>把</a:t>
            </a:r>
            <a:r>
              <a:rPr lang="zh-CN" altLang="en-US" sz="2000" b="1" dirty="0">
                <a:solidFill>
                  <a:schemeClr val="bg1"/>
                </a:solidFill>
                <a:latin typeface="微软雅黑" panose="020B0503020204020204" pitchFamily="34" charset="-122"/>
                <a:ea typeface="微软雅黑" panose="020B0503020204020204" pitchFamily="34" charset="-122"/>
              </a:rPr>
              <a:t>许多网络通过一些路由器连接在一起。与网络相连的计算机常称为</a:t>
            </a:r>
            <a:r>
              <a:rPr lang="zh-CN" altLang="en-US" sz="2000" b="1" dirty="0">
                <a:solidFill>
                  <a:srgbClr val="FFC000"/>
                </a:solidFill>
                <a:latin typeface="微软雅黑" panose="020B0503020204020204" pitchFamily="34" charset="-122"/>
                <a:ea typeface="微软雅黑" panose="020B0503020204020204" pitchFamily="34" charset="-122"/>
              </a:rPr>
              <a:t>主机</a:t>
            </a:r>
            <a:r>
              <a:rPr lang="zh-CN" altLang="en-US" sz="2000" b="1" dirty="0" smtClean="0">
                <a:solidFill>
                  <a:srgbClr val="FFC000"/>
                </a:solidFill>
                <a:latin typeface="微软雅黑" panose="020B0503020204020204" pitchFamily="34" charset="-122"/>
                <a:ea typeface="微软雅黑" panose="020B0503020204020204" pitchFamily="34" charset="-122"/>
              </a:rPr>
              <a:t>。</a:t>
            </a:r>
            <a:endParaRPr lang="en-US" altLang="zh-CN" sz="2000" b="1" dirty="0" smtClean="0">
              <a:solidFill>
                <a:srgbClr val="FFC000"/>
              </a:solidFill>
              <a:latin typeface="微软雅黑" panose="020B0503020204020204" pitchFamily="34" charset="-122"/>
              <a:ea typeface="微软雅黑" panose="020B0503020204020204" pitchFamily="34" charset="-122"/>
            </a:endParaRPr>
          </a:p>
          <a:p>
            <a:pPr marL="342900" indent="-342900" eaLnBrk="0" fontAlgn="auto" hangingPunct="0">
              <a:lnSpc>
                <a:spcPts val="3000"/>
              </a:lnSpc>
              <a:spcBef>
                <a:spcPts val="0"/>
              </a:spcBef>
              <a:spcAft>
                <a:spcPts val="0"/>
              </a:spcAft>
              <a:buFont typeface="Wingdings" panose="05000000000000000000" pitchFamily="2" charset="2"/>
              <a:buChar char="l"/>
            </a:pPr>
            <a:r>
              <a:rPr lang="zh-CN" altLang="en-US" sz="2000" b="1" dirty="0">
                <a:solidFill>
                  <a:schemeClr val="bg1"/>
                </a:solidFill>
                <a:latin typeface="微软雅黑" panose="020B0503020204020204" pitchFamily="34" charset="-122"/>
                <a:ea typeface="微软雅黑" panose="020B0503020204020204" pitchFamily="34" charset="-122"/>
              </a:rPr>
              <a:t>互连</a:t>
            </a:r>
            <a:r>
              <a:rPr lang="zh-CN" altLang="en-US" sz="2000" b="1" dirty="0" smtClean="0">
                <a:solidFill>
                  <a:schemeClr val="bg1"/>
                </a:solidFill>
                <a:latin typeface="微软雅黑" panose="020B0503020204020204" pitchFamily="34" charset="-122"/>
                <a:ea typeface="微软雅黑" panose="020B0503020204020204" pitchFamily="34" charset="-122"/>
              </a:rPr>
              <a:t>网 </a:t>
            </a:r>
            <a:r>
              <a:rPr lang="en-US" altLang="zh-CN" sz="2000" b="1" dirty="0" smtClean="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internet)</a:t>
            </a:r>
            <a:r>
              <a:rPr lang="zh-CN" altLang="en-US"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rgbClr val="FFFF00"/>
                </a:solidFill>
                <a:latin typeface="微软雅黑" panose="020B0503020204020204" pitchFamily="34" charset="-122"/>
                <a:ea typeface="微软雅黑" panose="020B0503020204020204" pitchFamily="34" charset="-122"/>
              </a:rPr>
              <a:t>≠</a:t>
            </a:r>
            <a:r>
              <a:rPr lang="zh-CN" altLang="en-US" sz="2000" b="1" dirty="0" smtClean="0">
                <a:solidFill>
                  <a:schemeClr val="bg1"/>
                </a:solidFill>
                <a:latin typeface="微软雅黑" panose="020B0503020204020204" pitchFamily="34" charset="-122"/>
                <a:ea typeface="微软雅黑" panose="020B0503020204020204" pitchFamily="34" charset="-122"/>
              </a:rPr>
              <a:t> 互联网 </a:t>
            </a:r>
            <a:r>
              <a:rPr lang="en-US" altLang="zh-CN" sz="2000" b="1" dirty="0" smtClean="0">
                <a:solidFill>
                  <a:schemeClr val="bg1"/>
                </a:solidFill>
                <a:latin typeface="微软雅黑" panose="020B0503020204020204" pitchFamily="34" charset="-122"/>
                <a:ea typeface="微软雅黑" panose="020B0503020204020204" pitchFamily="34" charset="-122"/>
              </a:rPr>
              <a:t>(</a:t>
            </a:r>
            <a:r>
              <a:rPr lang="en-US" altLang="zh-CN" sz="2000" b="1" dirty="0">
                <a:solidFill>
                  <a:schemeClr val="bg1"/>
                </a:solidFill>
                <a:latin typeface="微软雅黑" panose="020B0503020204020204" pitchFamily="34" charset="-122"/>
                <a:ea typeface="微软雅黑" panose="020B0503020204020204" pitchFamily="34" charset="-122"/>
              </a:rPr>
              <a:t>I</a:t>
            </a:r>
            <a:r>
              <a:rPr lang="en-US" altLang="zh-CN" sz="2000" b="1" dirty="0" smtClean="0">
                <a:solidFill>
                  <a:schemeClr val="bg1"/>
                </a:solidFill>
                <a:latin typeface="微软雅黑" panose="020B0503020204020204" pitchFamily="34" charset="-122"/>
                <a:ea typeface="微软雅黑" panose="020B0503020204020204" pitchFamily="34" charset="-122"/>
              </a:rPr>
              <a:t>nternet</a:t>
            </a:r>
            <a:r>
              <a:rPr lang="en-US" altLang="zh-CN" sz="2000" b="1" dirty="0">
                <a:solidFill>
                  <a:schemeClr val="bg1"/>
                </a:solidFill>
                <a:latin typeface="微软雅黑" panose="020B0503020204020204" pitchFamily="34" charset="-122"/>
                <a:ea typeface="微软雅黑" panose="020B0503020204020204" pitchFamily="34" charset="-122"/>
              </a:rPr>
              <a:t>)</a:t>
            </a:r>
            <a:endParaRPr lang="zh-CN" altLang="zh-CN" sz="2000" b="1" dirty="0">
              <a:solidFill>
                <a:schemeClr val="bg1"/>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smtClean="0"/>
              <a:t>网络与互连网</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smtClean="0"/>
              <a:t>internet(</a:t>
            </a:r>
            <a:r>
              <a:rPr lang="zh-CN" altLang="en-US" dirty="0" smtClean="0"/>
              <a:t>互连网）与</a:t>
            </a:r>
            <a:r>
              <a:rPr lang="en-US" altLang="zh-CN" dirty="0" smtClean="0"/>
              <a:t>Internet</a:t>
            </a:r>
            <a:r>
              <a:rPr lang="zh-CN" altLang="en-US" dirty="0" smtClean="0"/>
              <a:t>（互联网）</a:t>
            </a:r>
            <a:endParaRPr lang="zh-CN" altLang="en-US" dirty="0" smtClean="0"/>
          </a:p>
        </p:txBody>
      </p:sp>
      <p:sp>
        <p:nvSpPr>
          <p:cNvPr id="43010" name="Rectangle 3"/>
          <p:cNvSpPr>
            <a:spLocks noGrp="1"/>
          </p:cNvSpPr>
          <p:nvPr/>
        </p:nvSpPr>
        <p:spPr>
          <a:xfrm>
            <a:off x="495300" y="1196975"/>
            <a:ext cx="8124190" cy="2712085"/>
          </a:xfrm>
          <a:prstGeom prst="rect">
            <a:avLst/>
          </a:prstGeom>
          <a:noFill/>
          <a:ln w="9525">
            <a:noFill/>
          </a:ln>
        </p:spPr>
        <p:txBody>
          <a:bodyPr wrap="square" lIns="91440" tIns="45720" rIns="91440" bIns="45720" anchor="t" anchorCtr="0"/>
          <a:lstStyle>
            <a:lvl1pPr marL="342900" indent="-342900" algn="l" rtl="0" eaLnBrk="1" fontAlgn="base" hangingPunct="1">
              <a:lnSpc>
                <a:spcPct val="110000"/>
              </a:lnSpc>
              <a:spcBef>
                <a:spcPts val="600"/>
              </a:spcBef>
              <a:spcAft>
                <a:spcPct val="0"/>
              </a:spcAft>
              <a:buClr>
                <a:srgbClr val="333399"/>
              </a:buClr>
              <a:buSzPct val="75000"/>
              <a:buFont typeface="Wingdings" panose="05000000000000000000" pitchFamily="2" charset="2"/>
              <a:buChar char="n"/>
              <a:defRPr sz="3200" b="1">
                <a:solidFill>
                  <a:schemeClr val="tx1"/>
                </a:solidFill>
                <a:latin typeface="+mn-lt"/>
                <a:ea typeface="黑体" panose="02010609060101010101" pitchFamily="49" charset="-122"/>
                <a:cs typeface="+mn-cs"/>
              </a:defRPr>
            </a:lvl1pPr>
            <a:lvl2pPr marL="742950" indent="-285750" algn="l" rtl="0" eaLnBrk="1" fontAlgn="base" hangingPunct="1">
              <a:lnSpc>
                <a:spcPct val="110000"/>
              </a:lnSpc>
              <a:spcBef>
                <a:spcPts val="600"/>
              </a:spcBef>
              <a:spcAft>
                <a:spcPct val="0"/>
              </a:spcAft>
              <a:buClr>
                <a:schemeClr val="accent2"/>
              </a:buClr>
              <a:buSzPct val="70000"/>
              <a:buFont typeface="Wingdings" panose="05000000000000000000" pitchFamily="2" charset="2"/>
              <a:buChar char="n"/>
              <a:defRPr sz="2800" b="1">
                <a:solidFill>
                  <a:schemeClr val="tx1"/>
                </a:solidFill>
                <a:latin typeface="+mn-lt"/>
                <a:ea typeface="黑体" panose="02010609060101010101" pitchFamily="49" charset="-122"/>
              </a:defRPr>
            </a:lvl2pPr>
            <a:lvl3pPr marL="1143000" indent="-228600" algn="l" rtl="0" eaLnBrk="1" fontAlgn="base" hangingPunct="1">
              <a:lnSpc>
                <a:spcPct val="110000"/>
              </a:lnSpc>
              <a:spcBef>
                <a:spcPts val="600"/>
              </a:spcBef>
              <a:spcAft>
                <a:spcPct val="0"/>
              </a:spcAft>
              <a:buClr>
                <a:srgbClr val="333399"/>
              </a:buClr>
              <a:buSzPct val="65000"/>
              <a:buFont typeface="Wingdings" panose="05000000000000000000" pitchFamily="2" charset="2"/>
              <a:buChar char="p"/>
              <a:defRPr sz="2400" b="1">
                <a:solidFill>
                  <a:schemeClr val="tx1"/>
                </a:solidFill>
                <a:latin typeface="+mn-lt"/>
                <a:ea typeface="黑体" panose="02010609060101010101" pitchFamily="49" charset="-122"/>
              </a:defRPr>
            </a:lvl3pPr>
            <a:lvl4pPr marL="1600200" indent="-228600" algn="l" rtl="0" eaLnBrk="1" fontAlgn="base" hangingPunct="1">
              <a:lnSpc>
                <a:spcPct val="110000"/>
              </a:lnSpc>
              <a:spcBef>
                <a:spcPts val="600"/>
              </a:spcBef>
              <a:spcAft>
                <a:spcPct val="0"/>
              </a:spcAft>
              <a:buClr>
                <a:schemeClr val="bg2"/>
              </a:buClr>
              <a:buSzPct val="65000"/>
              <a:buFont typeface="Wingdings" panose="05000000000000000000" pitchFamily="2" charset="2"/>
              <a:buChar char="n"/>
              <a:defRPr sz="2000" b="1">
                <a:solidFill>
                  <a:schemeClr val="tx1"/>
                </a:solidFill>
                <a:latin typeface="+mn-lt"/>
                <a:ea typeface="黑体" panose="02010609060101010101" pitchFamily="49" charset="-122"/>
              </a:defRPr>
            </a:lvl4pPr>
            <a:lvl5pPr marL="2057400" indent="-228600" algn="l" rtl="0" eaLnBrk="1" fontAlgn="base" hangingPunct="1">
              <a:lnSpc>
                <a:spcPct val="110000"/>
              </a:lnSpc>
              <a:spcBef>
                <a:spcPts val="600"/>
              </a:spcBef>
              <a:spcAft>
                <a:spcPct val="0"/>
              </a:spcAft>
              <a:buClr>
                <a:srgbClr val="333399"/>
              </a:buClr>
              <a:buSzPct val="60000"/>
              <a:buFont typeface="Wingdings" panose="05000000000000000000" pitchFamily="2" charset="2"/>
              <a:buChar char="n"/>
              <a:defRPr sz="2000" b="1">
                <a:solidFill>
                  <a:schemeClr val="tx1"/>
                </a:solidFill>
                <a:latin typeface="+mn-lt"/>
                <a:ea typeface="黑体" panose="02010609060101010101" pitchFamily="49" charset="-122"/>
              </a:defRPr>
            </a:lvl5pPr>
            <a:lvl6pPr marL="2514600" indent="-228600" algn="l" rtl="0" eaLnBrk="1" fontAlgn="base" hangingPunct="1">
              <a:spcBef>
                <a:spcPct val="20000"/>
              </a:spcBef>
              <a:spcAft>
                <a:spcPct val="0"/>
              </a:spcAft>
              <a:buClr>
                <a:schemeClr val="tx2"/>
              </a:buClr>
              <a:buSzPct val="80000"/>
              <a:buFont typeface="Wingdings" panose="05000000000000000000" pitchFamily="2" charset="2"/>
              <a:buChar char="§"/>
              <a:defRPr sz="2000">
                <a:solidFill>
                  <a:schemeClr val="tx1"/>
                </a:solidFill>
                <a:latin typeface="+mn-lt"/>
              </a:defRPr>
            </a:lvl6pPr>
            <a:lvl7pPr marL="2971800" indent="-228600" algn="l" rtl="0" eaLnBrk="1" fontAlgn="base" hangingPunct="1">
              <a:spcBef>
                <a:spcPct val="20000"/>
              </a:spcBef>
              <a:spcAft>
                <a:spcPct val="0"/>
              </a:spcAft>
              <a:buClr>
                <a:schemeClr val="tx2"/>
              </a:buClr>
              <a:buSzPct val="80000"/>
              <a:buFont typeface="Wingdings" panose="05000000000000000000" pitchFamily="2" charset="2"/>
              <a:buChar char="§"/>
              <a:defRPr sz="2000">
                <a:solidFill>
                  <a:schemeClr val="tx1"/>
                </a:solidFill>
                <a:latin typeface="+mn-lt"/>
              </a:defRPr>
            </a:lvl7pPr>
            <a:lvl8pPr marL="3429000" indent="-228600" algn="l" rtl="0" eaLnBrk="1" fontAlgn="base" hangingPunct="1">
              <a:spcBef>
                <a:spcPct val="20000"/>
              </a:spcBef>
              <a:spcAft>
                <a:spcPct val="0"/>
              </a:spcAft>
              <a:buClr>
                <a:schemeClr val="tx2"/>
              </a:buClr>
              <a:buSzPct val="80000"/>
              <a:buFont typeface="Wingdings" panose="05000000000000000000" pitchFamily="2" charset="2"/>
              <a:buChar char="§"/>
              <a:defRPr sz="2000">
                <a:solidFill>
                  <a:schemeClr val="tx1"/>
                </a:solidFill>
                <a:latin typeface="+mn-lt"/>
              </a:defRPr>
            </a:lvl8pPr>
            <a:lvl9pPr marL="3886200" indent="-228600" algn="l" rtl="0" eaLnBrk="1" fontAlgn="base" hangingPunct="1">
              <a:spcBef>
                <a:spcPct val="20000"/>
              </a:spcBef>
              <a:spcAft>
                <a:spcPct val="0"/>
              </a:spcAft>
              <a:buClr>
                <a:schemeClr val="tx2"/>
              </a:buClr>
              <a:buSzPct val="80000"/>
              <a:buFont typeface="Wingdings" panose="05000000000000000000" pitchFamily="2" charset="2"/>
              <a:buChar char="§"/>
              <a:defRPr sz="2000">
                <a:solidFill>
                  <a:schemeClr val="tx1"/>
                </a:solidFill>
                <a:latin typeface="+mn-lt"/>
              </a:defRPr>
            </a:lvl9pPr>
          </a:lstStyle>
          <a:p>
            <a:pPr>
              <a:buSzPct val="75000"/>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以</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小写字母 </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sz="2000" dirty="0" err="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i</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开始的 </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internet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（互连网）是一个通用名词，它泛指由多个计算机网络互连而成的网络。 </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buSzPct val="75000"/>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以</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大写字母 </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“I” </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开始的的 </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Internet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（互联网</a:t>
            </a:r>
            <a:r>
              <a:rPr lang="zh-CN" altLang="zh-CN" sz="2000" dirty="0">
                <a:latin typeface="微软雅黑" panose="020B0503020204020204" pitchFamily="34" charset="-122"/>
                <a:ea typeface="微软雅黑" panose="020B0503020204020204" pitchFamily="34" charset="-122"/>
                <a:cs typeface="微软雅黑" panose="020B0503020204020204" pitchFamily="34" charset="-122"/>
              </a:rPr>
              <a:t>或因特网</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）则是一个专用名词，它指当前全球最大的、开放的、由众多网络相互连接而成的特定计算机网络，它采用 </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TCP/IP </a:t>
            </a:r>
            <a:r>
              <a:rPr lang="zh-CN" altLang="en-US"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协议族</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作为通信的规则，且其前身是美国的 </a:t>
            </a:r>
            <a:r>
              <a:rPr lang="en-US" altLang="zh-CN" sz="20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ARPANET</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5058" name="圆角矩形 3"/>
          <p:cNvSpPr/>
          <p:nvPr/>
        </p:nvSpPr>
        <p:spPr>
          <a:xfrm>
            <a:off x="3193415" y="3340100"/>
            <a:ext cx="4946650" cy="1329055"/>
          </a:xfrm>
          <a:prstGeom prst="roundRect">
            <a:avLst>
              <a:gd name="adj" fmla="val 8708"/>
            </a:avLst>
          </a:prstGeom>
          <a:solidFill>
            <a:srgbClr val="FFFF66"/>
          </a:solidFill>
          <a:ln w="9525" cap="flat" cmpd="sng">
            <a:solidFill>
              <a:schemeClr val="tx1"/>
            </a:solidFill>
            <a:prstDash val="solid"/>
            <a:round/>
            <a:headEnd type="none" w="med" len="med"/>
            <a:tailEnd type="none" w="med" len="med"/>
          </a:ln>
        </p:spPr>
        <p:txBody>
          <a:bodyPr wrap="square" lIns="91440" tIns="45720" rIns="91440" bIns="45720" anchor="ctr" anchorCtr="0"/>
          <a:lstStyle/>
          <a:p>
            <a:pPr eaLnBrk="0" hangingPunct="0"/>
            <a:r>
              <a:rPr lang="zh-CN" altLang="zh-CN" sz="1800" b="1"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任意把几个计算机网络互连起来（不管采用什么协议），并能够相互通信，这样构成的是一个互连网</a:t>
            </a:r>
            <a:r>
              <a:rPr lang="en-US" altLang="zh-CN" sz="1800" b="1"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 (internet)</a:t>
            </a:r>
            <a:r>
              <a:rPr lang="zh-CN" altLang="zh-CN" sz="1800" b="1"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，而不是互联网</a:t>
            </a:r>
            <a:r>
              <a:rPr lang="en-US" altLang="zh-CN" sz="1800" b="1"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 (Internet)</a:t>
            </a:r>
            <a:r>
              <a:rPr lang="zh-CN" altLang="zh-CN" sz="1800" b="1"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sz="1800" b="1"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804545" y="501650"/>
            <a:ext cx="7444105" cy="41395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a:t>1.2.2  </a:t>
            </a:r>
            <a:r>
              <a:rPr lang="zh-CN" altLang="en-US" dirty="0"/>
              <a:t>互联网基础结构发展的三个</a:t>
            </a:r>
            <a:r>
              <a:rPr lang="zh-CN" altLang="en-US" dirty="0" smtClean="0"/>
              <a:t>阶段</a:t>
            </a:r>
            <a:endParaRPr lang="zh-CN" altLang="en-US" dirty="0"/>
          </a:p>
        </p:txBody>
      </p:sp>
      <p:graphicFrame>
        <p:nvGraphicFramePr>
          <p:cNvPr id="7" name="图示 6"/>
          <p:cNvGraphicFramePr/>
          <p:nvPr/>
        </p:nvGraphicFramePr>
        <p:xfrm>
          <a:off x="525103" y="1210493"/>
          <a:ext cx="7991880" cy="2743199"/>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73465"/>
            <a:ext cx="5202940" cy="3172691"/>
          </a:xfrm>
        </p:spPr>
        <p:txBody>
          <a:bodyPr/>
          <a:lstStyle/>
          <a:p>
            <a:pPr fontAlgn="auto">
              <a:lnSpc>
                <a:spcPts val="3200"/>
              </a:lnSpc>
              <a:defRPr/>
            </a:pPr>
            <a:r>
              <a:rPr lang="en-US" altLang="zh-CN" dirty="0" smtClean="0">
                <a:solidFill>
                  <a:srgbClr val="C00000"/>
                </a:solidFill>
              </a:rPr>
              <a:t>ARPANET</a:t>
            </a:r>
            <a:r>
              <a:rPr lang="zh-CN" altLang="en-US" dirty="0">
                <a:solidFill>
                  <a:srgbClr val="C00000"/>
                </a:solidFill>
              </a:rPr>
              <a:t>：</a:t>
            </a:r>
            <a:r>
              <a:rPr lang="zh-CN" altLang="en-US" dirty="0" smtClean="0"/>
              <a:t>最初</a:t>
            </a:r>
            <a:r>
              <a:rPr lang="zh-CN" altLang="en-US" dirty="0"/>
              <a:t>只是一个单个的</a:t>
            </a:r>
            <a:r>
              <a:rPr lang="zh-CN" altLang="en-US" dirty="0" smtClean="0"/>
              <a:t>分组交换网，</a:t>
            </a:r>
            <a:r>
              <a:rPr lang="zh-CN" altLang="en-US" dirty="0" smtClean="0">
                <a:solidFill>
                  <a:srgbClr val="0000CC"/>
                </a:solidFill>
              </a:rPr>
              <a:t>不是</a:t>
            </a:r>
            <a:r>
              <a:rPr lang="zh-CN" altLang="en-US" dirty="0"/>
              <a:t>一个</a:t>
            </a:r>
            <a:r>
              <a:rPr lang="zh-CN" altLang="en-US" dirty="0" smtClean="0"/>
              <a:t>互连网。 </a:t>
            </a:r>
            <a:endParaRPr lang="zh-CN" altLang="en-US" dirty="0"/>
          </a:p>
          <a:p>
            <a:pPr marL="357505" indent="-357505" fontAlgn="auto">
              <a:lnSpc>
                <a:spcPts val="3200"/>
              </a:lnSpc>
              <a:buClr>
                <a:srgbClr val="0070C0"/>
              </a:buClr>
              <a:defRPr/>
            </a:pPr>
            <a:r>
              <a:rPr lang="en-US" altLang="zh-CN" dirty="0"/>
              <a:t>1983 </a:t>
            </a:r>
            <a:r>
              <a:rPr lang="zh-CN" altLang="en-US" dirty="0"/>
              <a:t>年，</a:t>
            </a:r>
            <a:r>
              <a:rPr lang="en-US" altLang="zh-CN" dirty="0">
                <a:solidFill>
                  <a:srgbClr val="C00000"/>
                </a:solidFill>
              </a:rPr>
              <a:t>TCP/IP </a:t>
            </a:r>
            <a:r>
              <a:rPr lang="zh-CN" altLang="en-US" dirty="0">
                <a:solidFill>
                  <a:srgbClr val="C00000"/>
                </a:solidFill>
              </a:rPr>
              <a:t>协议</a:t>
            </a:r>
            <a:r>
              <a:rPr lang="zh-CN" altLang="en-US" dirty="0"/>
              <a:t>成为 </a:t>
            </a:r>
            <a:r>
              <a:rPr lang="en-US" altLang="zh-CN" dirty="0"/>
              <a:t>ARPANET </a:t>
            </a:r>
            <a:r>
              <a:rPr lang="zh-CN" altLang="en-US" dirty="0"/>
              <a:t>上的标准协议，</a:t>
            </a:r>
            <a:r>
              <a:rPr lang="zh-CN" altLang="zh-CN" dirty="0"/>
              <a:t>使得所有使用</a:t>
            </a:r>
            <a:r>
              <a:rPr lang="en-US" altLang="zh-CN" dirty="0"/>
              <a:t> TCP/IP </a:t>
            </a:r>
            <a:r>
              <a:rPr lang="zh-CN" altLang="zh-CN" dirty="0"/>
              <a:t>协议的计算机都能利用互连网相互通信</a:t>
            </a:r>
            <a:r>
              <a:rPr lang="zh-CN" altLang="en-US" dirty="0"/>
              <a:t>。</a:t>
            </a:r>
            <a:endParaRPr lang="zh-CN" altLang="en-US" dirty="0"/>
          </a:p>
          <a:p>
            <a:pPr marL="357505" indent="-357505" fontAlgn="auto">
              <a:lnSpc>
                <a:spcPts val="3200"/>
              </a:lnSpc>
              <a:buClr>
                <a:srgbClr val="0070C0"/>
              </a:buClr>
              <a:defRPr/>
            </a:pPr>
            <a:r>
              <a:rPr lang="zh-CN" altLang="en-US" dirty="0">
                <a:solidFill>
                  <a:srgbClr val="C00000"/>
                </a:solidFill>
              </a:rPr>
              <a:t>人们把 </a:t>
            </a:r>
            <a:r>
              <a:rPr lang="en-US" altLang="zh-CN" dirty="0">
                <a:solidFill>
                  <a:srgbClr val="0000CC"/>
                </a:solidFill>
              </a:rPr>
              <a:t>1983 </a:t>
            </a:r>
            <a:r>
              <a:rPr lang="zh-CN" altLang="en-US" dirty="0">
                <a:solidFill>
                  <a:srgbClr val="0000CC"/>
                </a:solidFill>
              </a:rPr>
              <a:t>年</a:t>
            </a:r>
            <a:r>
              <a:rPr lang="zh-CN" altLang="en-US" dirty="0">
                <a:solidFill>
                  <a:srgbClr val="C00000"/>
                </a:solidFill>
              </a:rPr>
              <a:t>作为互联网的诞生时间。</a:t>
            </a:r>
            <a:endParaRPr lang="en-US" altLang="zh-CN" dirty="0">
              <a:solidFill>
                <a:srgbClr val="C00000"/>
              </a:solidFill>
            </a:endParaRPr>
          </a:p>
          <a:p>
            <a:pPr marL="357505" indent="-357505" fontAlgn="auto">
              <a:lnSpc>
                <a:spcPts val="3200"/>
              </a:lnSpc>
              <a:buClr>
                <a:srgbClr val="0070C0"/>
              </a:buClr>
              <a:defRPr/>
            </a:pPr>
            <a:r>
              <a:rPr lang="en-US" altLang="zh-CN" dirty="0" smtClean="0"/>
              <a:t>1990 </a:t>
            </a:r>
            <a:r>
              <a:rPr lang="zh-CN" altLang="zh-CN" dirty="0" smtClean="0"/>
              <a:t>年</a:t>
            </a:r>
            <a:r>
              <a:rPr lang="zh-CN" altLang="en-US" dirty="0"/>
              <a:t>，</a:t>
            </a:r>
            <a:r>
              <a:rPr lang="en-US" altLang="zh-CN" dirty="0"/>
              <a:t>ARPANET </a:t>
            </a:r>
            <a:r>
              <a:rPr lang="zh-CN" altLang="zh-CN" dirty="0"/>
              <a:t>正式宣布关闭</a:t>
            </a:r>
            <a:r>
              <a:rPr lang="zh-CN" altLang="en-US" dirty="0"/>
              <a:t>。</a:t>
            </a:r>
            <a:endParaRPr lang="en-US" altLang="zh-CN" dirty="0"/>
          </a:p>
          <a:p>
            <a:pPr>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第一阶段：</a:t>
            </a:r>
            <a:r>
              <a:rPr lang="en-US" altLang="zh-CN" dirty="0"/>
              <a:t>1969 – 1990 </a:t>
            </a:r>
            <a:endParaRPr lang="zh-CN" altLang="en-US" dirty="0"/>
          </a:p>
        </p:txBody>
      </p:sp>
      <p:grpSp>
        <p:nvGrpSpPr>
          <p:cNvPr id="36" name="组合 35"/>
          <p:cNvGrpSpPr/>
          <p:nvPr/>
        </p:nvGrpSpPr>
        <p:grpSpPr>
          <a:xfrm>
            <a:off x="5763260" y="975360"/>
            <a:ext cx="2369820" cy="1327785"/>
            <a:chOff x="5512528" y="1295507"/>
            <a:chExt cx="2369638" cy="2239778"/>
          </a:xfrm>
        </p:grpSpPr>
        <p:sp>
          <p:nvSpPr>
            <p:cNvPr id="2" name="椭圆 1"/>
            <p:cNvSpPr/>
            <p:nvPr/>
          </p:nvSpPr>
          <p:spPr>
            <a:xfrm>
              <a:off x="6584585"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SRI</a:t>
              </a:r>
              <a:endParaRPr lang="zh-CN" altLang="en-US" sz="1600" b="1" dirty="0">
                <a:solidFill>
                  <a:schemeClr val="tx1"/>
                </a:solidFill>
              </a:endParaRPr>
            </a:p>
          </p:txBody>
        </p:sp>
        <p:sp>
          <p:nvSpPr>
            <p:cNvPr id="4" name="椭圆 3"/>
            <p:cNvSpPr/>
            <p:nvPr/>
          </p:nvSpPr>
          <p:spPr>
            <a:xfrm>
              <a:off x="6723923"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070777" y="2301158"/>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723923" y="304348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577367" y="1558834"/>
              <a:ext cx="235132" cy="23513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a:stCxn id="4" idx="3"/>
              <a:endCxn id="6" idx="7"/>
            </p:cNvCxnSpPr>
            <p:nvPr/>
          </p:nvCxnSpPr>
          <p:spPr>
            <a:xfrm flipH="1">
              <a:off x="6271475" y="1759532"/>
              <a:ext cx="486882" cy="576060"/>
            </a:xfrm>
            <a:prstGeom prst="line">
              <a:avLst/>
            </a:prstGeom>
            <a:ln w="19050"/>
          </p:spPr>
          <p:style>
            <a:lnRef idx="1">
              <a:schemeClr val="dk1"/>
            </a:lnRef>
            <a:fillRef idx="0">
              <a:schemeClr val="dk1"/>
            </a:fillRef>
            <a:effectRef idx="0">
              <a:schemeClr val="dk1"/>
            </a:effectRef>
            <a:fontRef idx="minor">
              <a:schemeClr val="tx1"/>
            </a:fontRef>
          </p:style>
        </p:cxnSp>
        <p:cxnSp>
          <p:nvCxnSpPr>
            <p:cNvPr id="12" name="直接连接符 11"/>
            <p:cNvCxnSpPr>
              <a:stCxn id="6" idx="5"/>
              <a:endCxn id="7" idx="1"/>
            </p:cNvCxnSpPr>
            <p:nvPr/>
          </p:nvCxnSpPr>
          <p:spPr>
            <a:xfrm>
              <a:off x="6271475" y="2501856"/>
              <a:ext cx="486882" cy="576062"/>
            </a:xfrm>
            <a:prstGeom prst="line">
              <a:avLst/>
            </a:prstGeom>
            <a:ln w="19050"/>
          </p:spPr>
          <p:style>
            <a:lnRef idx="1">
              <a:schemeClr val="dk1"/>
            </a:lnRef>
            <a:fillRef idx="0">
              <a:schemeClr val="dk1"/>
            </a:fillRef>
            <a:effectRef idx="0">
              <a:schemeClr val="dk1"/>
            </a:effectRef>
            <a:fontRef idx="minor">
              <a:schemeClr val="tx1"/>
            </a:fontRef>
          </p:style>
        </p:cxnSp>
        <p:cxnSp>
          <p:nvCxnSpPr>
            <p:cNvPr id="15" name="直接连接符 14"/>
            <p:cNvCxnSpPr>
              <a:stCxn id="8" idx="2"/>
              <a:endCxn id="4" idx="6"/>
            </p:cNvCxnSpPr>
            <p:nvPr/>
          </p:nvCxnSpPr>
          <p:spPr>
            <a:xfrm flipH="1">
              <a:off x="6959055" y="1676400"/>
              <a:ext cx="618312"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8" name="直接连接符 17"/>
            <p:cNvCxnSpPr>
              <a:stCxn id="7" idx="0"/>
              <a:endCxn id="4" idx="4"/>
            </p:cNvCxnSpPr>
            <p:nvPr/>
          </p:nvCxnSpPr>
          <p:spPr>
            <a:xfrm flipV="1">
              <a:off x="6841489" y="1793966"/>
              <a:ext cx="0" cy="1249518"/>
            </a:xfrm>
            <a:prstGeom prst="line">
              <a:avLst/>
            </a:prstGeom>
            <a:ln w="19050"/>
          </p:spPr>
          <p:style>
            <a:lnRef idx="1">
              <a:schemeClr val="dk1"/>
            </a:lnRef>
            <a:fillRef idx="0">
              <a:schemeClr val="dk1"/>
            </a:fillRef>
            <a:effectRef idx="0">
              <a:schemeClr val="dk1"/>
            </a:effectRef>
            <a:fontRef idx="minor">
              <a:schemeClr val="tx1"/>
            </a:fontRef>
          </p:style>
        </p:cxnSp>
        <p:sp>
          <p:nvSpPr>
            <p:cNvPr id="21" name="椭圆 20"/>
            <p:cNvSpPr/>
            <p:nvPr/>
          </p:nvSpPr>
          <p:spPr>
            <a:xfrm>
              <a:off x="5512528" y="227140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UCSB</a:t>
              </a:r>
              <a:endParaRPr lang="zh-CN" altLang="en-US" sz="1600" b="1" dirty="0">
                <a:solidFill>
                  <a:schemeClr val="tx1"/>
                </a:solidFill>
              </a:endParaRPr>
            </a:p>
          </p:txBody>
        </p:sp>
        <p:sp>
          <p:nvSpPr>
            <p:cNvPr id="22" name="椭圆 21"/>
            <p:cNvSpPr/>
            <p:nvPr/>
          </p:nvSpPr>
          <p:spPr>
            <a:xfrm>
              <a:off x="6564990" y="3240644"/>
              <a:ext cx="570416"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UCLA</a:t>
              </a:r>
              <a:endParaRPr lang="zh-CN" altLang="en-US" sz="1600" b="1" dirty="0">
                <a:solidFill>
                  <a:schemeClr val="tx1"/>
                </a:solidFill>
              </a:endParaRPr>
            </a:p>
          </p:txBody>
        </p:sp>
        <p:sp>
          <p:nvSpPr>
            <p:cNvPr id="23" name="椭圆 22"/>
            <p:cNvSpPr/>
            <p:nvPr/>
          </p:nvSpPr>
          <p:spPr>
            <a:xfrm>
              <a:off x="7438029" y="1295507"/>
              <a:ext cx="444137" cy="294641"/>
            </a:xfrm>
            <a:prstGeom prst="ellipse">
              <a:avLst/>
            </a:prstGeom>
            <a:noFill/>
            <a:ln w="12700">
              <a:noFill/>
            </a:ln>
          </p:spPr>
          <p:style>
            <a:lnRef idx="2">
              <a:schemeClr val="dk1"/>
            </a:lnRef>
            <a:fillRef idx="1">
              <a:schemeClr val="lt1"/>
            </a:fillRef>
            <a:effectRef idx="0">
              <a:schemeClr val="dk1"/>
            </a:effectRef>
            <a:fontRef idx="minor">
              <a:schemeClr val="dk1"/>
            </a:fontRef>
          </p:style>
          <p:txBody>
            <a:bodyPr wrap="none" lIns="72000" rIns="72000" anchor="ctr">
              <a:noAutofit/>
            </a:bodyPr>
            <a:lstStyle/>
            <a:p>
              <a:pPr algn="ctr" fontAlgn="auto">
                <a:spcBef>
                  <a:spcPts val="0"/>
                </a:spcBef>
                <a:spcAft>
                  <a:spcPts val="0"/>
                </a:spcAft>
              </a:pPr>
              <a:r>
                <a:rPr lang="en-US" altLang="zh-CN" sz="1600" b="1" dirty="0" smtClean="0">
                  <a:solidFill>
                    <a:schemeClr val="tx1"/>
                  </a:solidFill>
                </a:rPr>
                <a:t>UTAH</a:t>
              </a:r>
              <a:endParaRPr lang="zh-CN" altLang="en-US" sz="1600" b="1" dirty="0">
                <a:solidFill>
                  <a:schemeClr val="tx1"/>
                </a:solidFill>
              </a:endParaRPr>
            </a:p>
          </p:txBody>
        </p:sp>
      </p:grpSp>
      <p:sp>
        <p:nvSpPr>
          <p:cNvPr id="37" name="矩形 36"/>
          <p:cNvSpPr/>
          <p:nvPr/>
        </p:nvSpPr>
        <p:spPr>
          <a:xfrm>
            <a:off x="6023119" y="2396844"/>
            <a:ext cx="227748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kumimoji="1" lang="en-US" altLang="zh-CN" sz="1600" b="1" dirty="0">
                <a:latin typeface="微软雅黑" panose="020B0503020204020204" pitchFamily="34" charset="-122"/>
                <a:ea typeface="微软雅黑" panose="020B0503020204020204" pitchFamily="34" charset="-122"/>
              </a:rPr>
              <a:t>1969 </a:t>
            </a:r>
            <a:r>
              <a:rPr kumimoji="1" lang="zh-CN" altLang="en-US" sz="1600" b="1" dirty="0">
                <a:latin typeface="微软雅黑" panose="020B0503020204020204" pitchFamily="34" charset="-122"/>
                <a:ea typeface="微软雅黑" panose="020B0503020204020204" pitchFamily="34" charset="-122"/>
              </a:rPr>
              <a:t>年</a:t>
            </a:r>
            <a:r>
              <a:rPr kumimoji="1" lang="zh-CN" altLang="en-US" sz="1600" b="1" dirty="0" smtClean="0">
                <a:latin typeface="微软雅黑" panose="020B0503020204020204" pitchFamily="34" charset="-122"/>
                <a:ea typeface="微软雅黑" panose="020B0503020204020204" pitchFamily="34" charset="-122"/>
              </a:rPr>
              <a:t>的 </a:t>
            </a:r>
            <a:r>
              <a:rPr kumimoji="1" lang="en-US" altLang="zh-CN" sz="1600" b="1" dirty="0" smtClean="0">
                <a:latin typeface="微软雅黑" panose="020B0503020204020204" pitchFamily="34" charset="-122"/>
                <a:ea typeface="微软雅黑" panose="020B0503020204020204" pitchFamily="34" charset="-122"/>
              </a:rPr>
              <a:t>ARPANET </a:t>
            </a:r>
            <a:endParaRPr kumimoji="1" lang="zh-CN" altLang="en-US" sz="1600" b="1" dirty="0">
              <a:latin typeface="微软雅黑" panose="020B0503020204020204" pitchFamily="34" charset="-122"/>
              <a:ea typeface="微软雅黑" panose="020B0503020204020204" pitchFamily="34" charset="-122"/>
            </a:endParaRPr>
          </a:p>
        </p:txBody>
      </p:sp>
      <p:pic>
        <p:nvPicPr>
          <p:cNvPr id="13" name="图片 12"/>
          <p:cNvPicPr>
            <a:picLocks noChangeAspect="1"/>
          </p:cNvPicPr>
          <p:nvPr/>
        </p:nvPicPr>
        <p:blipFill>
          <a:blip r:embed="rId1"/>
          <a:stretch>
            <a:fillRect/>
          </a:stretch>
        </p:blipFill>
        <p:spPr>
          <a:xfrm>
            <a:off x="6154420" y="2829560"/>
            <a:ext cx="2215515" cy="17075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86840" y="892810"/>
            <a:ext cx="5866130" cy="3482975"/>
          </a:xfrm>
          <a:prstGeom prst="rect">
            <a:avLst/>
          </a:prstGeom>
          <a:noFill/>
        </p:spPr>
        <p:txBody>
          <a:bodyPr wrap="square" rtlCol="0">
            <a:noAutofit/>
          </a:bodyPr>
          <a:lstStyle/>
          <a:p>
            <a:pPr marL="400050" indent="-400050" algn="l">
              <a:buFont typeface="+mj-ea"/>
              <a:buAutoNum type="ea1JpnChsDbPeriod"/>
            </a:pPr>
            <a:r>
              <a:rPr lang="zh-CN" altLang="en-US" sz="2400"/>
              <a:t>概述</a:t>
            </a:r>
            <a:endParaRPr lang="zh-CN" altLang="en-US" sz="2400"/>
          </a:p>
          <a:p>
            <a:pPr marL="400050" indent="-400050" algn="l">
              <a:buFont typeface="+mj-ea"/>
              <a:buAutoNum type="ea1JpnChsDbPeriod"/>
            </a:pPr>
            <a:r>
              <a:rPr lang="zh-CN" altLang="en-US" sz="2400"/>
              <a:t>物理层</a:t>
            </a:r>
            <a:endParaRPr lang="zh-CN" altLang="en-US" sz="2400"/>
          </a:p>
          <a:p>
            <a:pPr marL="400050" indent="-400050" algn="l">
              <a:buFont typeface="+mj-ea"/>
              <a:buAutoNum type="ea1JpnChsDbPeriod"/>
            </a:pPr>
            <a:r>
              <a:rPr lang="zh-CN" altLang="en-US" sz="2400"/>
              <a:t>数据链路层</a:t>
            </a:r>
            <a:endParaRPr lang="zh-CN" altLang="en-US" sz="2400"/>
          </a:p>
          <a:p>
            <a:pPr marL="400050" indent="-400050" algn="l">
              <a:buFont typeface="+mj-ea"/>
              <a:buAutoNum type="ea1JpnChsDbPeriod"/>
            </a:pPr>
            <a:r>
              <a:rPr lang="zh-CN" altLang="en-US" sz="2400"/>
              <a:t>网络层</a:t>
            </a:r>
            <a:endParaRPr lang="zh-CN" altLang="en-US" sz="2400"/>
          </a:p>
          <a:p>
            <a:pPr marL="400050" indent="-400050" algn="l">
              <a:buFont typeface="+mj-ea"/>
              <a:buAutoNum type="ea1JpnChsDbPeriod"/>
            </a:pPr>
            <a:r>
              <a:rPr lang="zh-CN" altLang="en-US" sz="2400"/>
              <a:t>运输层</a:t>
            </a:r>
            <a:endParaRPr lang="zh-CN" altLang="en-US" sz="2400">
              <a:highlight>
                <a:srgbClr val="FF0000"/>
              </a:highlight>
            </a:endParaRPr>
          </a:p>
          <a:p>
            <a:pPr marL="400050" indent="-400050" algn="l">
              <a:buFont typeface="+mj-ea"/>
              <a:buAutoNum type="ea1JpnChsDbPeriod"/>
            </a:pPr>
            <a:r>
              <a:rPr lang="zh-CN" altLang="en-US" sz="2400"/>
              <a:t>应用层</a:t>
            </a:r>
            <a:endParaRPr lang="zh-CN" altLang="en-US" sz="2400"/>
          </a:p>
          <a:p>
            <a:pPr marL="400050" indent="-400050" algn="l">
              <a:buFont typeface="+mj-ea"/>
              <a:buAutoNum type="ea1JpnChsDbPeriod"/>
            </a:pPr>
            <a:r>
              <a:rPr lang="zh-CN" altLang="en-US" sz="2400"/>
              <a:t>网络安全</a:t>
            </a:r>
            <a:endParaRPr lang="zh-CN" altLang="en-US" sz="2400"/>
          </a:p>
          <a:p>
            <a:pPr marL="400050" indent="-400050" algn="l">
              <a:buFont typeface="+mj-ea"/>
              <a:buAutoNum type="ea1JpnChsDbPeriod"/>
            </a:pPr>
            <a:r>
              <a:rPr lang="zh-CN" altLang="en-US" sz="2400"/>
              <a:t>互联网上的音频</a:t>
            </a:r>
            <a:r>
              <a:rPr lang="en-US" altLang="zh-CN" sz="2400"/>
              <a:t>/</a:t>
            </a:r>
            <a:r>
              <a:rPr lang="zh-CN" altLang="en-US" sz="2400"/>
              <a:t>视频服务</a:t>
            </a:r>
            <a:endParaRPr lang="zh-CN" altLang="en-US" sz="2400"/>
          </a:p>
          <a:p>
            <a:pPr marL="400050" indent="-400050" algn="l">
              <a:buFont typeface="+mj-ea"/>
              <a:buAutoNum type="ea1JpnChsDbPeriod"/>
            </a:pPr>
            <a:r>
              <a:rPr lang="zh-CN" altLang="en-US" sz="2400"/>
              <a:t>无线网络和移动网络</a:t>
            </a:r>
            <a:endParaRPr lang="zh-CN" altLang="en-US" sz="2400"/>
          </a:p>
        </p:txBody>
      </p:sp>
      <p:sp>
        <p:nvSpPr>
          <p:cNvPr id="3" name="文本框 2"/>
          <p:cNvSpPr txBox="1"/>
          <p:nvPr/>
        </p:nvSpPr>
        <p:spPr>
          <a:xfrm>
            <a:off x="2584450" y="456565"/>
            <a:ext cx="3048000" cy="583565"/>
          </a:xfrm>
          <a:prstGeom prst="rect">
            <a:avLst/>
          </a:prstGeom>
          <a:noFill/>
        </p:spPr>
        <p:txBody>
          <a:bodyPr wrap="square" rtlCol="0">
            <a:spAutoFit/>
          </a:bodyPr>
          <a:lstStyle/>
          <a:p>
            <a:pPr algn="ctr"/>
            <a:r>
              <a:rPr lang="zh-CN" altLang="en-US" sz="3200"/>
              <a:t>教学内容</a:t>
            </a:r>
            <a:endParaRPr lang="zh-CN" altLang="en-US" sz="320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63554"/>
            <a:ext cx="3990407" cy="3172691"/>
          </a:xfrm>
        </p:spPr>
        <p:txBody>
          <a:bodyPr/>
          <a:lstStyle/>
          <a:p>
            <a:pPr fontAlgn="auto">
              <a:lnSpc>
                <a:spcPts val="3200"/>
              </a:lnSpc>
              <a:defRPr/>
            </a:pPr>
            <a:r>
              <a:rPr lang="zh-CN" altLang="en-US" dirty="0"/>
              <a:t>国家科学基金</a:t>
            </a:r>
            <a:r>
              <a:rPr lang="zh-CN" altLang="en-US" dirty="0" smtClean="0"/>
              <a:t>网 </a:t>
            </a:r>
            <a:r>
              <a:rPr lang="en-US" altLang="zh-CN" dirty="0" smtClean="0"/>
              <a:t>NSFNET</a:t>
            </a:r>
            <a:r>
              <a:rPr lang="zh-CN" altLang="en-US" dirty="0"/>
              <a:t>。</a:t>
            </a:r>
            <a:endParaRPr lang="en-US" altLang="zh-CN" dirty="0"/>
          </a:p>
          <a:p>
            <a:pPr fontAlgn="auto">
              <a:lnSpc>
                <a:spcPts val="3200"/>
              </a:lnSpc>
              <a:defRPr/>
            </a:pPr>
            <a:r>
              <a:rPr lang="zh-CN" altLang="en-US" dirty="0">
                <a:solidFill>
                  <a:srgbClr val="C00000"/>
                </a:solidFill>
              </a:rPr>
              <a:t>三级结构：</a:t>
            </a:r>
            <a:r>
              <a:rPr lang="zh-CN" altLang="en-US" dirty="0"/>
              <a:t>主干网、地区网和校园网（或企业网）。</a:t>
            </a:r>
            <a:endParaRPr lang="en-US" altLang="zh-CN" dirty="0"/>
          </a:p>
          <a:p>
            <a:pPr fontAlgn="auto">
              <a:lnSpc>
                <a:spcPts val="3200"/>
              </a:lnSpc>
              <a:defRPr/>
            </a:pPr>
            <a:r>
              <a:rPr lang="zh-CN" altLang="en-US" dirty="0"/>
              <a:t>覆盖了全美国主要的大学和研究所，并且成为互联网中的主要组成部分</a:t>
            </a:r>
            <a:r>
              <a:rPr lang="zh-CN" altLang="en-US" dirty="0" smtClean="0"/>
              <a:t>。</a:t>
            </a:r>
            <a:endParaRPr lang="zh-CN" altLang="en-US" dirty="0" smtClean="0"/>
          </a:p>
          <a:p>
            <a:pPr fontAlgn="auto">
              <a:lnSpc>
                <a:spcPts val="3200"/>
              </a:lnSpc>
              <a:defRPr/>
            </a:pPr>
            <a:r>
              <a:rPr lang="en-US" altLang="zh-CN" dirty="0" smtClean="0"/>
              <a:t>1993</a:t>
            </a:r>
            <a:r>
              <a:rPr dirty="0" smtClean="0"/>
              <a:t>年互联网主干网的速率提高到</a:t>
            </a:r>
            <a:r>
              <a:rPr lang="en-US" altLang="zh-CN" dirty="0" smtClean="0"/>
              <a:t>45Mbit/s</a:t>
            </a:r>
            <a:r>
              <a:rPr dirty="0" smtClean="0"/>
              <a:t>。</a:t>
            </a:r>
            <a:endParaRPr lang="en-US" altLang="zh-CN" dirty="0"/>
          </a:p>
          <a:p>
            <a:pPr>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第二阶段：</a:t>
            </a:r>
            <a:r>
              <a:rPr lang="en-US" altLang="zh-CN" dirty="0"/>
              <a:t>1985 – 1993 </a:t>
            </a:r>
            <a:endParaRPr lang="zh-CN" altLang="en-US" dirty="0"/>
          </a:p>
        </p:txBody>
      </p:sp>
      <p:grpSp>
        <p:nvGrpSpPr>
          <p:cNvPr id="4" name="组合 96"/>
          <p:cNvGrpSpPr/>
          <p:nvPr/>
        </p:nvGrpSpPr>
        <p:grpSpPr bwMode="auto">
          <a:xfrm>
            <a:off x="4298722" y="1252665"/>
            <a:ext cx="4414878" cy="2319685"/>
            <a:chOff x="1526812" y="3062631"/>
            <a:chExt cx="6236139" cy="2752192"/>
          </a:xfrm>
        </p:grpSpPr>
        <p:cxnSp>
          <p:nvCxnSpPr>
            <p:cNvPr id="6" name="直接连接符 83"/>
            <p:cNvCxnSpPr>
              <a:cxnSpLocks noChangeShapeType="1"/>
            </p:cNvCxnSpPr>
            <p:nvPr/>
          </p:nvCxnSpPr>
          <p:spPr bwMode="auto">
            <a:xfrm flipH="1">
              <a:off x="6189663" y="4492436"/>
              <a:ext cx="334962" cy="884238"/>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7" name="直接连接符 5"/>
            <p:cNvCxnSpPr>
              <a:cxnSpLocks noChangeShapeType="1"/>
            </p:cNvCxnSpPr>
            <p:nvPr/>
          </p:nvCxnSpPr>
          <p:spPr bwMode="auto">
            <a:xfrm flipH="1">
              <a:off x="3155950" y="3458973"/>
              <a:ext cx="1058862" cy="711200"/>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8" name="直接连接符 6"/>
            <p:cNvCxnSpPr>
              <a:cxnSpLocks noChangeShapeType="1"/>
            </p:cNvCxnSpPr>
            <p:nvPr/>
          </p:nvCxnSpPr>
          <p:spPr bwMode="auto">
            <a:xfrm flipH="1">
              <a:off x="4162425" y="3458973"/>
              <a:ext cx="403225" cy="984250"/>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9" name="直接连接符 7"/>
            <p:cNvCxnSpPr>
              <a:cxnSpLocks noChangeShapeType="1"/>
            </p:cNvCxnSpPr>
            <p:nvPr/>
          </p:nvCxnSpPr>
          <p:spPr bwMode="auto">
            <a:xfrm>
              <a:off x="5087938" y="3458973"/>
              <a:ext cx="1241425" cy="711200"/>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pic>
          <p:nvPicPr>
            <p:cNvPr id="10"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41700" y="36669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1" name="直接连接符 83"/>
            <p:cNvCxnSpPr>
              <a:cxnSpLocks noChangeShapeType="1"/>
            </p:cNvCxnSpPr>
            <p:nvPr/>
          </p:nvCxnSpPr>
          <p:spPr bwMode="auto">
            <a:xfrm flipH="1">
              <a:off x="2001838" y="4519423"/>
              <a:ext cx="484187" cy="854075"/>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12" name="直接连接符 67"/>
            <p:cNvCxnSpPr>
              <a:cxnSpLocks noChangeShapeType="1"/>
            </p:cNvCxnSpPr>
            <p:nvPr/>
          </p:nvCxnSpPr>
          <p:spPr bwMode="auto">
            <a:xfrm>
              <a:off x="4211638" y="4492436"/>
              <a:ext cx="188912" cy="922338"/>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cxnSp>
          <p:nvCxnSpPr>
            <p:cNvPr id="13" name="直接连接符 37"/>
            <p:cNvCxnSpPr>
              <a:cxnSpLocks noChangeShapeType="1"/>
            </p:cNvCxnSpPr>
            <p:nvPr/>
          </p:nvCxnSpPr>
          <p:spPr bwMode="auto">
            <a:xfrm>
              <a:off x="6632575" y="4443223"/>
              <a:ext cx="631032" cy="895350"/>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grpSp>
          <p:nvGrpSpPr>
            <p:cNvPr id="14" name="Group 194"/>
            <p:cNvGrpSpPr/>
            <p:nvPr/>
          </p:nvGrpSpPr>
          <p:grpSpPr bwMode="auto">
            <a:xfrm>
              <a:off x="5795963" y="5338573"/>
              <a:ext cx="860425" cy="476250"/>
              <a:chOff x="2569" y="3268"/>
              <a:chExt cx="542" cy="300"/>
            </a:xfrm>
            <a:solidFill>
              <a:srgbClr val="0070C0"/>
            </a:solidFill>
          </p:grpSpPr>
          <p:sp>
            <p:nvSpPr>
              <p:cNvPr id="87"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8"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9"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0"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1"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2"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3"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4"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95"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6"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97"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grpSp>
        <p:sp>
          <p:nvSpPr>
            <p:cNvPr id="15" name="Oval 187"/>
            <p:cNvSpPr>
              <a:spLocks noChangeArrowheads="1"/>
            </p:cNvSpPr>
            <p:nvPr/>
          </p:nvSpPr>
          <p:spPr bwMode="auto">
            <a:xfrm>
              <a:off x="4003676" y="3062631"/>
              <a:ext cx="1177924" cy="516612"/>
            </a:xfrm>
            <a:prstGeom prst="ellipse">
              <a:avLst/>
            </a:prstGeom>
            <a:solidFill>
              <a:srgbClr val="368AD6"/>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1240B29-F687-4F45-9708-019B960494DF}">
                <a14:hiddenLine xmlns:a14="http://schemas.microsoft.com/office/drawing/2010/main" w="9525">
                  <a:solidFill>
                    <a:schemeClr val="tx1"/>
                  </a:solidFill>
                  <a:rou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16" name="Text Box 1524"/>
            <p:cNvSpPr txBox="1">
              <a:spLocks noChangeArrowheads="1"/>
            </p:cNvSpPr>
            <p:nvPr/>
          </p:nvSpPr>
          <p:spPr bwMode="auto">
            <a:xfrm>
              <a:off x="4082320" y="3124067"/>
              <a:ext cx="1021646" cy="36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chemeClr val="bg1"/>
                  </a:solidFill>
                  <a:latin typeface="Times New Roman" panose="02020603050405020304" pitchFamily="18" charset="0"/>
                  <a:ea typeface="微软雅黑" panose="020B0503020204020204" pitchFamily="34" charset="-122"/>
                </a:rPr>
                <a:t>主干网</a:t>
              </a:r>
              <a:endParaRPr kumimoji="1" lang="zh-CN" altLang="en-US" sz="1400" b="1" dirty="0">
                <a:solidFill>
                  <a:schemeClr val="bg1"/>
                </a:solidFill>
                <a:latin typeface="Times New Roman" panose="02020603050405020304" pitchFamily="18" charset="0"/>
                <a:ea typeface="微软雅黑" panose="020B0503020204020204" pitchFamily="34" charset="-122"/>
              </a:endParaRPr>
            </a:p>
          </p:txBody>
        </p:sp>
        <p:pic>
          <p:nvPicPr>
            <p:cNvPr id="17"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62425" y="373202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41963" y="36494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9" name="Group 195"/>
            <p:cNvGrpSpPr/>
            <p:nvPr/>
          </p:nvGrpSpPr>
          <p:grpSpPr bwMode="auto">
            <a:xfrm>
              <a:off x="6877050" y="5338573"/>
              <a:ext cx="860425" cy="476250"/>
              <a:chOff x="2569" y="3268"/>
              <a:chExt cx="542" cy="300"/>
            </a:xfrm>
            <a:solidFill>
              <a:srgbClr val="0070C0"/>
            </a:solidFill>
          </p:grpSpPr>
          <p:sp>
            <p:nvSpPr>
              <p:cNvPr id="76"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7"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8"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9"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0"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1"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2"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3"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84"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5"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86"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0" name="Group 207"/>
            <p:cNvGrpSpPr/>
            <p:nvPr/>
          </p:nvGrpSpPr>
          <p:grpSpPr bwMode="auto">
            <a:xfrm>
              <a:off x="3990975" y="5338573"/>
              <a:ext cx="860425" cy="476250"/>
              <a:chOff x="2569" y="3268"/>
              <a:chExt cx="542" cy="300"/>
            </a:xfrm>
            <a:solidFill>
              <a:srgbClr val="0070C0"/>
            </a:solidFill>
          </p:grpSpPr>
          <p:sp>
            <p:nvSpPr>
              <p:cNvPr id="65"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6"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7"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8"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9"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0"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1"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2"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73"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4"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75"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21" name="Group 231"/>
            <p:cNvGrpSpPr/>
            <p:nvPr/>
          </p:nvGrpSpPr>
          <p:grpSpPr bwMode="auto">
            <a:xfrm>
              <a:off x="1547813" y="5338573"/>
              <a:ext cx="860425" cy="476250"/>
              <a:chOff x="2569" y="3268"/>
              <a:chExt cx="542" cy="300"/>
            </a:xfrm>
            <a:solidFill>
              <a:srgbClr val="0070C0"/>
            </a:solidFill>
          </p:grpSpPr>
          <p:sp>
            <p:nvSpPr>
              <p:cNvPr id="54"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5"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6"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7"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8"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59"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0"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1"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62"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3"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64"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grpSp>
        <p:pic>
          <p:nvPicPr>
            <p:cNvPr id="22"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51050"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00513" y="4797236"/>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172200" y="4763898"/>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70688" y="4730561"/>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6" name="Group 248"/>
            <p:cNvGrpSpPr/>
            <p:nvPr/>
          </p:nvGrpSpPr>
          <p:grpSpPr bwMode="auto">
            <a:xfrm>
              <a:off x="3708400" y="4195573"/>
              <a:ext cx="1089025" cy="479425"/>
              <a:chOff x="642" y="2212"/>
              <a:chExt cx="686" cy="302"/>
            </a:xfrm>
            <a:effectLst/>
            <a:scene3d>
              <a:camera prst="orthographicFront">
                <a:rot lat="0" lon="0" rev="0"/>
              </a:camera>
              <a:lightRig rig="balanced" dir="t">
                <a:rot lat="0" lon="0" rev="8700000"/>
              </a:lightRig>
            </a:scene3d>
          </p:grpSpPr>
          <p:sp>
            <p:nvSpPr>
              <p:cNvPr id="52" name="Oval 249"/>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3" name="Text Box 1524"/>
              <p:cNvSpPr txBox="1">
                <a:spLocks noChangeArrowheads="1"/>
              </p:cNvSpPr>
              <p:nvPr/>
            </p:nvSpPr>
            <p:spPr bwMode="auto">
              <a:xfrm>
                <a:off x="665" y="2240"/>
                <a:ext cx="644" cy="230"/>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anose="02020603050405020304" pitchFamily="18" charset="0"/>
                    <a:ea typeface="微软雅黑" panose="020B0503020204020204" pitchFamily="34" charset="-122"/>
                  </a:rPr>
                  <a:t>地区网</a:t>
                </a:r>
                <a:endParaRPr kumimoji="1" lang="zh-CN" altLang="en-US" sz="1400" b="1" dirty="0">
                  <a:solidFill>
                    <a:schemeClr val="bg1"/>
                  </a:solidFill>
                  <a:latin typeface="Times New Roman" panose="02020603050405020304" pitchFamily="18" charset="0"/>
                  <a:ea typeface="微软雅黑" panose="020B0503020204020204" pitchFamily="34" charset="-122"/>
                </a:endParaRPr>
              </a:p>
            </p:txBody>
          </p:sp>
        </p:grpSp>
        <p:grpSp>
          <p:nvGrpSpPr>
            <p:cNvPr id="27" name="Group 251"/>
            <p:cNvGrpSpPr/>
            <p:nvPr/>
          </p:nvGrpSpPr>
          <p:grpSpPr bwMode="auto">
            <a:xfrm>
              <a:off x="6011863" y="4039998"/>
              <a:ext cx="1089025" cy="479425"/>
              <a:chOff x="642" y="2212"/>
              <a:chExt cx="686" cy="302"/>
            </a:xfrm>
            <a:effectLst/>
            <a:scene3d>
              <a:camera prst="orthographicFront">
                <a:rot lat="0" lon="0" rev="0"/>
              </a:camera>
              <a:lightRig rig="balanced" dir="t">
                <a:rot lat="0" lon="0" rev="8700000"/>
              </a:lightRig>
            </a:scene3d>
          </p:grpSpPr>
          <p:sp>
            <p:nvSpPr>
              <p:cNvPr id="50" name="Oval 252"/>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51" name="Text Box 1524"/>
              <p:cNvSpPr txBox="1">
                <a:spLocks noChangeArrowheads="1"/>
              </p:cNvSpPr>
              <p:nvPr/>
            </p:nvSpPr>
            <p:spPr bwMode="auto">
              <a:xfrm>
                <a:off x="671" y="2240"/>
                <a:ext cx="644" cy="230"/>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anose="02020603050405020304" pitchFamily="18" charset="0"/>
                    <a:ea typeface="微软雅黑" panose="020B0503020204020204" pitchFamily="34" charset="-122"/>
                  </a:rPr>
                  <a:t>地区网</a:t>
                </a:r>
                <a:endParaRPr kumimoji="1" lang="zh-CN" altLang="en-US" sz="1400" b="1" dirty="0">
                  <a:solidFill>
                    <a:schemeClr val="bg1"/>
                  </a:solidFill>
                  <a:latin typeface="Times New Roman" panose="02020603050405020304" pitchFamily="18" charset="0"/>
                  <a:ea typeface="微软雅黑" panose="020B0503020204020204" pitchFamily="34" charset="-122"/>
                </a:endParaRPr>
              </a:p>
            </p:txBody>
          </p:sp>
        </p:grpSp>
        <p:cxnSp>
          <p:nvCxnSpPr>
            <p:cNvPr id="28" name="直接连接符 67"/>
            <p:cNvCxnSpPr>
              <a:cxnSpLocks noChangeShapeType="1"/>
            </p:cNvCxnSpPr>
            <p:nvPr/>
          </p:nvCxnSpPr>
          <p:spPr bwMode="auto">
            <a:xfrm>
              <a:off x="2882900" y="4492436"/>
              <a:ext cx="188912" cy="922338"/>
            </a:xfrm>
            <a:prstGeom prst="line">
              <a:avLst/>
            </a:prstGeom>
            <a:noFill/>
            <a:ln w="28575" algn="ctr">
              <a:solidFill>
                <a:srgbClr val="368AD6"/>
              </a:solidFill>
              <a:round/>
            </a:ln>
            <a:extLst>
              <a:ext uri="{909E8E84-426E-40DD-AFC4-6F175D3DCCD1}">
                <a14:hiddenFill xmlns:a14="http://schemas.microsoft.com/office/drawing/2010/main">
                  <a:noFill/>
                </a14:hiddenFill>
              </a:ext>
            </a:extLst>
          </p:spPr>
        </p:cxnSp>
        <p:pic>
          <p:nvPicPr>
            <p:cNvPr id="29" name="Picture 146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71775" y="4741673"/>
              <a:ext cx="403225" cy="33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0" name="Group 219"/>
            <p:cNvGrpSpPr/>
            <p:nvPr/>
          </p:nvGrpSpPr>
          <p:grpSpPr bwMode="auto">
            <a:xfrm>
              <a:off x="2700338" y="5338573"/>
              <a:ext cx="860425" cy="476250"/>
              <a:chOff x="2569" y="3268"/>
              <a:chExt cx="542" cy="300"/>
            </a:xfrm>
            <a:solidFill>
              <a:srgbClr val="0070C0"/>
            </a:solidFill>
          </p:grpSpPr>
          <p:sp>
            <p:nvSpPr>
              <p:cNvPr id="39" name="Oval 1429"/>
              <p:cNvSpPr>
                <a:spLocks noChangeArrowheads="1"/>
              </p:cNvSpPr>
              <p:nvPr/>
            </p:nvSpPr>
            <p:spPr bwMode="auto">
              <a:xfrm>
                <a:off x="2695" y="3268"/>
                <a:ext cx="235" cy="81"/>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0" name="Oval 1430"/>
              <p:cNvSpPr>
                <a:spLocks noChangeArrowheads="1"/>
              </p:cNvSpPr>
              <p:nvPr/>
            </p:nvSpPr>
            <p:spPr bwMode="auto">
              <a:xfrm rot="900000">
                <a:off x="2893" y="3296"/>
                <a:ext cx="159" cy="66"/>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1" name="Oval 1431"/>
              <p:cNvSpPr>
                <a:spLocks noChangeArrowheads="1"/>
              </p:cNvSpPr>
              <p:nvPr/>
            </p:nvSpPr>
            <p:spPr bwMode="auto">
              <a:xfrm rot="1500000">
                <a:off x="2973" y="3363"/>
                <a:ext cx="138" cy="77"/>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2" name="Oval 1432"/>
              <p:cNvSpPr>
                <a:spLocks noChangeArrowheads="1"/>
              </p:cNvSpPr>
              <p:nvPr/>
            </p:nvSpPr>
            <p:spPr bwMode="auto">
              <a:xfrm rot="-1560000">
                <a:off x="2928" y="3439"/>
                <a:ext cx="168" cy="95"/>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3" name="Oval 1433"/>
              <p:cNvSpPr>
                <a:spLocks noChangeArrowheads="1"/>
              </p:cNvSpPr>
              <p:nvPr/>
            </p:nvSpPr>
            <p:spPr bwMode="auto">
              <a:xfrm>
                <a:off x="2723" y="3448"/>
                <a:ext cx="271" cy="120"/>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4" name="Oval 1434"/>
              <p:cNvSpPr>
                <a:spLocks noChangeArrowheads="1"/>
              </p:cNvSpPr>
              <p:nvPr/>
            </p:nvSpPr>
            <p:spPr bwMode="auto">
              <a:xfrm rot="1080000">
                <a:off x="2612" y="3448"/>
                <a:ext cx="152"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5" name="Oval 1435"/>
              <p:cNvSpPr>
                <a:spLocks noChangeArrowheads="1"/>
              </p:cNvSpPr>
              <p:nvPr/>
            </p:nvSpPr>
            <p:spPr bwMode="auto">
              <a:xfrm>
                <a:off x="2569" y="3386"/>
                <a:ext cx="125" cy="79"/>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6" name="Oval 1436"/>
              <p:cNvSpPr>
                <a:spLocks noChangeArrowheads="1"/>
              </p:cNvSpPr>
              <p:nvPr/>
            </p:nvSpPr>
            <p:spPr bwMode="auto">
              <a:xfrm rot="-1860000">
                <a:off x="2589" y="3325"/>
                <a:ext cx="170" cy="78"/>
              </a:xfrm>
              <a:prstGeom prst="ellipse">
                <a:avLst/>
              </a:prstGeom>
              <a:grpFill/>
              <a:ln>
                <a:noFill/>
              </a:ln>
              <a:extLst>
                <a:ext uri="{91240B29-F687-4F45-9708-019B960494DF}">
                  <a14:hiddenLine xmlns:a14="http://schemas.microsoft.com/office/drawing/2010/main" w="12700">
                    <a:solidFill>
                      <a:schemeClr val="tx1"/>
                    </a:solidFill>
                    <a:round/>
                  </a14:hiddenLine>
                </a:ext>
              </a:extLst>
            </p:spPr>
            <p:txBody>
              <a:bodyPr wrap="none" anchor="ctr"/>
              <a:lstStyle/>
              <a:p>
                <a:pPr eaLnBrk="0" fontAlgn="auto" hangingPunct="0">
                  <a:spcBef>
                    <a:spcPts val="0"/>
                  </a:spcBef>
                  <a:spcAft>
                    <a:spcPts val="0"/>
                  </a:spcAft>
                  <a:defRPr/>
                </a:pPr>
                <a:endParaRPr lang="zh-CN" altLang="en-US" sz="1600">
                  <a:latin typeface="+mn-lt"/>
                  <a:ea typeface="+mn-ea"/>
                </a:endParaRPr>
              </a:p>
            </p:txBody>
          </p:sp>
          <p:sp>
            <p:nvSpPr>
              <p:cNvPr id="47" name="Freeform 1437"/>
              <p:cNvSpPr/>
              <p:nvPr/>
            </p:nvSpPr>
            <p:spPr bwMode="auto">
              <a:xfrm>
                <a:off x="2628" y="3320"/>
                <a:ext cx="425" cy="204"/>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8" name="Freeform 1438"/>
              <p:cNvSpPr/>
              <p:nvPr/>
            </p:nvSpPr>
            <p:spPr bwMode="auto">
              <a:xfrm>
                <a:off x="2710" y="3305"/>
                <a:ext cx="67" cy="59"/>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sp>
            <p:nvSpPr>
              <p:cNvPr id="49" name="Freeform 1439"/>
              <p:cNvSpPr/>
              <p:nvPr/>
            </p:nvSpPr>
            <p:spPr bwMode="auto">
              <a:xfrm>
                <a:off x="2869" y="3290"/>
                <a:ext cx="47" cy="43"/>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spcBef>
                    <a:spcPts val="0"/>
                  </a:spcBef>
                  <a:spcAft>
                    <a:spcPts val="0"/>
                  </a:spcAft>
                  <a:defRPr/>
                </a:pPr>
                <a:endParaRPr lang="zh-CN" altLang="en-US" sz="1600">
                  <a:latin typeface="+mn-lt"/>
                  <a:ea typeface="+mn-ea"/>
                </a:endParaRPr>
              </a:p>
            </p:txBody>
          </p:sp>
        </p:grpSp>
        <p:grpSp>
          <p:nvGrpSpPr>
            <p:cNvPr id="31" name="Group 190"/>
            <p:cNvGrpSpPr/>
            <p:nvPr/>
          </p:nvGrpSpPr>
          <p:grpSpPr bwMode="auto">
            <a:xfrm>
              <a:off x="2224088" y="4095561"/>
              <a:ext cx="1089025" cy="479425"/>
              <a:chOff x="642" y="2212"/>
              <a:chExt cx="686" cy="302"/>
            </a:xfrm>
            <a:effectLst/>
            <a:scene3d>
              <a:camera prst="orthographicFront">
                <a:rot lat="0" lon="0" rev="0"/>
              </a:camera>
              <a:lightRig rig="balanced" dir="t">
                <a:rot lat="0" lon="0" rev="8700000"/>
              </a:lightRig>
            </a:scene3d>
          </p:grpSpPr>
          <p:sp>
            <p:nvSpPr>
              <p:cNvPr id="37" name="Oval 188"/>
              <p:cNvSpPr>
                <a:spLocks noChangeArrowheads="1"/>
              </p:cNvSpPr>
              <p:nvPr/>
            </p:nvSpPr>
            <p:spPr bwMode="auto">
              <a:xfrm>
                <a:off x="642" y="2212"/>
                <a:ext cx="686" cy="302"/>
              </a:xfrm>
              <a:prstGeom prst="ellipse">
                <a:avLst/>
              </a:prstGeom>
              <a:solidFill>
                <a:srgbClr val="339933"/>
              </a:solidFill>
              <a:ln>
                <a:noFill/>
              </a:ln>
              <a:effectLst>
                <a:outerShdw blurRad="44450" dist="27940" dir="5400000" algn="ctr">
                  <a:srgbClr val="000000">
                    <a:alpha val="32000"/>
                  </a:srgbClr>
                </a:outerShdw>
              </a:effectLst>
              <a:sp3d>
                <a:bevelT w="190500" h="38100"/>
              </a:sp3d>
              <a:extLst>
                <a:ext uri="{91240B29-F687-4F45-9708-019B960494DF}">
                  <a14:hiddenLine xmlns:a14="http://schemas.microsoft.com/office/drawing/2010/main" w="9525">
                    <a:solidFill>
                      <a:schemeClr val="tx1"/>
                    </a:solidFill>
                    <a:round/>
                  </a14:hiddenLine>
                </a:ext>
              </a:extLst>
            </p:spPr>
            <p:txBody>
              <a:bodyPr wrap="none" anchor="ctr"/>
              <a:lstStyle/>
              <a:p>
                <a:pPr fontAlgn="auto">
                  <a:spcBef>
                    <a:spcPts val="0"/>
                  </a:spcBef>
                  <a:spcAft>
                    <a:spcPts val="0"/>
                  </a:spcAft>
                  <a:defRPr/>
                </a:pPr>
                <a:endParaRPr lang="zh-CN" altLang="en-US" sz="1600">
                  <a:latin typeface="+mn-lt"/>
                  <a:ea typeface="+mn-ea"/>
                </a:endParaRPr>
              </a:p>
            </p:txBody>
          </p:sp>
          <p:sp>
            <p:nvSpPr>
              <p:cNvPr id="38" name="Text Box 1524"/>
              <p:cNvSpPr txBox="1">
                <a:spLocks noChangeArrowheads="1"/>
              </p:cNvSpPr>
              <p:nvPr/>
            </p:nvSpPr>
            <p:spPr bwMode="auto">
              <a:xfrm>
                <a:off x="658" y="2236"/>
                <a:ext cx="644" cy="230"/>
              </a:xfrm>
              <a:prstGeom prst="rect">
                <a:avLst/>
              </a:prstGeom>
              <a:noFill/>
              <a:ln>
                <a:noFill/>
              </a:ln>
              <a:effectLst>
                <a:outerShdw blurRad="44450" dist="27940" dir="5400000" algn="ctr">
                  <a:srgbClr val="000000">
                    <a:alpha val="32000"/>
                  </a:srgbClr>
                </a:outerShdw>
              </a:effectLst>
              <a:sp3d>
                <a:bevelT w="190500" h="38100"/>
              </a:sp3d>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fontAlgn="auto" hangingPunct="1">
                  <a:spcBef>
                    <a:spcPts val="0"/>
                  </a:spcBef>
                  <a:spcAft>
                    <a:spcPts val="0"/>
                  </a:spcAft>
                  <a:defRPr/>
                </a:pPr>
                <a:r>
                  <a:rPr kumimoji="1" lang="zh-CN" altLang="en-US" sz="1400" b="1" dirty="0">
                    <a:solidFill>
                      <a:schemeClr val="bg1"/>
                    </a:solidFill>
                    <a:latin typeface="Times New Roman" panose="02020603050405020304" pitchFamily="18" charset="0"/>
                    <a:ea typeface="微软雅黑" panose="020B0503020204020204" pitchFamily="34" charset="-122"/>
                  </a:rPr>
                  <a:t>地区网</a:t>
                </a:r>
                <a:endParaRPr kumimoji="1" lang="zh-CN" altLang="en-US" sz="1400" b="1" dirty="0">
                  <a:solidFill>
                    <a:schemeClr val="bg1"/>
                  </a:solidFill>
                  <a:latin typeface="Times New Roman" panose="02020603050405020304" pitchFamily="18" charset="0"/>
                  <a:ea typeface="微软雅黑" panose="020B0503020204020204" pitchFamily="34" charset="-122"/>
                </a:endParaRPr>
              </a:p>
            </p:txBody>
          </p:sp>
        </p:grpSp>
        <p:sp>
          <p:nvSpPr>
            <p:cNvPr id="32" name="Text Box 1524"/>
            <p:cNvSpPr txBox="1">
              <a:spLocks noChangeArrowheads="1"/>
            </p:cNvSpPr>
            <p:nvPr/>
          </p:nvSpPr>
          <p:spPr bwMode="auto">
            <a:xfrm>
              <a:off x="1526812" y="5387000"/>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chemeClr val="bg1"/>
                  </a:solidFill>
                  <a:latin typeface="Times New Roman" panose="02020603050405020304" pitchFamily="18" charset="0"/>
                  <a:ea typeface="微软雅黑" panose="020B0503020204020204" pitchFamily="34" charset="-122"/>
                </a:rPr>
                <a:t>校园网</a:t>
              </a:r>
              <a:endParaRPr kumimoji="1" lang="zh-CN" altLang="en-US" sz="1200" b="1" dirty="0">
                <a:solidFill>
                  <a:schemeClr val="bg1"/>
                </a:solidFill>
                <a:latin typeface="Times New Roman" panose="02020603050405020304" pitchFamily="18" charset="0"/>
                <a:ea typeface="微软雅黑" panose="020B0503020204020204" pitchFamily="34" charset="-122"/>
              </a:endParaRPr>
            </a:p>
          </p:txBody>
        </p:sp>
        <p:sp>
          <p:nvSpPr>
            <p:cNvPr id="33" name="Text Box 1524"/>
            <p:cNvSpPr txBox="1">
              <a:spLocks noChangeArrowheads="1"/>
            </p:cNvSpPr>
            <p:nvPr/>
          </p:nvSpPr>
          <p:spPr bwMode="auto">
            <a:xfrm>
              <a:off x="2673278"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Times New Roman" panose="02020603050405020304" pitchFamily="18" charset="0"/>
                  <a:ea typeface="微软雅黑" panose="020B0503020204020204" pitchFamily="34" charset="-122"/>
                </a:rPr>
                <a:t>校园网</a:t>
              </a:r>
              <a:endParaRPr kumimoji="1" lang="zh-CN" altLang="en-US" sz="1200" b="1">
                <a:solidFill>
                  <a:schemeClr val="bg1"/>
                </a:solidFill>
                <a:latin typeface="Times New Roman" panose="02020603050405020304" pitchFamily="18" charset="0"/>
                <a:ea typeface="微软雅黑" panose="020B0503020204020204" pitchFamily="34" charset="-122"/>
              </a:endParaRPr>
            </a:p>
          </p:txBody>
        </p:sp>
        <p:sp>
          <p:nvSpPr>
            <p:cNvPr id="34" name="Text Box 1524"/>
            <p:cNvSpPr txBox="1">
              <a:spLocks noChangeArrowheads="1"/>
            </p:cNvSpPr>
            <p:nvPr/>
          </p:nvSpPr>
          <p:spPr bwMode="auto">
            <a:xfrm>
              <a:off x="3968674"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Times New Roman" panose="02020603050405020304" pitchFamily="18" charset="0"/>
                  <a:ea typeface="微软雅黑" panose="020B0503020204020204" pitchFamily="34" charset="-122"/>
                </a:rPr>
                <a:t>校园网</a:t>
              </a:r>
              <a:endParaRPr kumimoji="1" lang="zh-CN" altLang="en-US" sz="1200" b="1">
                <a:solidFill>
                  <a:schemeClr val="bg1"/>
                </a:solidFill>
                <a:latin typeface="Times New Roman" panose="02020603050405020304" pitchFamily="18" charset="0"/>
                <a:ea typeface="微软雅黑" panose="020B0503020204020204" pitchFamily="34" charset="-122"/>
              </a:endParaRPr>
            </a:p>
          </p:txBody>
        </p:sp>
        <p:sp>
          <p:nvSpPr>
            <p:cNvPr id="35" name="Text Box 1524"/>
            <p:cNvSpPr txBox="1">
              <a:spLocks noChangeArrowheads="1"/>
            </p:cNvSpPr>
            <p:nvPr/>
          </p:nvSpPr>
          <p:spPr bwMode="auto">
            <a:xfrm>
              <a:off x="5768903"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Times New Roman" panose="02020603050405020304" pitchFamily="18" charset="0"/>
                  <a:ea typeface="微软雅黑" panose="020B0503020204020204" pitchFamily="34" charset="-122"/>
                </a:rPr>
                <a:t>校园网</a:t>
              </a:r>
              <a:endParaRPr kumimoji="1" lang="zh-CN" altLang="en-US" sz="1200" b="1">
                <a:solidFill>
                  <a:schemeClr val="bg1"/>
                </a:solidFill>
                <a:latin typeface="Times New Roman" panose="02020603050405020304" pitchFamily="18" charset="0"/>
                <a:ea typeface="微软雅黑" panose="020B0503020204020204" pitchFamily="34" charset="-122"/>
              </a:endParaRPr>
            </a:p>
          </p:txBody>
        </p:sp>
        <p:sp>
          <p:nvSpPr>
            <p:cNvPr id="36" name="Text Box 1524"/>
            <p:cNvSpPr txBox="1">
              <a:spLocks noChangeArrowheads="1"/>
            </p:cNvSpPr>
            <p:nvPr/>
          </p:nvSpPr>
          <p:spPr bwMode="auto">
            <a:xfrm>
              <a:off x="6849990" y="5405471"/>
              <a:ext cx="912961" cy="328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chemeClr val="bg1"/>
                  </a:solidFill>
                  <a:latin typeface="Times New Roman" panose="02020603050405020304" pitchFamily="18" charset="0"/>
                  <a:ea typeface="微软雅黑" panose="020B0503020204020204" pitchFamily="34" charset="-122"/>
                </a:rPr>
                <a:t>校园网</a:t>
              </a:r>
              <a:endParaRPr kumimoji="1" lang="zh-CN" altLang="en-US" sz="1200" b="1">
                <a:solidFill>
                  <a:schemeClr val="bg1"/>
                </a:solidFill>
                <a:latin typeface="Times New Roman" panose="02020603050405020304" pitchFamily="18" charset="0"/>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3200"/>
              </a:lnSpc>
            </a:pPr>
            <a:r>
              <a:rPr lang="zh-CN" altLang="en-US" dirty="0"/>
              <a:t>出现了</a:t>
            </a:r>
            <a:r>
              <a:rPr lang="zh-CN" altLang="en-US" dirty="0">
                <a:solidFill>
                  <a:srgbClr val="C00000"/>
                </a:solidFill>
              </a:rPr>
              <a:t>互联网服务提供者 </a:t>
            </a:r>
            <a:r>
              <a:rPr lang="en-US" altLang="zh-CN" dirty="0">
                <a:solidFill>
                  <a:srgbClr val="C00000"/>
                </a:solidFill>
              </a:rPr>
              <a:t>ISP </a:t>
            </a:r>
            <a:r>
              <a:rPr lang="en-US" altLang="zh-CN" dirty="0"/>
              <a:t>(Internet Service Provider)</a:t>
            </a:r>
            <a:r>
              <a:rPr lang="zh-CN" altLang="en-US" dirty="0" smtClean="0"/>
              <a:t>：</a:t>
            </a:r>
            <a:endParaRPr lang="en-US" altLang="zh-CN" dirty="0" smtClean="0"/>
          </a:p>
          <a:p>
            <a:pPr lvl="1">
              <a:lnSpc>
                <a:spcPts val="3200"/>
              </a:lnSpc>
            </a:pPr>
            <a:r>
              <a:rPr lang="zh-CN" altLang="en-US" dirty="0" smtClean="0"/>
              <a:t>提供</a:t>
            </a:r>
            <a:r>
              <a:rPr lang="zh-CN" altLang="en-US" dirty="0">
                <a:solidFill>
                  <a:srgbClr val="0000FF"/>
                </a:solidFill>
              </a:rPr>
              <a:t>接入</a:t>
            </a:r>
            <a:r>
              <a:rPr lang="zh-CN" altLang="en-US" dirty="0"/>
              <a:t>到互联网的服务</a:t>
            </a:r>
            <a:r>
              <a:rPr lang="zh-CN" altLang="en-US" dirty="0" smtClean="0"/>
              <a:t>。移动、电信、联通、广电</a:t>
            </a:r>
            <a:endParaRPr lang="en-US" altLang="zh-CN" dirty="0" smtClean="0"/>
          </a:p>
          <a:p>
            <a:pPr lvl="1">
              <a:lnSpc>
                <a:spcPts val="3200"/>
              </a:lnSpc>
            </a:pPr>
            <a:r>
              <a:rPr lang="zh-CN" altLang="en-US" dirty="0" smtClean="0"/>
              <a:t>需要收取一定的费用。</a:t>
            </a:r>
            <a:endParaRPr lang="zh-CN" altLang="en-US" dirty="0"/>
          </a:p>
          <a:p>
            <a:pPr>
              <a:lnSpc>
                <a:spcPts val="3200"/>
              </a:lnSpc>
            </a:pPr>
            <a:r>
              <a:rPr lang="zh-CN" altLang="en-US" dirty="0" smtClean="0">
                <a:solidFill>
                  <a:srgbClr val="C00000"/>
                </a:solidFill>
              </a:rPr>
              <a:t>多层次 </a:t>
            </a:r>
            <a:r>
              <a:rPr lang="en-US" altLang="zh-CN" dirty="0">
                <a:solidFill>
                  <a:srgbClr val="C00000"/>
                </a:solidFill>
              </a:rPr>
              <a:t>ISP </a:t>
            </a:r>
            <a:r>
              <a:rPr lang="zh-CN" altLang="en-US" dirty="0">
                <a:solidFill>
                  <a:srgbClr val="C00000"/>
                </a:solidFill>
              </a:rPr>
              <a:t>结构</a:t>
            </a:r>
            <a:r>
              <a:rPr lang="zh-CN" altLang="en-US" dirty="0" smtClean="0">
                <a:solidFill>
                  <a:srgbClr val="C00000"/>
                </a:solidFill>
              </a:rPr>
              <a:t>：</a:t>
            </a:r>
            <a:endParaRPr lang="en-US" altLang="zh-CN" dirty="0" smtClean="0">
              <a:solidFill>
                <a:srgbClr val="C00000"/>
              </a:solidFill>
            </a:endParaRPr>
          </a:p>
          <a:p>
            <a:pPr lvl="1">
              <a:lnSpc>
                <a:spcPts val="3200"/>
              </a:lnSpc>
            </a:pPr>
            <a:r>
              <a:rPr lang="zh-CN" altLang="en-US" dirty="0" smtClean="0"/>
              <a:t>主干 </a:t>
            </a:r>
            <a:r>
              <a:rPr lang="en-US" altLang="zh-CN" dirty="0"/>
              <a:t>ISP</a:t>
            </a:r>
            <a:r>
              <a:rPr lang="zh-CN" altLang="en-US" dirty="0"/>
              <a:t>（十几个）、地区 </a:t>
            </a:r>
            <a:r>
              <a:rPr lang="en-US" altLang="zh-CN" dirty="0"/>
              <a:t>ISP </a:t>
            </a:r>
            <a:r>
              <a:rPr lang="zh-CN" altLang="en-US" dirty="0"/>
              <a:t>和本地 </a:t>
            </a:r>
            <a:r>
              <a:rPr lang="en-US" altLang="zh-CN" dirty="0"/>
              <a:t>ISP</a:t>
            </a:r>
            <a:r>
              <a:rPr lang="zh-CN" altLang="en-US" dirty="0"/>
              <a:t>（几十万多个）</a:t>
            </a:r>
            <a:r>
              <a:rPr lang="zh-CN" altLang="en-US" dirty="0" smtClean="0"/>
              <a:t>。</a:t>
            </a:r>
            <a:endParaRPr lang="en-US" altLang="zh-CN" dirty="0" smtClean="0"/>
          </a:p>
          <a:p>
            <a:pPr lvl="1">
              <a:lnSpc>
                <a:spcPts val="3200"/>
              </a:lnSpc>
            </a:pPr>
            <a:r>
              <a:rPr lang="zh-CN" altLang="en-US" dirty="0"/>
              <a:t>覆盖面积</a:t>
            </a:r>
            <a:r>
              <a:rPr lang="zh-CN" altLang="en-US" dirty="0" smtClean="0"/>
              <a:t>大小</a:t>
            </a:r>
            <a:r>
              <a:rPr lang="zh-CN" altLang="en-US" dirty="0"/>
              <a:t>和</a:t>
            </a:r>
            <a:r>
              <a:rPr lang="zh-CN" altLang="en-US" dirty="0" smtClean="0"/>
              <a:t>所</a:t>
            </a:r>
            <a:r>
              <a:rPr lang="zh-CN" altLang="en-US" dirty="0"/>
              <a:t>拥有</a:t>
            </a:r>
            <a:r>
              <a:rPr lang="zh-CN" altLang="en-US" dirty="0" smtClean="0"/>
              <a:t>的 </a:t>
            </a:r>
            <a:r>
              <a:rPr lang="en-US" altLang="zh-CN" dirty="0" smtClean="0"/>
              <a:t>IP </a:t>
            </a:r>
            <a:r>
              <a:rPr lang="zh-CN" altLang="en-US" dirty="0" smtClean="0"/>
              <a:t>地址</a:t>
            </a:r>
            <a:r>
              <a:rPr lang="zh-CN" altLang="en-US" dirty="0"/>
              <a:t>数目的不同</a:t>
            </a:r>
            <a:endParaRPr lang="zh-CN" altLang="en-US" dirty="0"/>
          </a:p>
          <a:p>
            <a:pPr>
              <a:lnSpc>
                <a:spcPts val="3200"/>
              </a:lnSpc>
            </a:pPr>
            <a:endParaRPr lang="en-US" altLang="zh-CN" dirty="0" smtClean="0"/>
          </a:p>
          <a:p>
            <a:pPr lvl="1">
              <a:lnSpc>
                <a:spcPts val="3200"/>
              </a:lnSpc>
            </a:pPr>
            <a:endParaRPr lang="zh-CN" altLang="en-US" dirty="0"/>
          </a:p>
        </p:txBody>
      </p:sp>
      <p:sp>
        <p:nvSpPr>
          <p:cNvPr id="3" name="文本占位符 2"/>
          <p:cNvSpPr>
            <a:spLocks noGrp="1"/>
          </p:cNvSpPr>
          <p:nvPr>
            <p:ph type="body" sz="quarter" idx="11"/>
          </p:nvPr>
        </p:nvSpPr>
        <p:spPr/>
        <p:txBody>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3000"/>
              </a:lnSpc>
            </a:pPr>
            <a:r>
              <a:rPr lang="zh-CN" altLang="en-US" dirty="0" smtClean="0">
                <a:solidFill>
                  <a:srgbClr val="C00000"/>
                </a:solidFill>
              </a:rPr>
              <a:t>互联网</a:t>
            </a:r>
            <a:r>
              <a:rPr lang="zh-CN" altLang="en-US" dirty="0">
                <a:solidFill>
                  <a:srgbClr val="C00000"/>
                </a:solidFill>
              </a:rPr>
              <a:t>交换点 </a:t>
            </a:r>
            <a:r>
              <a:rPr lang="en-US" altLang="zh-CN" dirty="0">
                <a:solidFill>
                  <a:srgbClr val="C00000"/>
                </a:solidFill>
              </a:rPr>
              <a:t>IXP </a:t>
            </a:r>
            <a:r>
              <a:rPr lang="en-US" altLang="zh-CN" dirty="0"/>
              <a:t>(Internet </a:t>
            </a:r>
            <a:r>
              <a:rPr lang="en-US" altLang="zh-CN" dirty="0" err="1"/>
              <a:t>exchange</a:t>
            </a:r>
            <a:r>
              <a:rPr lang="en-US" altLang="zh-CN" dirty="0"/>
              <a:t> Point)</a:t>
            </a:r>
            <a:r>
              <a:rPr lang="zh-CN" altLang="en-US" dirty="0"/>
              <a:t>：允许两个网络直接相连并快速交换分组。</a:t>
            </a:r>
            <a:endParaRPr lang="en-US" altLang="zh-CN" dirty="0" smtClean="0"/>
          </a:p>
          <a:p>
            <a:pPr lvl="1">
              <a:lnSpc>
                <a:spcPts val="3000"/>
              </a:lnSpc>
            </a:pPr>
            <a:r>
              <a:rPr lang="zh-CN" altLang="en-US" dirty="0" smtClean="0"/>
              <a:t>常</a:t>
            </a:r>
            <a:r>
              <a:rPr lang="zh-CN" altLang="en-US" dirty="0"/>
              <a:t>采用工作在</a:t>
            </a:r>
            <a:r>
              <a:rPr lang="zh-CN" altLang="en-US" dirty="0">
                <a:solidFill>
                  <a:srgbClr val="FF0000"/>
                </a:solidFill>
              </a:rPr>
              <a:t>数据链路层</a:t>
            </a:r>
            <a:r>
              <a:rPr lang="zh-CN" altLang="en-US" dirty="0"/>
              <a:t>的</a:t>
            </a:r>
            <a:r>
              <a:rPr lang="zh-CN" altLang="en-US" dirty="0">
                <a:solidFill>
                  <a:srgbClr val="FF0000"/>
                </a:solidFill>
              </a:rPr>
              <a:t>网络交换机</a:t>
            </a:r>
            <a:r>
              <a:rPr lang="zh-CN" altLang="en-US" dirty="0"/>
              <a:t>。</a:t>
            </a:r>
            <a:endParaRPr lang="en-US" altLang="zh-CN" dirty="0" smtClean="0"/>
          </a:p>
          <a:p>
            <a:pPr lvl="1">
              <a:lnSpc>
                <a:spcPts val="3000"/>
              </a:lnSpc>
            </a:pPr>
            <a:r>
              <a:rPr lang="zh-CN" altLang="en-US" dirty="0" smtClean="0"/>
              <a:t>世界</a:t>
            </a:r>
            <a:r>
              <a:rPr lang="zh-CN" altLang="en-US" dirty="0"/>
              <a:t>上较大的 </a:t>
            </a:r>
            <a:r>
              <a:rPr lang="en-US" altLang="zh-CN" dirty="0"/>
              <a:t>IXP </a:t>
            </a:r>
            <a:r>
              <a:rPr lang="zh-CN" altLang="en-US" dirty="0"/>
              <a:t>的峰值吞吐量都在 </a:t>
            </a:r>
            <a:r>
              <a:rPr lang="en-US" altLang="zh-CN" dirty="0" err="1"/>
              <a:t>Tbit</a:t>
            </a:r>
            <a:r>
              <a:rPr lang="en-US" altLang="zh-CN" dirty="0"/>
              <a:t>/s </a:t>
            </a:r>
            <a:r>
              <a:rPr lang="zh-CN" altLang="en-US" dirty="0"/>
              <a:t>量级。</a:t>
            </a:r>
            <a:endParaRPr lang="en-US" altLang="zh-CN" dirty="0" smtClean="0"/>
          </a:p>
          <a:p>
            <a:pPr>
              <a:lnSpc>
                <a:spcPts val="3000"/>
              </a:lnSpc>
            </a:pPr>
            <a:r>
              <a:rPr lang="zh-CN" altLang="en-US" dirty="0">
                <a:solidFill>
                  <a:srgbClr val="C00000"/>
                </a:solidFill>
              </a:rPr>
              <a:t>内容提供者 </a:t>
            </a:r>
            <a:r>
              <a:rPr lang="en-US" altLang="zh-CN" dirty="0"/>
              <a:t>(Content Provider)</a:t>
            </a:r>
            <a:r>
              <a:rPr lang="zh-CN" altLang="en-US" dirty="0"/>
              <a:t>：在互联网上向所有用户提供视频等内容的公司。</a:t>
            </a:r>
            <a:r>
              <a:rPr lang="zh-CN" altLang="en-US" dirty="0">
                <a:solidFill>
                  <a:srgbClr val="C00000"/>
                </a:solidFill>
              </a:rPr>
              <a:t>不向</a:t>
            </a:r>
            <a:r>
              <a:rPr lang="zh-CN" altLang="en-US" dirty="0">
                <a:solidFill>
                  <a:srgbClr val="0000CC"/>
                </a:solidFill>
              </a:rPr>
              <a:t>用户提供互联网的转接</a:t>
            </a:r>
            <a:r>
              <a:rPr lang="zh-CN" altLang="en-US" dirty="0" smtClean="0">
                <a:solidFill>
                  <a:srgbClr val="0000CC"/>
                </a:solidFill>
              </a:rPr>
              <a:t>服务。</a:t>
            </a:r>
            <a:endParaRPr lang="zh-CN" altLang="en-US" dirty="0">
              <a:solidFill>
                <a:srgbClr val="0000CC"/>
              </a:solidFill>
            </a:endParaRPr>
          </a:p>
        </p:txBody>
      </p:sp>
      <p:sp>
        <p:nvSpPr>
          <p:cNvPr id="4" name="文本占位符 3"/>
          <p:cNvSpPr>
            <a:spLocks noGrp="1"/>
          </p:cNvSpPr>
          <p:nvPr>
            <p:ph type="body" sz="quarter" idx="11"/>
          </p:nvPr>
        </p:nvSpPr>
        <p:spPr/>
        <p:txBody>
          <a:bodyPr/>
          <a:lstStyle/>
          <a:p>
            <a:r>
              <a:rPr lang="zh-CN" altLang="en-US" dirty="0"/>
              <a:t>第三阶段：</a:t>
            </a:r>
            <a:r>
              <a:rPr lang="en-US" altLang="zh-CN" dirty="0"/>
              <a:t>1993 – </a:t>
            </a:r>
            <a:r>
              <a:rPr lang="zh-CN" altLang="en-US" dirty="0"/>
              <a:t>现在</a:t>
            </a:r>
            <a:r>
              <a:rPr lang="en-US" altLang="zh-CN" dirty="0"/>
              <a:t>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4" name="组合 133"/>
          <p:cNvGrpSpPr/>
          <p:nvPr/>
        </p:nvGrpSpPr>
        <p:grpSpPr>
          <a:xfrm>
            <a:off x="1149531" y="4128718"/>
            <a:ext cx="6879772" cy="321069"/>
            <a:chOff x="1776552" y="4257054"/>
            <a:chExt cx="6387156" cy="321069"/>
          </a:xfrm>
        </p:grpSpPr>
        <p:sp>
          <p:nvSpPr>
            <p:cNvPr id="45" name="Text Box 273"/>
            <p:cNvSpPr txBox="1">
              <a:spLocks noChangeArrowheads="1"/>
            </p:cNvSpPr>
            <p:nvPr/>
          </p:nvSpPr>
          <p:spPr bwMode="auto">
            <a:xfrm>
              <a:off x="1785262" y="4291361"/>
              <a:ext cx="63649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ct val="15000"/>
                </a:spcBef>
                <a:spcAft>
                  <a:spcPct val="15000"/>
                </a:spcAft>
                <a:buClrTx/>
                <a:buSzTx/>
                <a:buFontTx/>
                <a:buNone/>
                <a:defRPr/>
              </a:pPr>
              <a:r>
                <a:rPr lang="zh-CN" altLang="en-US" sz="1200" b="1" kern="0" dirty="0">
                  <a:solidFill>
                    <a:srgbClr val="000000"/>
                  </a:solidFill>
                  <a:latin typeface="微软雅黑" panose="020B0503020204020204" pitchFamily="34" charset="-122"/>
                  <a:ea typeface="微软雅黑" panose="020B0503020204020204" pitchFamily="34" charset="-122"/>
                </a:rPr>
                <a:t>通信</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举例：主机</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A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主干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地区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本地 </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ISP → </a:t>
              </a:r>
              <a:r>
                <a:rPr kumimoji="1" lang="zh-CN" altLang="en-US"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主机</a:t>
              </a:r>
              <a:r>
                <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rPr>
                <a:t>B</a:t>
              </a:r>
              <a:endParaRPr kumimoji="1" lang="en-US" altLang="zh-CN" sz="1200" b="1" i="0" u="none" strike="noStrike" kern="0" cap="none" spc="0" normalizeH="0" baseline="0" noProof="0" dirty="0" smtClean="0">
                <a:ln>
                  <a:noFill/>
                </a:ln>
                <a:solidFill>
                  <a:srgbClr val="000000"/>
                </a:solidFill>
                <a:uLnTx/>
                <a:uFillTx/>
                <a:latin typeface="微软雅黑" panose="020B0503020204020204" pitchFamily="34" charset="-122"/>
                <a:ea typeface="微软雅黑" panose="020B0503020204020204" pitchFamily="34" charset="-122"/>
              </a:endParaRPr>
            </a:p>
          </p:txBody>
        </p:sp>
        <p:sp>
          <p:nvSpPr>
            <p:cNvPr id="46" name="Rectangle 274"/>
            <p:cNvSpPr>
              <a:spLocks noChangeArrowheads="1"/>
            </p:cNvSpPr>
            <p:nvPr/>
          </p:nvSpPr>
          <p:spPr bwMode="auto">
            <a:xfrm>
              <a:off x="1776552" y="4257054"/>
              <a:ext cx="6387156" cy="321069"/>
            </a:xfrm>
            <a:prstGeom prst="rect">
              <a:avLst/>
            </a:prstGeom>
            <a:noFill/>
            <a:ln w="38100" cmpd="dbl">
              <a:solidFill>
                <a:srgbClr val="000000"/>
              </a:solidFill>
              <a:miter lim="800000"/>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36" name="组合 135"/>
          <p:cNvGrpSpPr/>
          <p:nvPr/>
        </p:nvGrpSpPr>
        <p:grpSpPr>
          <a:xfrm>
            <a:off x="1550122" y="1064051"/>
            <a:ext cx="6172145" cy="2971789"/>
            <a:chOff x="2063931" y="1515290"/>
            <a:chExt cx="6172145" cy="2640865"/>
          </a:xfrm>
        </p:grpSpPr>
        <p:sp>
          <p:nvSpPr>
            <p:cNvPr id="5" name="Line 372"/>
            <p:cNvSpPr>
              <a:spLocks noChangeShapeType="1"/>
            </p:cNvSpPr>
            <p:nvPr/>
          </p:nvSpPr>
          <p:spPr bwMode="auto">
            <a:xfrm>
              <a:off x="2873954" y="1881793"/>
              <a:ext cx="762745" cy="137413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 name="Line 316"/>
            <p:cNvSpPr>
              <a:spLocks noChangeShapeType="1"/>
            </p:cNvSpPr>
            <p:nvPr/>
          </p:nvSpPr>
          <p:spPr bwMode="auto">
            <a:xfrm flipH="1">
              <a:off x="2683792" y="1836359"/>
              <a:ext cx="95606" cy="823874"/>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 name="Line 282"/>
            <p:cNvSpPr>
              <a:spLocks noChangeShapeType="1"/>
            </p:cNvSpPr>
            <p:nvPr/>
          </p:nvSpPr>
          <p:spPr bwMode="auto">
            <a:xfrm>
              <a:off x="2922282" y="1836359"/>
              <a:ext cx="619861" cy="82387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8" name="Line 282"/>
            <p:cNvSpPr>
              <a:spLocks noChangeShapeType="1"/>
            </p:cNvSpPr>
            <p:nvPr/>
          </p:nvSpPr>
          <p:spPr bwMode="auto">
            <a:xfrm>
              <a:off x="3160770" y="1836359"/>
              <a:ext cx="714417" cy="320059"/>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9" name="Line 282"/>
            <p:cNvSpPr>
              <a:spLocks noChangeShapeType="1"/>
            </p:cNvSpPr>
            <p:nvPr/>
          </p:nvSpPr>
          <p:spPr bwMode="auto">
            <a:xfrm>
              <a:off x="3159720" y="1810107"/>
              <a:ext cx="2908097" cy="300877"/>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0" name="Line 282"/>
            <p:cNvSpPr>
              <a:spLocks noChangeShapeType="1"/>
            </p:cNvSpPr>
            <p:nvPr/>
          </p:nvSpPr>
          <p:spPr bwMode="auto">
            <a:xfrm flipV="1">
              <a:off x="3256378" y="1699046"/>
              <a:ext cx="1524438" cy="35337"/>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5" name="Line 410"/>
            <p:cNvSpPr>
              <a:spLocks noChangeShapeType="1"/>
            </p:cNvSpPr>
            <p:nvPr/>
          </p:nvSpPr>
          <p:spPr bwMode="auto">
            <a:xfrm>
              <a:off x="6210699" y="2688503"/>
              <a:ext cx="904577" cy="0"/>
            </a:xfrm>
            <a:prstGeom prst="line">
              <a:avLst/>
            </a:prstGeom>
            <a:ln w="63500" cmpd="tri">
              <a:solidFill>
                <a:schemeClr val="tx1"/>
              </a:solidFill>
            </a:ln>
          </p:spPr>
          <p:style>
            <a:lnRef idx="1">
              <a:schemeClr val="accent3"/>
            </a:lnRef>
            <a:fillRef idx="3">
              <a:schemeClr val="accent3"/>
            </a:fillRef>
            <a:effectRef idx="2">
              <a:schemeClr val="accent3"/>
            </a:effectRef>
            <a:fontRef idx="minor">
              <a:schemeClr val="lt1"/>
            </a:fontRef>
          </p:style>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6" name="Line 407"/>
            <p:cNvSpPr>
              <a:spLocks noChangeShapeType="1"/>
            </p:cNvSpPr>
            <p:nvPr/>
          </p:nvSpPr>
          <p:spPr bwMode="auto">
            <a:xfrm>
              <a:off x="7163604" y="3301361"/>
              <a:ext cx="190161" cy="45838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7" name="Line 408"/>
            <p:cNvSpPr>
              <a:spLocks noChangeShapeType="1"/>
            </p:cNvSpPr>
            <p:nvPr/>
          </p:nvSpPr>
          <p:spPr bwMode="auto">
            <a:xfrm flipH="1">
              <a:off x="6733904" y="3255927"/>
              <a:ext cx="286817" cy="49573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18" name="Text Box 409"/>
            <p:cNvSpPr txBox="1">
              <a:spLocks noChangeArrowheads="1"/>
            </p:cNvSpPr>
            <p:nvPr/>
          </p:nvSpPr>
          <p:spPr bwMode="auto">
            <a:xfrm>
              <a:off x="6877838" y="3485116"/>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endParaRPr>
            </a:p>
          </p:txBody>
        </p:sp>
        <p:sp>
          <p:nvSpPr>
            <p:cNvPr id="19" name="Line 377"/>
            <p:cNvSpPr>
              <a:spLocks noChangeShapeType="1"/>
            </p:cNvSpPr>
            <p:nvPr/>
          </p:nvSpPr>
          <p:spPr bwMode="auto">
            <a:xfrm flipH="1">
              <a:off x="7020721" y="2706677"/>
              <a:ext cx="333044" cy="54925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0" name="Line 376"/>
            <p:cNvSpPr>
              <a:spLocks noChangeShapeType="1"/>
            </p:cNvSpPr>
            <p:nvPr/>
          </p:nvSpPr>
          <p:spPr bwMode="auto">
            <a:xfrm flipH="1">
              <a:off x="5447954" y="2706677"/>
              <a:ext cx="333044" cy="549250"/>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1" name="Line 370"/>
            <p:cNvSpPr>
              <a:spLocks noChangeShapeType="1"/>
            </p:cNvSpPr>
            <p:nvPr/>
          </p:nvSpPr>
          <p:spPr bwMode="auto">
            <a:xfrm>
              <a:off x="5923881" y="2660233"/>
              <a:ext cx="334095" cy="641127"/>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2" name="Line 371"/>
            <p:cNvSpPr>
              <a:spLocks noChangeShapeType="1"/>
            </p:cNvSpPr>
            <p:nvPr/>
          </p:nvSpPr>
          <p:spPr bwMode="auto">
            <a:xfrm>
              <a:off x="4446720" y="2798555"/>
              <a:ext cx="95606" cy="45737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3" name="Line 372"/>
            <p:cNvSpPr>
              <a:spLocks noChangeShapeType="1"/>
            </p:cNvSpPr>
            <p:nvPr/>
          </p:nvSpPr>
          <p:spPr bwMode="auto">
            <a:xfrm flipH="1">
              <a:off x="3732304" y="2798555"/>
              <a:ext cx="476978" cy="457372"/>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4" name="Line 373"/>
            <p:cNvSpPr>
              <a:spLocks noChangeShapeType="1"/>
            </p:cNvSpPr>
            <p:nvPr/>
          </p:nvSpPr>
          <p:spPr bwMode="auto">
            <a:xfrm>
              <a:off x="2779398" y="2798555"/>
              <a:ext cx="47277" cy="502806"/>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5" name="Line 308"/>
            <p:cNvSpPr>
              <a:spLocks noChangeShapeType="1"/>
            </p:cNvSpPr>
            <p:nvPr/>
          </p:nvSpPr>
          <p:spPr bwMode="auto">
            <a:xfrm>
              <a:off x="7496649" y="2798555"/>
              <a:ext cx="285767" cy="594684"/>
            </a:xfrm>
            <a:prstGeom prst="line">
              <a:avLst/>
            </a:prstGeom>
            <a:noFill/>
            <a:ln w="127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6" name="Line 316"/>
            <p:cNvSpPr>
              <a:spLocks noChangeShapeType="1"/>
            </p:cNvSpPr>
            <p:nvPr/>
          </p:nvSpPr>
          <p:spPr bwMode="auto">
            <a:xfrm flipH="1">
              <a:off x="2873954" y="2248296"/>
              <a:ext cx="858350" cy="366503"/>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7" name="Line 283"/>
            <p:cNvSpPr>
              <a:spLocks noChangeShapeType="1"/>
            </p:cNvSpPr>
            <p:nvPr/>
          </p:nvSpPr>
          <p:spPr bwMode="auto">
            <a:xfrm>
              <a:off x="5590838" y="1744480"/>
              <a:ext cx="524255" cy="274625"/>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8" name="Line 254"/>
            <p:cNvSpPr>
              <a:spLocks noChangeShapeType="1"/>
            </p:cNvSpPr>
            <p:nvPr/>
          </p:nvSpPr>
          <p:spPr bwMode="auto">
            <a:xfrm>
              <a:off x="6353582" y="3301361"/>
              <a:ext cx="190161" cy="458381"/>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29" name="Line 255"/>
            <p:cNvSpPr>
              <a:spLocks noChangeShapeType="1"/>
            </p:cNvSpPr>
            <p:nvPr/>
          </p:nvSpPr>
          <p:spPr bwMode="auto">
            <a:xfrm>
              <a:off x="3779582" y="3347805"/>
              <a:ext cx="239539" cy="508072"/>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0" name="Line 256"/>
            <p:cNvSpPr>
              <a:spLocks noChangeShapeType="1"/>
            </p:cNvSpPr>
            <p:nvPr/>
          </p:nvSpPr>
          <p:spPr bwMode="auto">
            <a:xfrm flipH="1">
              <a:off x="5923881" y="3255927"/>
              <a:ext cx="286818" cy="495738"/>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1" name="Line 257"/>
            <p:cNvSpPr>
              <a:spLocks noChangeShapeType="1"/>
            </p:cNvSpPr>
            <p:nvPr/>
          </p:nvSpPr>
          <p:spPr bwMode="auto">
            <a:xfrm>
              <a:off x="7782415" y="3393239"/>
              <a:ext cx="95605" cy="41193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2" name="Line 197"/>
            <p:cNvSpPr>
              <a:spLocks noChangeShapeType="1"/>
            </p:cNvSpPr>
            <p:nvPr/>
          </p:nvSpPr>
          <p:spPr bwMode="auto">
            <a:xfrm flipH="1">
              <a:off x="3350932" y="3301361"/>
              <a:ext cx="381372" cy="550260"/>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3" name="Line 192"/>
            <p:cNvSpPr>
              <a:spLocks noChangeShapeType="1"/>
            </p:cNvSpPr>
            <p:nvPr/>
          </p:nvSpPr>
          <p:spPr bwMode="auto">
            <a:xfrm flipH="1">
              <a:off x="2350749" y="2752111"/>
              <a:ext cx="142883" cy="972293"/>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4" name="Line 179"/>
            <p:cNvSpPr>
              <a:spLocks noChangeShapeType="1"/>
            </p:cNvSpPr>
            <p:nvPr/>
          </p:nvSpPr>
          <p:spPr bwMode="auto">
            <a:xfrm flipH="1" flipV="1">
              <a:off x="5543560" y="3347805"/>
              <a:ext cx="237438" cy="411937"/>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5" name="Line 180"/>
            <p:cNvSpPr>
              <a:spLocks noChangeShapeType="1"/>
            </p:cNvSpPr>
            <p:nvPr/>
          </p:nvSpPr>
          <p:spPr bwMode="auto">
            <a:xfrm flipV="1">
              <a:off x="4589603" y="3347805"/>
              <a:ext cx="663987" cy="50381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6" name="Line 26"/>
            <p:cNvSpPr>
              <a:spLocks noChangeShapeType="1"/>
            </p:cNvSpPr>
            <p:nvPr/>
          </p:nvSpPr>
          <p:spPr bwMode="auto">
            <a:xfrm>
              <a:off x="4209282" y="2340174"/>
              <a:ext cx="94555" cy="320059"/>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7" name="Line 36"/>
            <p:cNvSpPr>
              <a:spLocks noChangeShapeType="1"/>
            </p:cNvSpPr>
            <p:nvPr/>
          </p:nvSpPr>
          <p:spPr bwMode="auto">
            <a:xfrm flipH="1">
              <a:off x="5209465" y="3347805"/>
              <a:ext cx="142883" cy="503816"/>
            </a:xfrm>
            <a:prstGeom prst="line">
              <a:avLst/>
            </a:prstGeom>
            <a:noFill/>
            <a:ln w="9525">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8" name="Oval 183"/>
            <p:cNvSpPr>
              <a:spLocks noChangeArrowheads="1"/>
            </p:cNvSpPr>
            <p:nvPr/>
          </p:nvSpPr>
          <p:spPr bwMode="auto">
            <a:xfrm>
              <a:off x="2063931" y="3576995"/>
              <a:ext cx="618811" cy="321069"/>
            </a:xfrm>
            <a:prstGeom prst="ellipse">
              <a:avLst/>
            </a:prstGeom>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大公司</a:t>
              </a:r>
              <a:endPar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39" name="Oval 194"/>
            <p:cNvSpPr>
              <a:spLocks noChangeArrowheads="1"/>
            </p:cNvSpPr>
            <p:nvPr/>
          </p:nvSpPr>
          <p:spPr bwMode="auto">
            <a:xfrm>
              <a:off x="4343760" y="3667864"/>
              <a:ext cx="627216" cy="290779"/>
            </a:xfrm>
            <a:prstGeom prst="ellipse">
              <a:avLst/>
            </a:prstGeom>
          </p:spPr>
          <p:style>
            <a:lnRef idx="1">
              <a:schemeClr val="accent5"/>
            </a:lnRef>
            <a:fillRef idx="2">
              <a:schemeClr val="accent5"/>
            </a:fillRef>
            <a:effectRef idx="1">
              <a:schemeClr val="accent5"/>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公司</a:t>
              </a:r>
              <a:endPar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0" name="Oval 195"/>
            <p:cNvSpPr>
              <a:spLocks noChangeArrowheads="1"/>
            </p:cNvSpPr>
            <p:nvPr/>
          </p:nvSpPr>
          <p:spPr bwMode="auto">
            <a:xfrm>
              <a:off x="5060278" y="3196357"/>
              <a:ext cx="626165" cy="245345"/>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2" name="Text Box 268"/>
            <p:cNvSpPr txBox="1">
              <a:spLocks noChangeArrowheads="1"/>
            </p:cNvSpPr>
            <p:nvPr/>
          </p:nvSpPr>
          <p:spPr bwMode="auto">
            <a:xfrm>
              <a:off x="4930326" y="3737529"/>
              <a:ext cx="290464"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A</a:t>
              </a:r>
              <a:endPar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4" name="Text Box 271"/>
            <p:cNvSpPr txBox="1">
              <a:spLocks noChangeArrowheads="1"/>
            </p:cNvSpPr>
            <p:nvPr/>
          </p:nvSpPr>
          <p:spPr bwMode="auto">
            <a:xfrm>
              <a:off x="7955230" y="3722370"/>
              <a:ext cx="28084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B</a:t>
              </a:r>
              <a:endPar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7" name="Line 282"/>
            <p:cNvSpPr>
              <a:spLocks noChangeShapeType="1"/>
            </p:cNvSpPr>
            <p:nvPr/>
          </p:nvSpPr>
          <p:spPr bwMode="auto">
            <a:xfrm flipV="1">
              <a:off x="4160954" y="1744480"/>
              <a:ext cx="810023" cy="411937"/>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8" name="Line 284"/>
            <p:cNvSpPr>
              <a:spLocks noChangeShapeType="1"/>
            </p:cNvSpPr>
            <p:nvPr/>
          </p:nvSpPr>
          <p:spPr bwMode="auto">
            <a:xfrm flipV="1">
              <a:off x="4399443" y="2157427"/>
              <a:ext cx="1715650" cy="45434"/>
            </a:xfrm>
            <a:prstGeom prst="line">
              <a:avLst/>
            </a:prstGeom>
            <a:noFill/>
            <a:ln w="3810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49" name="Oval 292"/>
            <p:cNvSpPr>
              <a:spLocks noChangeArrowheads="1"/>
            </p:cNvSpPr>
            <p:nvPr/>
          </p:nvSpPr>
          <p:spPr bwMode="auto">
            <a:xfrm>
              <a:off x="7402094" y="3199386"/>
              <a:ext cx="626165" cy="242316"/>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0" name="Line 297"/>
            <p:cNvSpPr>
              <a:spLocks noChangeShapeType="1"/>
            </p:cNvSpPr>
            <p:nvPr/>
          </p:nvSpPr>
          <p:spPr bwMode="auto">
            <a:xfrm flipH="1">
              <a:off x="5829326" y="2157427"/>
              <a:ext cx="475928" cy="457371"/>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1" name="Line 298"/>
            <p:cNvSpPr>
              <a:spLocks noChangeShapeType="1"/>
            </p:cNvSpPr>
            <p:nvPr/>
          </p:nvSpPr>
          <p:spPr bwMode="auto">
            <a:xfrm flipH="1" flipV="1">
              <a:off x="6829509" y="2110984"/>
              <a:ext cx="429701" cy="458381"/>
            </a:xfrm>
            <a:prstGeom prst="line">
              <a:avLst/>
            </a:prstGeom>
            <a:noFill/>
            <a:ln w="19050">
              <a:solidFill>
                <a:srgbClr val="000000"/>
              </a:solidFill>
              <a:round/>
            </a:ln>
            <a:extLst>
              <a:ext uri="{909E8E84-426E-40DD-AFC4-6F175D3DCCD1}">
                <a14:hiddenFill xmlns:a14="http://schemas.microsoft.com/office/drawing/2010/main">
                  <a:noFill/>
                </a14:hiddenFill>
              </a:ext>
            </a:extLst>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1" lang="zh-CN" altLang="en-US" sz="1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2" name="Oval 14"/>
            <p:cNvSpPr>
              <a:spLocks noChangeArrowheads="1"/>
            </p:cNvSpPr>
            <p:nvPr/>
          </p:nvSpPr>
          <p:spPr bwMode="auto">
            <a:xfrm>
              <a:off x="3399261" y="2065549"/>
              <a:ext cx="1285950" cy="320059"/>
            </a:xfrm>
            <a:prstGeom prst="ellipse">
              <a:avLst/>
            </a:prstGeom>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3" name="Oval 305"/>
            <p:cNvSpPr>
              <a:spLocks noChangeArrowheads="1"/>
            </p:cNvSpPr>
            <p:nvPr/>
          </p:nvSpPr>
          <p:spPr bwMode="auto">
            <a:xfrm>
              <a:off x="3391905" y="3164048"/>
              <a:ext cx="626165" cy="277654"/>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4" name="Oval 306"/>
            <p:cNvSpPr>
              <a:spLocks noChangeArrowheads="1"/>
            </p:cNvSpPr>
            <p:nvPr/>
          </p:nvSpPr>
          <p:spPr bwMode="auto">
            <a:xfrm>
              <a:off x="2486277" y="3164048"/>
              <a:ext cx="626165" cy="277654"/>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6" name="Oval 319"/>
            <p:cNvSpPr>
              <a:spLocks noChangeArrowheads="1"/>
            </p:cNvSpPr>
            <p:nvPr/>
          </p:nvSpPr>
          <p:spPr bwMode="auto">
            <a:xfrm>
              <a:off x="4637932" y="1515290"/>
              <a:ext cx="1285950" cy="320059"/>
            </a:xfrm>
            <a:prstGeom prst="ellipse">
              <a:avLst/>
            </a:prstGeom>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7" name="Oval 320"/>
            <p:cNvSpPr>
              <a:spLocks noChangeArrowheads="1"/>
            </p:cNvSpPr>
            <p:nvPr/>
          </p:nvSpPr>
          <p:spPr bwMode="auto">
            <a:xfrm>
              <a:off x="5876604" y="1974680"/>
              <a:ext cx="1285950" cy="320059"/>
            </a:xfrm>
            <a:prstGeom prst="ellipse">
              <a:avLst/>
            </a:prstGeom>
          </p:spPr>
          <p:style>
            <a:lnRef idx="1">
              <a:schemeClr val="accent6"/>
            </a:lnRef>
            <a:fillRef idx="3">
              <a:schemeClr val="accent6"/>
            </a:fillRef>
            <a:effectRef idx="2">
              <a:schemeClr val="accent6"/>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4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主干 </a:t>
              </a:r>
              <a:r>
                <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4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1" name="Text Box 342"/>
            <p:cNvSpPr txBox="1">
              <a:spLocks noChangeArrowheads="1"/>
            </p:cNvSpPr>
            <p:nvPr/>
          </p:nvSpPr>
          <p:spPr bwMode="auto">
            <a:xfrm>
              <a:off x="4850155" y="2298778"/>
              <a:ext cx="64633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3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36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endParaRPr>
            </a:p>
          </p:txBody>
        </p:sp>
        <p:sp>
          <p:nvSpPr>
            <p:cNvPr id="62" name="Oval 348"/>
            <p:cNvSpPr>
              <a:spLocks noChangeArrowheads="1"/>
            </p:cNvSpPr>
            <p:nvPr/>
          </p:nvSpPr>
          <p:spPr bwMode="auto">
            <a:xfrm>
              <a:off x="5923881" y="3164048"/>
              <a:ext cx="626165" cy="277654"/>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3" name="Oval 349"/>
            <p:cNvSpPr>
              <a:spLocks noChangeArrowheads="1"/>
            </p:cNvSpPr>
            <p:nvPr/>
          </p:nvSpPr>
          <p:spPr bwMode="auto">
            <a:xfrm>
              <a:off x="4209282" y="3164048"/>
              <a:ext cx="626165" cy="277654"/>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5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7" name="Text Box 374"/>
            <p:cNvSpPr txBox="1">
              <a:spLocks noChangeArrowheads="1"/>
            </p:cNvSpPr>
            <p:nvPr/>
          </p:nvSpPr>
          <p:spPr bwMode="auto">
            <a:xfrm>
              <a:off x="3055709" y="3024716"/>
              <a:ext cx="44114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20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endParaRPr>
            </a:p>
          </p:txBody>
        </p:sp>
        <p:sp>
          <p:nvSpPr>
            <p:cNvPr id="68" name="Oval 375"/>
            <p:cNvSpPr>
              <a:spLocks noChangeArrowheads="1"/>
            </p:cNvSpPr>
            <p:nvPr/>
          </p:nvSpPr>
          <p:spPr bwMode="auto">
            <a:xfrm>
              <a:off x="6686626" y="3197367"/>
              <a:ext cx="626165" cy="242316"/>
            </a:xfrm>
            <a:prstGeom prst="ellipse">
              <a:avLst/>
            </a:prstGeom>
            <a:solidFill>
              <a:srgbClr val="00B0F0"/>
            </a:solidFill>
          </p:spPr>
          <p:style>
            <a:lnRef idx="1">
              <a:schemeClr val="accent1"/>
            </a:lnRef>
            <a:fillRef idx="3">
              <a:schemeClr val="accent1"/>
            </a:fillRef>
            <a:effectRef idx="2">
              <a:schemeClr val="accent1"/>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本地</a:t>
              </a:r>
              <a:r>
                <a:rPr kumimoji="1" lang="zh-CN" altLang="en-US" sz="6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5" name="Text Box 405"/>
            <p:cNvSpPr txBox="1">
              <a:spLocks noChangeArrowheads="1"/>
            </p:cNvSpPr>
            <p:nvPr/>
          </p:nvSpPr>
          <p:spPr bwMode="auto">
            <a:xfrm>
              <a:off x="5345409" y="3611831"/>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8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endParaRPr>
            </a:p>
          </p:txBody>
        </p:sp>
        <p:sp>
          <p:nvSpPr>
            <p:cNvPr id="76" name="Text Box 406"/>
            <p:cNvSpPr txBox="1">
              <a:spLocks noChangeArrowheads="1"/>
            </p:cNvSpPr>
            <p:nvPr/>
          </p:nvSpPr>
          <p:spPr bwMode="auto">
            <a:xfrm>
              <a:off x="6067816" y="3485116"/>
              <a:ext cx="41549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800" b="1" i="0" u="none" strike="noStrike" kern="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sym typeface="Symbol" panose="05050102010706020507" pitchFamily="18" charset="2"/>
              </a:endParaRPr>
            </a:p>
          </p:txBody>
        </p:sp>
        <p:sp>
          <p:nvSpPr>
            <p:cNvPr id="79" name="Oval 14"/>
            <p:cNvSpPr>
              <a:spLocks noChangeArrowheads="1"/>
            </p:cNvSpPr>
            <p:nvPr/>
          </p:nvSpPr>
          <p:spPr bwMode="auto">
            <a:xfrm>
              <a:off x="2349698" y="1607168"/>
              <a:ext cx="1042207" cy="320059"/>
            </a:xfrm>
            <a:prstGeom prst="ellipse">
              <a:avLst/>
            </a:prstGeom>
          </p:spPr>
          <p:style>
            <a:lnRef idx="1">
              <a:schemeClr val="accent2"/>
            </a:lnRef>
            <a:fillRef idx="2">
              <a:schemeClr val="accent2"/>
            </a:fillRef>
            <a:effectRef idx="1">
              <a:schemeClr val="accent2"/>
            </a:effectRef>
            <a:fontRef idx="minor">
              <a:schemeClr val="dk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内容提供者</a:t>
              </a:r>
              <a:endPar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92" name="组合 91"/>
            <p:cNvGrpSpPr/>
            <p:nvPr/>
          </p:nvGrpSpPr>
          <p:grpSpPr>
            <a:xfrm>
              <a:off x="6411686" y="2589558"/>
              <a:ext cx="425498" cy="267294"/>
              <a:chOff x="3320162" y="2589558"/>
              <a:chExt cx="425498" cy="267294"/>
            </a:xfrm>
          </p:grpSpPr>
          <p:grpSp>
            <p:nvGrpSpPr>
              <p:cNvPr id="93" name="Group 1282"/>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95"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6"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7"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8"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9"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0"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1"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2"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3"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9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IXP</a:t>
                </a:r>
                <a:endPar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16" name="组合 115"/>
            <p:cNvGrpSpPr/>
            <p:nvPr/>
          </p:nvGrpSpPr>
          <p:grpSpPr>
            <a:xfrm>
              <a:off x="3017798" y="3842143"/>
              <a:ext cx="653027" cy="314012"/>
              <a:chOff x="3017798" y="3842143"/>
              <a:chExt cx="653027" cy="314012"/>
            </a:xfrm>
          </p:grpSpPr>
          <p:grpSp>
            <p:nvGrpSpPr>
              <p:cNvPr id="105" name="Group 1282"/>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07"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8"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09"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0"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1"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2"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3"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4"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15"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06"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nvGrpSpPr>
            <p:cNvPr id="117" name="组合 116"/>
            <p:cNvGrpSpPr/>
            <p:nvPr/>
          </p:nvGrpSpPr>
          <p:grpSpPr>
            <a:xfrm>
              <a:off x="3694355" y="3842143"/>
              <a:ext cx="653027" cy="314012"/>
              <a:chOff x="3017798" y="3842143"/>
              <a:chExt cx="653027" cy="314012"/>
            </a:xfrm>
          </p:grpSpPr>
          <p:grpSp>
            <p:nvGrpSpPr>
              <p:cNvPr id="118" name="Group 1282"/>
              <p:cNvGrpSpPr/>
              <p:nvPr/>
            </p:nvGrpSpPr>
            <p:grpSpPr bwMode="auto">
              <a:xfrm>
                <a:off x="3037488" y="3842143"/>
                <a:ext cx="605046" cy="314012"/>
                <a:chOff x="1680" y="240"/>
                <a:chExt cx="2529" cy="1270"/>
              </a:xfrm>
              <a:solidFill>
                <a:schemeClr val="bg1">
                  <a:lumMod val="65000"/>
                </a:schemeClr>
              </a:solidFill>
              <a:scene3d>
                <a:camera prst="orthographicFront">
                  <a:rot lat="0" lon="0" rev="0"/>
                </a:camera>
                <a:lightRig rig="contrasting" dir="t">
                  <a:rot lat="0" lon="0" rev="7800000"/>
                </a:lightRig>
              </a:scene3d>
            </p:grpSpPr>
            <p:sp>
              <p:nvSpPr>
                <p:cNvPr id="120"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1"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2"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3"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4"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5"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6"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7"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128"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19" name="Text Box 354"/>
              <p:cNvSpPr txBox="1">
                <a:spLocks noChangeArrowheads="1"/>
              </p:cNvSpPr>
              <p:nvPr/>
            </p:nvSpPr>
            <p:spPr bwMode="auto">
              <a:xfrm>
                <a:off x="3017798" y="3873742"/>
                <a:ext cx="653027"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校园网</a:t>
                </a:r>
                <a:endParaRPr kumimoji="1" lang="en-US" altLang="zh-CN" sz="105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pic>
          <p:nvPicPr>
            <p:cNvPr id="129"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17698" y="3765383"/>
              <a:ext cx="247252" cy="2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0" name="Picture 24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802171" y="3736583"/>
              <a:ext cx="248323" cy="258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2" name="直接连接符 131"/>
            <p:cNvCxnSpPr/>
            <p:nvPr/>
          </p:nvCxnSpPr>
          <p:spPr>
            <a:xfrm>
              <a:off x="2971398" y="2701807"/>
              <a:ext cx="1123026" cy="0"/>
            </a:xfrm>
            <a:prstGeom prst="line">
              <a:avLst/>
            </a:prstGeom>
            <a:ln w="63500" cmpd="tri">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2206814" y="2569365"/>
              <a:ext cx="5656498" cy="287487"/>
              <a:chOff x="2206814" y="2569365"/>
              <a:chExt cx="5656498" cy="287487"/>
            </a:xfrm>
          </p:grpSpPr>
          <p:sp>
            <p:nvSpPr>
              <p:cNvPr id="55" name="Oval 289"/>
              <p:cNvSpPr>
                <a:spLocks noChangeArrowheads="1"/>
              </p:cNvSpPr>
              <p:nvPr/>
            </p:nvSpPr>
            <p:spPr bwMode="auto">
              <a:xfrm>
                <a:off x="5400676" y="2569365"/>
                <a:ext cx="890919" cy="247364"/>
              </a:xfrm>
              <a:prstGeom prst="ellipse">
                <a:avLst/>
              </a:prstGeom>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8" name="Oval 327"/>
              <p:cNvSpPr>
                <a:spLocks noChangeArrowheads="1"/>
              </p:cNvSpPr>
              <p:nvPr/>
            </p:nvSpPr>
            <p:spPr bwMode="auto">
              <a:xfrm>
                <a:off x="6972393" y="2569365"/>
                <a:ext cx="890919" cy="247364"/>
              </a:xfrm>
              <a:prstGeom prst="ellipse">
                <a:avLst/>
              </a:prstGeom>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59" name="Oval 328"/>
              <p:cNvSpPr>
                <a:spLocks noChangeArrowheads="1"/>
              </p:cNvSpPr>
              <p:nvPr/>
            </p:nvSpPr>
            <p:spPr bwMode="auto">
              <a:xfrm>
                <a:off x="2206814" y="2569365"/>
                <a:ext cx="890919" cy="247364"/>
              </a:xfrm>
              <a:prstGeom prst="ellipse">
                <a:avLst/>
              </a:prstGeom>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60" name="Oval 329"/>
              <p:cNvSpPr>
                <a:spLocks noChangeArrowheads="1"/>
              </p:cNvSpPr>
              <p:nvPr/>
            </p:nvSpPr>
            <p:spPr bwMode="auto">
              <a:xfrm>
                <a:off x="3889896" y="2569365"/>
                <a:ext cx="890919" cy="247364"/>
              </a:xfrm>
              <a:prstGeom prst="ellipse">
                <a:avLst/>
              </a:prstGeom>
            </p:spPr>
            <p:style>
              <a:lnRef idx="1">
                <a:schemeClr val="accent3"/>
              </a:lnRef>
              <a:fillRef idx="3">
                <a:schemeClr val="accent3"/>
              </a:fillRef>
              <a:effectRef idx="2">
                <a:schemeClr val="accent3"/>
              </a:effectRef>
              <a:fontRef idx="minor">
                <a:schemeClr val="lt1"/>
              </a:fontRef>
            </p:style>
            <p:txBody>
              <a:bodyPr wrap="none" anchor="ctr"/>
              <a:lstStyle/>
              <a:p>
                <a:pPr marL="0" marR="0" lvl="0" indent="0" algn="ctr" defTabSz="914400" eaLnBrk="1" fontAlgn="auto" latinLnBrk="0" hangingPunct="1">
                  <a:lnSpc>
                    <a:spcPct val="100000"/>
                  </a:lnSpc>
                  <a:spcBef>
                    <a:spcPts val="0"/>
                  </a:spcBef>
                  <a:spcAft>
                    <a:spcPts val="0"/>
                  </a:spcAft>
                  <a:buClrTx/>
                  <a:buSzTx/>
                  <a:buFontTx/>
                  <a:buNone/>
                  <a:defRPr/>
                </a:pPr>
                <a:r>
                  <a:rPr kumimoji="1" lang="zh-CN" altLang="en-US"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地区 </a:t>
                </a:r>
                <a:r>
                  <a:rPr kumimoji="1" lang="zh-CN" altLang="en-US" sz="2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 </a:t>
                </a:r>
                <a:r>
                  <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rPr>
                  <a:t>ISP</a:t>
                </a:r>
                <a:endParaRPr kumimoji="1" lang="en-US" altLang="zh-CN" sz="1100" b="1" i="0" u="none" strike="noStrike" kern="0" cap="none" spc="0" normalizeH="0" baseline="0" noProof="0">
                  <a:ln>
                    <a:noFill/>
                  </a:ln>
                  <a:solidFill>
                    <a:srgbClr val="000000"/>
                  </a:solidFill>
                  <a:effectLst/>
                  <a:uLnTx/>
                  <a:uFillTx/>
                  <a:latin typeface="微软雅黑" panose="020B0503020204020204" pitchFamily="34" charset="-122"/>
                  <a:ea typeface="微软雅黑" panose="020B0503020204020204" pitchFamily="34" charset="-122"/>
                </a:endParaRPr>
              </a:p>
            </p:txBody>
          </p:sp>
          <p:grpSp>
            <p:nvGrpSpPr>
              <p:cNvPr id="91" name="组合 90"/>
              <p:cNvGrpSpPr/>
              <p:nvPr/>
            </p:nvGrpSpPr>
            <p:grpSpPr>
              <a:xfrm>
                <a:off x="3320162" y="2589558"/>
                <a:ext cx="425498" cy="267294"/>
                <a:chOff x="3320162" y="2589558"/>
                <a:chExt cx="425498" cy="267294"/>
              </a:xfrm>
            </p:grpSpPr>
            <p:grpSp>
              <p:nvGrpSpPr>
                <p:cNvPr id="81" name="Group 1282"/>
                <p:cNvGrpSpPr/>
                <p:nvPr/>
              </p:nvGrpSpPr>
              <p:grpSpPr bwMode="auto">
                <a:xfrm>
                  <a:off x="3351808" y="2589558"/>
                  <a:ext cx="342966" cy="229190"/>
                  <a:chOff x="1680" y="240"/>
                  <a:chExt cx="2529" cy="1270"/>
                </a:xfrm>
                <a:solidFill>
                  <a:srgbClr val="FFC000"/>
                </a:solidFill>
                <a:scene3d>
                  <a:camera prst="orthographicFront">
                    <a:rot lat="0" lon="0" rev="0"/>
                  </a:camera>
                  <a:lightRig rig="contrasting" dir="t">
                    <a:rot lat="0" lon="0" rev="7800000"/>
                  </a:lightRig>
                </a:scene3d>
              </p:grpSpPr>
              <p:sp>
                <p:nvSpPr>
                  <p:cNvPr id="82" name="Oval 1283"/>
                  <p:cNvSpPr>
                    <a:spLocks noChangeArrowheads="1"/>
                  </p:cNvSpPr>
                  <p:nvPr/>
                </p:nvSpPr>
                <p:spPr bwMode="auto">
                  <a:xfrm>
                    <a:off x="2554" y="240"/>
                    <a:ext cx="1088"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3" name="Oval 1284"/>
                  <p:cNvSpPr>
                    <a:spLocks noChangeArrowheads="1"/>
                  </p:cNvSpPr>
                  <p:nvPr/>
                </p:nvSpPr>
                <p:spPr bwMode="auto">
                  <a:xfrm>
                    <a:off x="1941" y="381"/>
                    <a:ext cx="827" cy="51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4" name="Oval 1285"/>
                  <p:cNvSpPr>
                    <a:spLocks noChangeArrowheads="1"/>
                  </p:cNvSpPr>
                  <p:nvPr/>
                </p:nvSpPr>
                <p:spPr bwMode="auto">
                  <a:xfrm>
                    <a:off x="1680" y="702"/>
                    <a:ext cx="552" cy="411"/>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5" name="Oval 1286"/>
                  <p:cNvSpPr>
                    <a:spLocks noChangeArrowheads="1"/>
                  </p:cNvSpPr>
                  <p:nvPr/>
                </p:nvSpPr>
                <p:spPr bwMode="auto">
                  <a:xfrm>
                    <a:off x="1849" y="894"/>
                    <a:ext cx="842" cy="45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6" name="Oval 1287"/>
                  <p:cNvSpPr>
                    <a:spLocks noChangeArrowheads="1"/>
                  </p:cNvSpPr>
                  <p:nvPr/>
                </p:nvSpPr>
                <p:spPr bwMode="auto">
                  <a:xfrm>
                    <a:off x="2462" y="971"/>
                    <a:ext cx="1272" cy="539"/>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7" name="Oval 1288"/>
                  <p:cNvSpPr>
                    <a:spLocks noChangeArrowheads="1"/>
                  </p:cNvSpPr>
                  <p:nvPr/>
                </p:nvSpPr>
                <p:spPr bwMode="auto">
                  <a:xfrm>
                    <a:off x="3289" y="394"/>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8" name="Oval 1289"/>
                  <p:cNvSpPr>
                    <a:spLocks noChangeArrowheads="1"/>
                  </p:cNvSpPr>
                  <p:nvPr/>
                </p:nvSpPr>
                <p:spPr bwMode="auto">
                  <a:xfrm>
                    <a:off x="3412" y="663"/>
                    <a:ext cx="797" cy="39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89" name="Oval 1290"/>
                  <p:cNvSpPr>
                    <a:spLocks noChangeArrowheads="1"/>
                  </p:cNvSpPr>
                  <p:nvPr/>
                </p:nvSpPr>
                <p:spPr bwMode="auto">
                  <a:xfrm>
                    <a:off x="3335" y="753"/>
                    <a:ext cx="797" cy="66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a:solidFill>
                        <a:srgbClr val="000000"/>
                      </a:solidFill>
                      <a:latin typeface="+mn-lt"/>
                      <a:ea typeface="+mn-ea"/>
                    </a:endParaRPr>
                  </a:p>
                </p:txBody>
              </p:sp>
              <p:sp>
                <p:nvSpPr>
                  <p:cNvPr id="90" name="Oval 1291"/>
                  <p:cNvSpPr>
                    <a:spLocks noChangeArrowheads="1"/>
                  </p:cNvSpPr>
                  <p:nvPr/>
                </p:nvSpPr>
                <p:spPr bwMode="auto">
                  <a:xfrm>
                    <a:off x="2140" y="548"/>
                    <a:ext cx="1640" cy="667"/>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lstStyle/>
                  <a:p>
                    <a:pPr fontAlgn="auto">
                      <a:spcBef>
                        <a:spcPts val="0"/>
                      </a:spcBef>
                      <a:spcAft>
                        <a:spcPts val="0"/>
                      </a:spcAft>
                      <a:defRPr/>
                    </a:pPr>
                    <a:endParaRPr lang="zh-CN" altLang="en-US" sz="2000" b="1" dirty="0">
                      <a:solidFill>
                        <a:srgbClr val="000000"/>
                      </a:solidFill>
                      <a:latin typeface="+mn-lt"/>
                      <a:ea typeface="+mn-ea"/>
                    </a:endParaRPr>
                  </a:p>
                </p:txBody>
              </p:sp>
            </p:grpSp>
            <p:sp>
              <p:nvSpPr>
                <p:cNvPr id="14" name="Text Box 354"/>
                <p:cNvSpPr txBox="1">
                  <a:spLocks noChangeArrowheads="1"/>
                </p:cNvSpPr>
                <p:nvPr/>
              </p:nvSpPr>
              <p:spPr bwMode="auto">
                <a:xfrm>
                  <a:off x="3320162" y="2595353"/>
                  <a:ext cx="425498" cy="2614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defRPr/>
                  </a:pPr>
                  <a:r>
                    <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rPr>
                    <a:t>IXP</a:t>
                  </a:r>
                  <a:endParaRPr kumimoji="1" lang="en-US" altLang="zh-CN" sz="1100" b="1" i="0" u="none" strike="noStrike" kern="0" cap="none" spc="0" normalizeH="0" baseline="0" noProof="0" dirty="0" smtClean="0">
                    <a:ln>
                      <a:noFill/>
                    </a:ln>
                    <a:solidFill>
                      <a:srgbClr val="000000"/>
                    </a:solidFill>
                    <a:effectLst/>
                    <a:uLnTx/>
                    <a:uFillTx/>
                    <a:latin typeface="微软雅黑" panose="020B0503020204020204" pitchFamily="34" charset="-122"/>
                    <a:ea typeface="微软雅黑" panose="020B0503020204020204" pitchFamily="34" charset="-122"/>
                  </a:endParaRPr>
                </a:p>
              </p:txBody>
            </p:sp>
          </p:grpSp>
        </p:grpSp>
        <p:sp>
          <p:nvSpPr>
            <p:cNvPr id="77" name="Freeform 272"/>
            <p:cNvSpPr/>
            <p:nvPr/>
          </p:nvSpPr>
          <p:spPr bwMode="auto">
            <a:xfrm>
              <a:off x="5348146" y="2212958"/>
              <a:ext cx="2454231" cy="1592218"/>
            </a:xfrm>
            <a:custGeom>
              <a:avLst/>
              <a:gdLst>
                <a:gd name="T0" fmla="*/ 0 w 2336"/>
                <a:gd name="T1" fmla="*/ 2147483647 h 1577"/>
                <a:gd name="T2" fmla="*/ 632558359 w 2336"/>
                <a:gd name="T3" fmla="*/ 2147483647 h 1577"/>
                <a:gd name="T4" fmla="*/ 2001004020 w 2336"/>
                <a:gd name="T5" fmla="*/ 627519829 h 1577"/>
                <a:gd name="T6" fmla="*/ 2147483647 w 2336"/>
                <a:gd name="T7" fmla="*/ 68045030 h 1577"/>
                <a:gd name="T8" fmla="*/ 2147483647 w 2336"/>
                <a:gd name="T9" fmla="*/ 1043344970 h 1577"/>
                <a:gd name="T10" fmla="*/ 2147483647 w 2336"/>
                <a:gd name="T11" fmla="*/ 2147483647 h 1577"/>
                <a:gd name="T12" fmla="*/ 2147483647 w 2336"/>
                <a:gd name="T13" fmla="*/ 2147483647 h 1577"/>
                <a:gd name="T14" fmla="*/ 0 60000 65536"/>
                <a:gd name="T15" fmla="*/ 0 60000 65536"/>
                <a:gd name="T16" fmla="*/ 0 60000 65536"/>
                <a:gd name="T17" fmla="*/ 0 60000 65536"/>
                <a:gd name="T18" fmla="*/ 0 60000 65536"/>
                <a:gd name="T19" fmla="*/ 0 60000 65536"/>
                <a:gd name="T20" fmla="*/ 0 60000 65536"/>
                <a:gd name="T21" fmla="*/ 0 w 2336"/>
                <a:gd name="T22" fmla="*/ 0 h 1577"/>
                <a:gd name="T23" fmla="*/ 2336 w 2336"/>
                <a:gd name="T24" fmla="*/ 1577 h 157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336" h="1577">
                  <a:moveTo>
                    <a:pt x="0" y="1577"/>
                  </a:moveTo>
                  <a:cubicBezTo>
                    <a:pt x="41" y="1491"/>
                    <a:pt x="119" y="1283"/>
                    <a:pt x="251" y="1062"/>
                  </a:cubicBezTo>
                  <a:cubicBezTo>
                    <a:pt x="383" y="841"/>
                    <a:pt x="624" y="421"/>
                    <a:pt x="794" y="249"/>
                  </a:cubicBezTo>
                  <a:cubicBezTo>
                    <a:pt x="964" y="77"/>
                    <a:pt x="1130" y="0"/>
                    <a:pt x="1274" y="27"/>
                  </a:cubicBezTo>
                  <a:cubicBezTo>
                    <a:pt x="1418" y="54"/>
                    <a:pt x="1517" y="236"/>
                    <a:pt x="1661" y="414"/>
                  </a:cubicBezTo>
                  <a:cubicBezTo>
                    <a:pt x="1805" y="592"/>
                    <a:pt x="2026" y="903"/>
                    <a:pt x="2138" y="1095"/>
                  </a:cubicBezTo>
                  <a:cubicBezTo>
                    <a:pt x="2250" y="1287"/>
                    <a:pt x="2295" y="1470"/>
                    <a:pt x="2336" y="1569"/>
                  </a:cubicBezTo>
                </a:path>
              </a:pathLst>
            </a:custGeom>
            <a:noFill/>
            <a:ln w="76200" cmpd="sng">
              <a:solidFill>
                <a:srgbClr val="CC0099">
                  <a:alpha val="60000"/>
                </a:srgbClr>
              </a:solidFill>
              <a:round/>
              <a:headEnd type="triangle" w="sm" len="med"/>
              <a:tailEnd type="triangle" w="sm" len="med"/>
            </a:ln>
            <a:extLst>
              <a:ext uri="{909E8E84-426E-40DD-AFC4-6F175D3DCCD1}">
                <a14:hiddenFill xmlns:a14="http://schemas.microsoft.com/office/drawing/2010/main">
                  <a:solidFill>
                    <a:srgbClr val="FFFFFF"/>
                  </a:solidFill>
                </a14:hiddenFill>
              </a:ext>
            </a:extLst>
          </p:spPr>
          <p:txBody>
            <a:bodyPr/>
            <a:lstStyle/>
            <a:p>
              <a:endParaRPr kumimoji="1" lang="zh-CN" altLang="en-US" sz="1600" b="1" smtClean="0">
                <a:solidFill>
                  <a:srgbClr val="000000"/>
                </a:solidFill>
                <a:latin typeface="微软雅黑" panose="020B0503020204020204" pitchFamily="34" charset="-122"/>
                <a:ea typeface="微软雅黑" panose="020B0503020204020204" pitchFamily="34" charset="-122"/>
              </a:endParaRPr>
            </a:p>
          </p:txBody>
        </p:sp>
        <p:sp>
          <p:nvSpPr>
            <p:cNvPr id="78" name="Line 411"/>
            <p:cNvSpPr>
              <a:spLocks noChangeShapeType="1"/>
            </p:cNvSpPr>
            <p:nvPr/>
          </p:nvSpPr>
          <p:spPr bwMode="auto">
            <a:xfrm flipV="1">
              <a:off x="6032980" y="2771110"/>
              <a:ext cx="1191393" cy="0"/>
            </a:xfrm>
            <a:prstGeom prst="line">
              <a:avLst/>
            </a:prstGeom>
            <a:ln w="50800">
              <a:solidFill>
                <a:srgbClr val="0000CC">
                  <a:alpha val="60000"/>
                </a:srgbClr>
              </a:solidFill>
              <a:prstDash val="sysDot"/>
              <a:headEnd type="triangle" w="sm" len="lg"/>
              <a:tailEnd type="triangle" w="sm" len="lg"/>
            </a:ln>
          </p:spPr>
          <p:style>
            <a:lnRef idx="1">
              <a:schemeClr val="accent3"/>
            </a:lnRef>
            <a:fillRef idx="3">
              <a:schemeClr val="accent3"/>
            </a:fillRef>
            <a:effectRef idx="2">
              <a:schemeClr val="accent3"/>
            </a:effectRef>
            <a:fontRef idx="minor">
              <a:schemeClr val="lt1"/>
            </a:fontRef>
          </p:style>
          <p:txBody>
            <a:bodyPr/>
            <a:lstStyle/>
            <a:p>
              <a:endParaRPr kumimoji="1" lang="zh-CN" altLang="en-US" sz="1600" b="1" smtClean="0">
                <a:solidFill>
                  <a:srgbClr val="000000"/>
                </a:solidFill>
                <a:latin typeface="微软雅黑" panose="020B0503020204020204" pitchFamily="34" charset="-122"/>
                <a:ea typeface="微软雅黑" panose="020B0503020204020204" pitchFamily="34" charset="-122"/>
              </a:endParaRPr>
            </a:p>
          </p:txBody>
        </p:sp>
      </p:grpSp>
      <p:sp>
        <p:nvSpPr>
          <p:cNvPr id="2" name="文本占位符 1"/>
          <p:cNvSpPr>
            <a:spLocks noGrp="1"/>
          </p:cNvSpPr>
          <p:nvPr>
            <p:ph type="body" sz="quarter" idx="11"/>
          </p:nvPr>
        </p:nvSpPr>
        <p:spPr/>
        <p:txBody>
          <a:bodyPr/>
          <a:lstStyle/>
          <a:p>
            <a:r>
              <a:rPr lang="zh-CN" altLang="en-US" dirty="0"/>
              <a:t>第三阶段：</a:t>
            </a:r>
            <a:r>
              <a:rPr lang="en-US" altLang="zh-CN" dirty="0"/>
              <a:t>1993 – </a:t>
            </a:r>
            <a:r>
              <a:rPr lang="zh-CN" altLang="en-US" dirty="0"/>
              <a:t>现在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ext Box 7"/>
          <p:cNvSpPr txBox="1"/>
          <p:nvPr/>
        </p:nvSpPr>
        <p:spPr>
          <a:xfrm>
            <a:off x="51435" y="493713"/>
            <a:ext cx="8569325" cy="645160"/>
          </a:xfrm>
          <a:prstGeom prst="rect">
            <a:avLst/>
          </a:prstGeom>
          <a:noFill/>
          <a:ln w="9525">
            <a:noFill/>
          </a:ln>
        </p:spPr>
        <p:txBody>
          <a:bodyPr wrap="square" anchor="t" anchorCtr="0">
            <a:spAutoFit/>
          </a:bodyPr>
          <a:lstStyle/>
          <a:p>
            <a:pPr eaLnBrk="0" hangingPunct="0"/>
            <a:r>
              <a:rPr lang="zh-CN" altLang="en-US" sz="1800" b="1"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到</a:t>
            </a:r>
            <a:r>
              <a:rPr lang="en-US" altLang="zh-CN" sz="1800" b="1"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2016 </a:t>
            </a:r>
            <a:r>
              <a:rPr lang="zh-CN" altLang="zh-CN" sz="1800" b="1"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年</a:t>
            </a:r>
            <a:r>
              <a:rPr lang="en-US" altLang="zh-CN" sz="1800" b="1"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 3 </a:t>
            </a:r>
            <a:r>
              <a:rPr lang="zh-CN" altLang="zh-CN" sz="1800" b="1"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月，全球已经有</a:t>
            </a:r>
            <a:r>
              <a:rPr lang="en-US" altLang="zh-CN" sz="1800" b="1"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 226 </a:t>
            </a:r>
            <a:r>
              <a:rPr lang="zh-CN" altLang="zh-CN" sz="1800" b="1"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个</a:t>
            </a:r>
            <a:r>
              <a:rPr lang="en-US" altLang="zh-CN" sz="1800" b="1"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 IXP</a:t>
            </a:r>
            <a:r>
              <a:rPr lang="zh-CN" altLang="zh-CN" sz="1800" b="1"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，分布在</a:t>
            </a:r>
            <a:r>
              <a:rPr lang="en-US" altLang="zh-CN" sz="1800" b="1"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 172 </a:t>
            </a:r>
            <a:r>
              <a:rPr lang="zh-CN" altLang="zh-CN" sz="1800" b="1"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个国家和地区</a:t>
            </a:r>
            <a:r>
              <a:rPr lang="zh-CN" altLang="en-US" sz="1800" b="1"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。但</a:t>
            </a:r>
            <a:r>
              <a:rPr lang="zh-CN" altLang="zh-CN" sz="1800" b="1"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互联网的发展在全世界还很不平衡</a:t>
            </a:r>
            <a:r>
              <a:rPr lang="zh-CN" altLang="en-US" sz="1800" b="1"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800" b="1" dirty="0">
              <a:solidFill>
                <a:srgbClr val="000099"/>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3250" name="图片 6"/>
          <p:cNvPicPr/>
          <p:nvPr/>
        </p:nvPicPr>
        <p:blipFill>
          <a:blip r:embed="rId1"/>
          <a:srcRect l="23654" t="16245" r="32539" b="43791"/>
          <a:stretch>
            <a:fillRect/>
          </a:stretch>
        </p:blipFill>
        <p:spPr>
          <a:xfrm>
            <a:off x="1607820" y="1139190"/>
            <a:ext cx="5457825" cy="3028315"/>
          </a:xfrm>
          <a:prstGeom prst="rect">
            <a:avLst/>
          </a:prstGeom>
          <a:noFill/>
          <a:ln w="9525">
            <a:noFill/>
          </a:ln>
        </p:spPr>
      </p:pic>
      <p:sp>
        <p:nvSpPr>
          <p:cNvPr id="53251" name="矩形 1"/>
          <p:cNvSpPr/>
          <p:nvPr/>
        </p:nvSpPr>
        <p:spPr>
          <a:xfrm>
            <a:off x="339725" y="4167188"/>
            <a:ext cx="7993063" cy="368300"/>
          </a:xfrm>
          <a:prstGeom prst="rect">
            <a:avLst/>
          </a:prstGeom>
          <a:noFill/>
          <a:ln w="9525">
            <a:noFill/>
          </a:ln>
        </p:spPr>
        <p:txBody>
          <a:bodyPr wrap="square" anchor="t" anchorCtr="0">
            <a:spAutoFit/>
          </a:bodyPr>
          <a:lstStyle/>
          <a:p>
            <a:pPr algn="ctr" eaLnBrk="0" hangingPunct="0"/>
            <a:r>
              <a:rPr lang="zh-CN" altLang="zh-CN" sz="1800" b="1" dirty="0">
                <a:latin typeface="微软雅黑" panose="020B0503020204020204" pitchFamily="34" charset="-122"/>
                <a:ea typeface="微软雅黑" panose="020B0503020204020204" pitchFamily="34" charset="-122"/>
                <a:cs typeface="微软雅黑" panose="020B0503020204020204" pitchFamily="34" charset="-122"/>
              </a:rPr>
              <a:t>互联网交换点</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 IXP </a:t>
            </a:r>
            <a:r>
              <a:rPr lang="zh-CN" altLang="zh-CN" sz="1800" b="1" dirty="0">
                <a:latin typeface="微软雅黑" panose="020B0503020204020204" pitchFamily="34" charset="-122"/>
                <a:ea typeface="微软雅黑" panose="020B0503020204020204" pitchFamily="34" charset="-122"/>
                <a:cs typeface="微软雅黑" panose="020B0503020204020204" pitchFamily="34" charset="-122"/>
              </a:rPr>
              <a:t>在全球的分布图（</a:t>
            </a:r>
            <a:r>
              <a:rPr lang="en-US" altLang="zh-CN" sz="1800" b="1" dirty="0">
                <a:latin typeface="微软雅黑" panose="020B0503020204020204" pitchFamily="34" charset="-122"/>
                <a:ea typeface="微软雅黑" panose="020B0503020204020204" pitchFamily="34" charset="-122"/>
                <a:cs typeface="微软雅黑" panose="020B0503020204020204" pitchFamily="34" charset="-122"/>
              </a:rPr>
              <a:t>2016</a:t>
            </a:r>
            <a:r>
              <a:rPr lang="zh-CN" altLang="zh-CN" sz="1800" b="1" dirty="0">
                <a:latin typeface="微软雅黑" panose="020B0503020204020204" pitchFamily="34" charset="-122"/>
                <a:ea typeface="微软雅黑" panose="020B0503020204020204" pitchFamily="34" charset="-122"/>
                <a:cs typeface="微软雅黑" panose="020B0503020204020204" pitchFamily="34" charset="-122"/>
              </a:rPr>
              <a:t>年）</a:t>
            </a:r>
            <a:endParaRPr lang="zh-CN" altLang="en-US" sz="1800" b="1"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6344" y="963281"/>
            <a:ext cx="5446776" cy="3172691"/>
          </a:xfrm>
        </p:spPr>
        <p:txBody>
          <a:bodyPr/>
          <a:lstStyle/>
          <a:p>
            <a:pPr>
              <a:lnSpc>
                <a:spcPts val="3000"/>
              </a:lnSpc>
            </a:pPr>
            <a:r>
              <a:rPr lang="zh-CN" altLang="en-US" dirty="0">
                <a:solidFill>
                  <a:srgbClr val="0000FF"/>
                </a:solidFill>
              </a:rPr>
              <a:t>万维网 </a:t>
            </a:r>
            <a:r>
              <a:rPr lang="en-US" altLang="zh-CN" dirty="0">
                <a:solidFill>
                  <a:srgbClr val="0000FF"/>
                </a:solidFill>
              </a:rPr>
              <a:t>WWW  </a:t>
            </a:r>
            <a:r>
              <a:rPr lang="en-US" altLang="zh-CN" dirty="0"/>
              <a:t>(World Wide Web</a:t>
            </a:r>
            <a:r>
              <a:rPr lang="en-US" altLang="zh-CN" dirty="0" smtClean="0"/>
              <a:t>)</a:t>
            </a:r>
            <a:r>
              <a:rPr lang="zh-CN" altLang="en-US" dirty="0" smtClean="0"/>
              <a:t>：</a:t>
            </a:r>
            <a:endParaRPr lang="en-US" altLang="zh-CN" dirty="0" smtClean="0"/>
          </a:p>
        </p:txBody>
      </p:sp>
      <p:sp>
        <p:nvSpPr>
          <p:cNvPr id="3" name="文本占位符 2"/>
          <p:cNvSpPr>
            <a:spLocks noGrp="1"/>
          </p:cNvSpPr>
          <p:nvPr>
            <p:ph type="body" sz="quarter" idx="11"/>
          </p:nvPr>
        </p:nvSpPr>
        <p:spPr/>
        <p:txBody>
          <a:bodyPr/>
          <a:lstStyle/>
          <a:p>
            <a:r>
              <a:rPr lang="en-US" altLang="zh-CN" dirty="0" smtClean="0"/>
              <a:t>20 </a:t>
            </a:r>
            <a:r>
              <a:rPr lang="zh-CN" altLang="en-US" dirty="0" smtClean="0"/>
              <a:t>世纪 </a:t>
            </a:r>
            <a:r>
              <a:rPr lang="en-US" altLang="zh-CN" dirty="0" smtClean="0"/>
              <a:t>90 </a:t>
            </a:r>
            <a:r>
              <a:rPr lang="zh-CN" altLang="en-US" dirty="0"/>
              <a:t>年代：万维网 </a:t>
            </a:r>
            <a:r>
              <a:rPr lang="en-US" altLang="zh-CN" dirty="0"/>
              <a:t>WWW </a:t>
            </a:r>
            <a:r>
              <a:rPr lang="zh-CN" altLang="en-US" dirty="0"/>
              <a:t>的问世</a:t>
            </a:r>
            <a:endParaRPr lang="zh-CN" altLang="en-US" dirty="0"/>
          </a:p>
        </p:txBody>
      </p:sp>
      <p:sp>
        <p:nvSpPr>
          <p:cNvPr id="5" name="内容占位符 1"/>
          <p:cNvSpPr txBox="1"/>
          <p:nvPr/>
        </p:nvSpPr>
        <p:spPr>
          <a:xfrm>
            <a:off x="318299" y="1350004"/>
            <a:ext cx="3924187" cy="2562969"/>
          </a:xfrm>
          <a:prstGeom prst="rect">
            <a:avLst/>
          </a:prstGeom>
        </p:spPr>
        <p:txBody>
          <a:bodyPr/>
          <a:lstStyle>
            <a:lvl1pPr marL="342900" indent="-342900" algn="l" rtl="0" fontAlgn="base">
              <a:lnSpc>
                <a:spcPts val="2800"/>
              </a:lnSpc>
              <a:spcBef>
                <a:spcPts val="0"/>
              </a:spcBef>
              <a:spcAft>
                <a:spcPct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ts val="2800"/>
              </a:lnSpc>
              <a:spcBef>
                <a:spcPts val="0"/>
              </a:spcBef>
              <a:spcAft>
                <a:spcPct val="0"/>
              </a:spcAft>
              <a:buClr>
                <a:schemeClr val="accent6">
                  <a:lumMod val="50000"/>
                </a:schemeClr>
              </a:buClr>
              <a:buFont typeface="Wingdings" panose="05000000000000000000" pitchFamily="2" charset="2"/>
              <a:buChar char="u"/>
              <a:defRPr sz="18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ts val="2800"/>
              </a:lnSpc>
              <a:spcBef>
                <a:spcPts val="0"/>
              </a:spcBef>
              <a:spcAft>
                <a:spcPct val="0"/>
              </a:spcAft>
              <a:buClr>
                <a:srgbClr val="006600"/>
              </a:buClr>
              <a:buFont typeface="Wingdings" panose="05000000000000000000" pitchFamily="2" charset="2"/>
              <a:buChar char="Ø"/>
              <a:defRPr sz="16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ts val="2800"/>
              </a:lnSpc>
              <a:spcBef>
                <a:spcPts val="0"/>
              </a:spcBef>
              <a:spcAft>
                <a:spcPct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ts val="2800"/>
              </a:lnSpc>
              <a:spcBef>
                <a:spcPts val="0"/>
              </a:spcBef>
              <a:spcAft>
                <a:spcPct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lvl="1">
              <a:lnSpc>
                <a:spcPts val="3000"/>
              </a:lnSpc>
            </a:pPr>
            <a:r>
              <a:rPr lang="zh-CN" altLang="en-US" dirty="0" smtClean="0"/>
              <a:t>由欧洲原子核研究组织 </a:t>
            </a:r>
            <a:r>
              <a:rPr lang="en-US" altLang="zh-CN" dirty="0" smtClean="0"/>
              <a:t>CERN </a:t>
            </a:r>
            <a:r>
              <a:rPr lang="zh-CN" altLang="en-US" dirty="0" smtClean="0"/>
              <a:t>开发。</a:t>
            </a:r>
            <a:endParaRPr lang="zh-CN" altLang="en-US" dirty="0" smtClean="0"/>
          </a:p>
          <a:p>
            <a:pPr lvl="1">
              <a:lnSpc>
                <a:spcPts val="3000"/>
              </a:lnSpc>
            </a:pPr>
            <a:r>
              <a:rPr lang="zh-CN" altLang="en-US" dirty="0" smtClean="0"/>
              <a:t>成为互联网指数级增长的主要驱动力。</a:t>
            </a:r>
            <a:endParaRPr lang="zh-CN" altLang="en-US" dirty="0" smtClean="0"/>
          </a:p>
          <a:p>
            <a:pPr lvl="1">
              <a:lnSpc>
                <a:spcPts val="3000"/>
              </a:lnSpc>
            </a:pPr>
            <a:r>
              <a:rPr lang="en-US" altLang="zh-CN" dirty="0" smtClean="0"/>
              <a:t>2019 </a:t>
            </a:r>
            <a:r>
              <a:rPr lang="zh-CN" altLang="en-US" dirty="0" smtClean="0"/>
              <a:t>年 </a:t>
            </a:r>
            <a:r>
              <a:rPr lang="en-US" altLang="zh-CN" dirty="0" smtClean="0"/>
              <a:t>3 </a:t>
            </a:r>
            <a:r>
              <a:rPr lang="zh-CN" altLang="en-US" dirty="0" smtClean="0"/>
              <a:t>月底，互联网的用户数已超过了 </a:t>
            </a:r>
            <a:r>
              <a:rPr lang="en-US" altLang="zh-CN" dirty="0" smtClean="0"/>
              <a:t>43.8</a:t>
            </a:r>
            <a:r>
              <a:rPr lang="zh-CN" altLang="en-US" dirty="0" smtClean="0"/>
              <a:t>亿。</a:t>
            </a:r>
            <a:endParaRPr lang="zh-CN" altLang="en-US" dirty="0"/>
          </a:p>
        </p:txBody>
      </p:sp>
      <p:pic>
        <p:nvPicPr>
          <p:cNvPr id="8" name="图片 7"/>
          <p:cNvPicPr>
            <a:picLocks noChangeAspect="1"/>
          </p:cNvPicPr>
          <p:nvPr/>
        </p:nvPicPr>
        <p:blipFill>
          <a:blip r:embed="rId1"/>
          <a:stretch>
            <a:fillRect/>
          </a:stretch>
        </p:blipFill>
        <p:spPr>
          <a:xfrm>
            <a:off x="4361084" y="1474912"/>
            <a:ext cx="4190133" cy="2661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185281" y="2864181"/>
            <a:ext cx="5566791" cy="1723517"/>
          </a:xfrm>
          <a:prstGeom prst="rect">
            <a:avLst/>
          </a:prstGeom>
          <a:blipFill>
            <a:blip r:embed="rId1" cstate="print"/>
            <a:stretch>
              <a:fillRect/>
            </a:stretch>
          </a:blipFill>
        </p:spPr>
        <p:txBody>
          <a:bodyPr wrap="square" lIns="0" tIns="0" rIns="0" bIns="0" rtlCol="0"/>
          <a:lstStyle/>
          <a:p>
            <a:endParaRPr sz="100"/>
          </a:p>
        </p:txBody>
      </p:sp>
      <p:sp>
        <p:nvSpPr>
          <p:cNvPr id="3" name="object 3"/>
          <p:cNvSpPr/>
          <p:nvPr/>
        </p:nvSpPr>
        <p:spPr>
          <a:xfrm>
            <a:off x="366243" y="3035619"/>
            <a:ext cx="5205014" cy="1361685"/>
          </a:xfrm>
          <a:custGeom>
            <a:avLst/>
            <a:gdLst/>
            <a:ahLst/>
            <a:cxnLst/>
            <a:rect l="l" t="t" r="r" b="b"/>
            <a:pathLst>
              <a:path w="11444605" h="2994025">
                <a:moveTo>
                  <a:pt x="11199340" y="0"/>
                </a:moveTo>
                <a:lnTo>
                  <a:pt x="244937" y="0"/>
                </a:lnTo>
                <a:lnTo>
                  <a:pt x="196196" y="187"/>
                </a:lnTo>
                <a:lnTo>
                  <a:pt x="156888" y="1500"/>
                </a:lnTo>
                <a:lnTo>
                  <a:pt x="101184" y="12002"/>
                </a:lnTo>
                <a:lnTo>
                  <a:pt x="46708" y="46708"/>
                </a:lnTo>
                <a:lnTo>
                  <a:pt x="12002" y="101184"/>
                </a:lnTo>
                <a:lnTo>
                  <a:pt x="1500" y="156888"/>
                </a:lnTo>
                <a:lnTo>
                  <a:pt x="187" y="196195"/>
                </a:lnTo>
                <a:lnTo>
                  <a:pt x="0" y="244937"/>
                </a:lnTo>
                <a:lnTo>
                  <a:pt x="0" y="2748883"/>
                </a:lnTo>
                <a:lnTo>
                  <a:pt x="187" y="2797625"/>
                </a:lnTo>
                <a:lnTo>
                  <a:pt x="1500" y="2836933"/>
                </a:lnTo>
                <a:lnTo>
                  <a:pt x="12002" y="2892637"/>
                </a:lnTo>
                <a:lnTo>
                  <a:pt x="46708" y="2947113"/>
                </a:lnTo>
                <a:lnTo>
                  <a:pt x="101184" y="2981819"/>
                </a:lnTo>
                <a:lnTo>
                  <a:pt x="156888" y="2992321"/>
                </a:lnTo>
                <a:lnTo>
                  <a:pt x="196196" y="2993634"/>
                </a:lnTo>
                <a:lnTo>
                  <a:pt x="244937" y="2993821"/>
                </a:lnTo>
                <a:lnTo>
                  <a:pt x="11199340" y="2993821"/>
                </a:lnTo>
                <a:lnTo>
                  <a:pt x="11248079" y="2993634"/>
                </a:lnTo>
                <a:lnTo>
                  <a:pt x="11287387" y="2992321"/>
                </a:lnTo>
                <a:lnTo>
                  <a:pt x="11343095" y="2981819"/>
                </a:lnTo>
                <a:lnTo>
                  <a:pt x="11397568" y="2947113"/>
                </a:lnTo>
                <a:lnTo>
                  <a:pt x="11432275" y="2892637"/>
                </a:lnTo>
                <a:lnTo>
                  <a:pt x="11442775" y="2836933"/>
                </a:lnTo>
                <a:lnTo>
                  <a:pt x="11444087" y="2797625"/>
                </a:lnTo>
                <a:lnTo>
                  <a:pt x="11444275" y="2748883"/>
                </a:lnTo>
                <a:lnTo>
                  <a:pt x="11444275" y="244937"/>
                </a:lnTo>
                <a:lnTo>
                  <a:pt x="11444087" y="196195"/>
                </a:lnTo>
                <a:lnTo>
                  <a:pt x="11442775" y="156888"/>
                </a:lnTo>
                <a:lnTo>
                  <a:pt x="11432275" y="101184"/>
                </a:lnTo>
                <a:lnTo>
                  <a:pt x="11397568" y="46708"/>
                </a:lnTo>
                <a:lnTo>
                  <a:pt x="11343095" y="12002"/>
                </a:lnTo>
                <a:lnTo>
                  <a:pt x="11287387" y="1500"/>
                </a:lnTo>
                <a:lnTo>
                  <a:pt x="11248079" y="187"/>
                </a:lnTo>
                <a:lnTo>
                  <a:pt x="11199340" y="0"/>
                </a:lnTo>
                <a:close/>
              </a:path>
            </a:pathLst>
          </a:custGeom>
          <a:solidFill>
            <a:srgbClr val="FFFFFF"/>
          </a:solidFill>
        </p:spPr>
        <p:txBody>
          <a:bodyPr wrap="square" lIns="0" tIns="0" rIns="0" bIns="0" rtlCol="0"/>
          <a:lstStyle/>
          <a:p>
            <a:endParaRPr sz="100"/>
          </a:p>
        </p:txBody>
      </p:sp>
      <p:sp>
        <p:nvSpPr>
          <p:cNvPr id="4" name="object 4"/>
          <p:cNvSpPr/>
          <p:nvPr/>
        </p:nvSpPr>
        <p:spPr>
          <a:xfrm>
            <a:off x="366243" y="3035619"/>
            <a:ext cx="5205014" cy="1361685"/>
          </a:xfrm>
          <a:custGeom>
            <a:avLst/>
            <a:gdLst/>
            <a:ahLst/>
            <a:cxnLst/>
            <a:rect l="l" t="t" r="r" b="b"/>
            <a:pathLst>
              <a:path w="11444605" h="2994025">
                <a:moveTo>
                  <a:pt x="244937" y="0"/>
                </a:moveTo>
                <a:lnTo>
                  <a:pt x="11199344" y="0"/>
                </a:lnTo>
                <a:lnTo>
                  <a:pt x="11248084" y="187"/>
                </a:lnTo>
                <a:lnTo>
                  <a:pt x="11287390" y="1500"/>
                </a:lnTo>
                <a:lnTo>
                  <a:pt x="11343089" y="12003"/>
                </a:lnTo>
                <a:lnTo>
                  <a:pt x="11397570" y="46708"/>
                </a:lnTo>
                <a:lnTo>
                  <a:pt x="11432269" y="101184"/>
                </a:lnTo>
                <a:lnTo>
                  <a:pt x="11442778" y="156888"/>
                </a:lnTo>
                <a:lnTo>
                  <a:pt x="11444092" y="196196"/>
                </a:lnTo>
                <a:lnTo>
                  <a:pt x="11444279" y="244937"/>
                </a:lnTo>
                <a:lnTo>
                  <a:pt x="11444279" y="2748884"/>
                </a:lnTo>
                <a:lnTo>
                  <a:pt x="11444092" y="2797626"/>
                </a:lnTo>
                <a:lnTo>
                  <a:pt x="11442778" y="2836933"/>
                </a:lnTo>
                <a:lnTo>
                  <a:pt x="11432269" y="2892637"/>
                </a:lnTo>
                <a:lnTo>
                  <a:pt x="11397570" y="2947113"/>
                </a:lnTo>
                <a:lnTo>
                  <a:pt x="11343089" y="2981819"/>
                </a:lnTo>
                <a:lnTo>
                  <a:pt x="11287390" y="2992321"/>
                </a:lnTo>
                <a:lnTo>
                  <a:pt x="11248084" y="2993634"/>
                </a:lnTo>
                <a:lnTo>
                  <a:pt x="11199344" y="2993821"/>
                </a:lnTo>
                <a:lnTo>
                  <a:pt x="244937" y="2993821"/>
                </a:lnTo>
                <a:lnTo>
                  <a:pt x="196196" y="2993634"/>
                </a:lnTo>
                <a:lnTo>
                  <a:pt x="156888" y="2992321"/>
                </a:lnTo>
                <a:lnTo>
                  <a:pt x="101184" y="2981819"/>
                </a:lnTo>
                <a:lnTo>
                  <a:pt x="46708" y="2947113"/>
                </a:lnTo>
                <a:lnTo>
                  <a:pt x="12003" y="2892637"/>
                </a:lnTo>
                <a:lnTo>
                  <a:pt x="1500" y="2836933"/>
                </a:lnTo>
                <a:lnTo>
                  <a:pt x="187" y="2797626"/>
                </a:lnTo>
                <a:lnTo>
                  <a:pt x="0" y="2748884"/>
                </a:lnTo>
                <a:lnTo>
                  <a:pt x="0" y="244937"/>
                </a:lnTo>
                <a:lnTo>
                  <a:pt x="187" y="196196"/>
                </a:lnTo>
                <a:lnTo>
                  <a:pt x="1500" y="156888"/>
                </a:lnTo>
                <a:lnTo>
                  <a:pt x="12003" y="101184"/>
                </a:lnTo>
                <a:lnTo>
                  <a:pt x="46708" y="46708"/>
                </a:lnTo>
                <a:lnTo>
                  <a:pt x="101184" y="12003"/>
                </a:lnTo>
                <a:lnTo>
                  <a:pt x="156888" y="1500"/>
                </a:lnTo>
                <a:lnTo>
                  <a:pt x="196196" y="187"/>
                </a:lnTo>
                <a:lnTo>
                  <a:pt x="244937" y="0"/>
                </a:lnTo>
                <a:close/>
              </a:path>
            </a:pathLst>
          </a:custGeom>
          <a:ln w="20941">
            <a:solidFill>
              <a:srgbClr val="0076BA"/>
            </a:solidFill>
          </a:ln>
        </p:spPr>
        <p:txBody>
          <a:bodyPr wrap="square" lIns="0" tIns="0" rIns="0" bIns="0" rtlCol="0"/>
          <a:lstStyle/>
          <a:p>
            <a:endParaRPr sz="100"/>
          </a:p>
        </p:txBody>
      </p:sp>
      <p:sp>
        <p:nvSpPr>
          <p:cNvPr id="5" name="object 5"/>
          <p:cNvSpPr/>
          <p:nvPr/>
        </p:nvSpPr>
        <p:spPr>
          <a:xfrm>
            <a:off x="5614148" y="907667"/>
            <a:ext cx="3344570" cy="2772551"/>
          </a:xfrm>
          <a:prstGeom prst="rect">
            <a:avLst/>
          </a:prstGeom>
          <a:blipFill>
            <a:blip r:embed="rId2" cstate="print"/>
            <a:stretch>
              <a:fillRect/>
            </a:stretch>
          </a:blipFill>
        </p:spPr>
        <p:txBody>
          <a:bodyPr wrap="square" lIns="0" tIns="0" rIns="0" bIns="0" rtlCol="0"/>
          <a:lstStyle/>
          <a:p>
            <a:endParaRPr sz="100"/>
          </a:p>
        </p:txBody>
      </p:sp>
      <p:sp>
        <p:nvSpPr>
          <p:cNvPr id="6" name="object 6"/>
          <p:cNvSpPr/>
          <p:nvPr/>
        </p:nvSpPr>
        <p:spPr>
          <a:xfrm>
            <a:off x="5795110" y="1079105"/>
            <a:ext cx="2982710" cy="2410889"/>
          </a:xfrm>
          <a:custGeom>
            <a:avLst/>
            <a:gdLst/>
            <a:ahLst/>
            <a:cxnLst/>
            <a:rect l="l" t="t" r="r" b="b"/>
            <a:pathLst>
              <a:path w="6558280" h="5300980">
                <a:moveTo>
                  <a:pt x="6313200" y="0"/>
                </a:moveTo>
                <a:lnTo>
                  <a:pt x="244945" y="0"/>
                </a:lnTo>
                <a:lnTo>
                  <a:pt x="196201" y="187"/>
                </a:lnTo>
                <a:lnTo>
                  <a:pt x="156894" y="1500"/>
                </a:lnTo>
                <a:lnTo>
                  <a:pt x="101190" y="12002"/>
                </a:lnTo>
                <a:lnTo>
                  <a:pt x="46713" y="46708"/>
                </a:lnTo>
                <a:lnTo>
                  <a:pt x="12010" y="101184"/>
                </a:lnTo>
                <a:lnTo>
                  <a:pt x="1501" y="156888"/>
                </a:lnTo>
                <a:lnTo>
                  <a:pt x="187" y="196196"/>
                </a:lnTo>
                <a:lnTo>
                  <a:pt x="0" y="244938"/>
                </a:lnTo>
                <a:lnTo>
                  <a:pt x="0" y="5055465"/>
                </a:lnTo>
                <a:lnTo>
                  <a:pt x="187" y="5104207"/>
                </a:lnTo>
                <a:lnTo>
                  <a:pt x="1501" y="5143514"/>
                </a:lnTo>
                <a:lnTo>
                  <a:pt x="12010" y="5199219"/>
                </a:lnTo>
                <a:lnTo>
                  <a:pt x="46713" y="5253695"/>
                </a:lnTo>
                <a:lnTo>
                  <a:pt x="101190" y="5288400"/>
                </a:lnTo>
                <a:lnTo>
                  <a:pt x="156894" y="5298902"/>
                </a:lnTo>
                <a:lnTo>
                  <a:pt x="196201" y="5300215"/>
                </a:lnTo>
                <a:lnTo>
                  <a:pt x="244945" y="5300403"/>
                </a:lnTo>
                <a:lnTo>
                  <a:pt x="6313200" y="5300403"/>
                </a:lnTo>
                <a:lnTo>
                  <a:pt x="6361944" y="5300215"/>
                </a:lnTo>
                <a:lnTo>
                  <a:pt x="6401251" y="5298902"/>
                </a:lnTo>
                <a:lnTo>
                  <a:pt x="6456955" y="5288400"/>
                </a:lnTo>
                <a:lnTo>
                  <a:pt x="6511436" y="5253695"/>
                </a:lnTo>
                <a:lnTo>
                  <a:pt x="6546135" y="5199219"/>
                </a:lnTo>
                <a:lnTo>
                  <a:pt x="6556644" y="5143514"/>
                </a:lnTo>
                <a:lnTo>
                  <a:pt x="6557958" y="5104207"/>
                </a:lnTo>
                <a:lnTo>
                  <a:pt x="6558145" y="5055465"/>
                </a:lnTo>
                <a:lnTo>
                  <a:pt x="6558145" y="244938"/>
                </a:lnTo>
                <a:lnTo>
                  <a:pt x="6557958" y="196196"/>
                </a:lnTo>
                <a:lnTo>
                  <a:pt x="6556644" y="156888"/>
                </a:lnTo>
                <a:lnTo>
                  <a:pt x="6546135" y="101184"/>
                </a:lnTo>
                <a:lnTo>
                  <a:pt x="6511436" y="46708"/>
                </a:lnTo>
                <a:lnTo>
                  <a:pt x="6456955" y="12002"/>
                </a:lnTo>
                <a:lnTo>
                  <a:pt x="6401251" y="1500"/>
                </a:lnTo>
                <a:lnTo>
                  <a:pt x="6361944" y="187"/>
                </a:lnTo>
                <a:lnTo>
                  <a:pt x="6313200" y="0"/>
                </a:lnTo>
                <a:close/>
              </a:path>
            </a:pathLst>
          </a:custGeom>
          <a:solidFill>
            <a:srgbClr val="FFFFFF"/>
          </a:solidFill>
        </p:spPr>
        <p:txBody>
          <a:bodyPr wrap="square" lIns="0" tIns="0" rIns="0" bIns="0" rtlCol="0"/>
          <a:lstStyle/>
          <a:p>
            <a:endParaRPr sz="100"/>
          </a:p>
        </p:txBody>
      </p:sp>
      <p:sp>
        <p:nvSpPr>
          <p:cNvPr id="7" name="object 7"/>
          <p:cNvSpPr/>
          <p:nvPr/>
        </p:nvSpPr>
        <p:spPr>
          <a:xfrm>
            <a:off x="5795110" y="1079105"/>
            <a:ext cx="2982710" cy="2410889"/>
          </a:xfrm>
          <a:custGeom>
            <a:avLst/>
            <a:gdLst/>
            <a:ahLst/>
            <a:cxnLst/>
            <a:rect l="l" t="t" r="r" b="b"/>
            <a:pathLst>
              <a:path w="6558280" h="5300980">
                <a:moveTo>
                  <a:pt x="244937" y="0"/>
                </a:moveTo>
                <a:lnTo>
                  <a:pt x="6313199" y="0"/>
                </a:lnTo>
                <a:lnTo>
                  <a:pt x="6361940" y="187"/>
                </a:lnTo>
                <a:lnTo>
                  <a:pt x="6401248" y="1500"/>
                </a:lnTo>
                <a:lnTo>
                  <a:pt x="6456953" y="12003"/>
                </a:lnTo>
                <a:lnTo>
                  <a:pt x="6511428" y="46708"/>
                </a:lnTo>
                <a:lnTo>
                  <a:pt x="6546133" y="101184"/>
                </a:lnTo>
                <a:lnTo>
                  <a:pt x="6556637" y="156888"/>
                </a:lnTo>
                <a:lnTo>
                  <a:pt x="6557949" y="196196"/>
                </a:lnTo>
                <a:lnTo>
                  <a:pt x="6558137" y="244937"/>
                </a:lnTo>
                <a:lnTo>
                  <a:pt x="6558137" y="5055465"/>
                </a:lnTo>
                <a:lnTo>
                  <a:pt x="6557949" y="5104207"/>
                </a:lnTo>
                <a:lnTo>
                  <a:pt x="6556637" y="5143514"/>
                </a:lnTo>
                <a:lnTo>
                  <a:pt x="6546133" y="5199219"/>
                </a:lnTo>
                <a:lnTo>
                  <a:pt x="6511428" y="5253695"/>
                </a:lnTo>
                <a:lnTo>
                  <a:pt x="6456953" y="5288400"/>
                </a:lnTo>
                <a:lnTo>
                  <a:pt x="6401248" y="5298902"/>
                </a:lnTo>
                <a:lnTo>
                  <a:pt x="6361940" y="5300215"/>
                </a:lnTo>
                <a:lnTo>
                  <a:pt x="6313199" y="5300403"/>
                </a:lnTo>
                <a:lnTo>
                  <a:pt x="244937" y="5300403"/>
                </a:lnTo>
                <a:lnTo>
                  <a:pt x="196196" y="5300215"/>
                </a:lnTo>
                <a:lnTo>
                  <a:pt x="156888" y="5298902"/>
                </a:lnTo>
                <a:lnTo>
                  <a:pt x="101184" y="5288400"/>
                </a:lnTo>
                <a:lnTo>
                  <a:pt x="46708" y="5253695"/>
                </a:lnTo>
                <a:lnTo>
                  <a:pt x="12003" y="5199219"/>
                </a:lnTo>
                <a:lnTo>
                  <a:pt x="1500" y="5143514"/>
                </a:lnTo>
                <a:lnTo>
                  <a:pt x="187" y="5104207"/>
                </a:lnTo>
                <a:lnTo>
                  <a:pt x="0" y="5055465"/>
                </a:lnTo>
                <a:lnTo>
                  <a:pt x="0" y="244937"/>
                </a:lnTo>
                <a:lnTo>
                  <a:pt x="187" y="196196"/>
                </a:lnTo>
                <a:lnTo>
                  <a:pt x="1500" y="156888"/>
                </a:lnTo>
                <a:lnTo>
                  <a:pt x="12003" y="101184"/>
                </a:lnTo>
                <a:lnTo>
                  <a:pt x="46708" y="46708"/>
                </a:lnTo>
                <a:lnTo>
                  <a:pt x="101184" y="12003"/>
                </a:lnTo>
                <a:lnTo>
                  <a:pt x="156888" y="1500"/>
                </a:lnTo>
                <a:lnTo>
                  <a:pt x="196196" y="187"/>
                </a:lnTo>
                <a:lnTo>
                  <a:pt x="244937" y="0"/>
                </a:lnTo>
                <a:close/>
              </a:path>
            </a:pathLst>
          </a:custGeom>
          <a:ln w="20941">
            <a:solidFill>
              <a:srgbClr val="0076BA"/>
            </a:solidFill>
          </a:ln>
        </p:spPr>
        <p:txBody>
          <a:bodyPr wrap="square" lIns="0" tIns="0" rIns="0" bIns="0" rtlCol="0"/>
          <a:lstStyle/>
          <a:p>
            <a:endParaRPr sz="100"/>
          </a:p>
        </p:txBody>
      </p:sp>
      <p:sp>
        <p:nvSpPr>
          <p:cNvPr id="8" name="object 8"/>
          <p:cNvSpPr txBox="1"/>
          <p:nvPr/>
        </p:nvSpPr>
        <p:spPr>
          <a:xfrm>
            <a:off x="1445089" y="4603702"/>
            <a:ext cx="6197037" cy="222250"/>
          </a:xfrm>
          <a:prstGeom prst="rect">
            <a:avLst/>
          </a:prstGeom>
        </p:spPr>
        <p:txBody>
          <a:bodyPr vert="horz" wrap="square" lIns="0" tIns="5775" rIns="0" bIns="0" rtlCol="0">
            <a:spAutoFit/>
          </a:bodyPr>
          <a:lstStyle/>
          <a:p>
            <a:pPr marL="12700">
              <a:lnSpc>
                <a:spcPct val="100000"/>
              </a:lnSpc>
              <a:spcBef>
                <a:spcPts val="100"/>
              </a:spcBef>
            </a:pPr>
            <a:r>
              <a:rPr sz="1410" b="1" spc="50" dirty="0">
                <a:latin typeface="Times New Roman" panose="02020603050405020304" pitchFamily="18" charset="0"/>
                <a:cs typeface="Times New Roman" panose="02020603050405020304" pitchFamily="18" charset="0"/>
                <a:hlinkClick r:id="rId3"/>
              </a:rPr>
              <a:t>http://info.cern.ch</a:t>
            </a:r>
            <a:r>
              <a:rPr sz="1410" b="1" spc="50" dirty="0">
                <a:latin typeface="Times New Roman" panose="02020603050405020304" pitchFamily="18" charset="0"/>
                <a:cs typeface="Times New Roman" panose="02020603050405020304" pitchFamily="18" charset="0"/>
              </a:rPr>
              <a:t>，</a:t>
            </a:r>
            <a:r>
              <a:rPr sz="1410" b="1" spc="50" dirty="0">
                <a:solidFill>
                  <a:srgbClr val="FF2600"/>
                </a:solidFill>
                <a:latin typeface="Times New Roman" panose="02020603050405020304" pitchFamily="18" charset="0"/>
                <a:cs typeface="Times New Roman" panose="02020603050405020304" pitchFamily="18" charset="0"/>
              </a:rPr>
              <a:t>由万维⽹之⽗蒂姆.伯纳斯.李</a:t>
            </a:r>
            <a:r>
              <a:rPr sz="1410" b="1" spc="50" dirty="0">
                <a:latin typeface="Times New Roman" panose="02020603050405020304" pitchFamily="18" charset="0"/>
                <a:cs typeface="Times New Roman" panose="02020603050405020304" pitchFamily="18" charset="0"/>
              </a:rPr>
              <a:t>在1991年8</a:t>
            </a:r>
            <a:r>
              <a:rPr lang="zh-CN" sz="1410" b="1" spc="50" dirty="0">
                <a:latin typeface="Times New Roman" panose="02020603050405020304" pitchFamily="18" charset="0"/>
                <a:cs typeface="Times New Roman" panose="02020603050405020304" pitchFamily="18" charset="0"/>
              </a:rPr>
              <a:t>月</a:t>
            </a:r>
            <a:r>
              <a:rPr sz="1410" b="1" spc="50" dirty="0">
                <a:latin typeface="Times New Roman" panose="02020603050405020304" pitchFamily="18" charset="0"/>
                <a:cs typeface="Times New Roman" panose="02020603050405020304" pitchFamily="18" charset="0"/>
              </a:rPr>
              <a:t>6⽇正式开通</a:t>
            </a:r>
            <a:r>
              <a:rPr sz="1410" spc="50" dirty="0">
                <a:latin typeface="Microsoft JhengHei UI" panose="020B0604030504040204" charset="-120"/>
                <a:cs typeface="Microsoft JhengHei UI" panose="020B0604030504040204" charset="-120"/>
              </a:rPr>
              <a:t>。</a:t>
            </a:r>
            <a:endParaRPr sz="1410">
              <a:latin typeface="Microsoft JhengHei UI" panose="020B0604030504040204" charset="-120"/>
              <a:cs typeface="Microsoft JhengHei UI" panose="020B0604030504040204" charset="-120"/>
            </a:endParaRPr>
          </a:p>
        </p:txBody>
      </p:sp>
      <p:sp>
        <p:nvSpPr>
          <p:cNvPr id="9" name="object 9"/>
          <p:cNvSpPr/>
          <p:nvPr/>
        </p:nvSpPr>
        <p:spPr>
          <a:xfrm>
            <a:off x="188467" y="929736"/>
            <a:ext cx="5560419" cy="1850260"/>
          </a:xfrm>
          <a:prstGeom prst="rect">
            <a:avLst/>
          </a:prstGeom>
          <a:blipFill>
            <a:blip r:embed="rId4" cstate="print"/>
            <a:stretch>
              <a:fillRect/>
            </a:stretch>
          </a:blipFill>
        </p:spPr>
        <p:txBody>
          <a:bodyPr wrap="square" lIns="0" tIns="0" rIns="0" bIns="0" rtlCol="0"/>
          <a:lstStyle/>
          <a:p>
            <a:endParaRPr sz="100"/>
          </a:p>
        </p:txBody>
      </p:sp>
      <p:sp>
        <p:nvSpPr>
          <p:cNvPr id="10" name="object 10"/>
          <p:cNvSpPr/>
          <p:nvPr/>
        </p:nvSpPr>
        <p:spPr>
          <a:xfrm>
            <a:off x="369429" y="1101174"/>
            <a:ext cx="5198494" cy="1488335"/>
          </a:xfrm>
          <a:prstGeom prst="rect">
            <a:avLst/>
          </a:prstGeom>
          <a:blipFill>
            <a:blip r:embed="rId5" cstate="print"/>
            <a:stretch>
              <a:fillRect/>
            </a:stretch>
          </a:blipFill>
        </p:spPr>
        <p:txBody>
          <a:bodyPr wrap="square" lIns="0" tIns="0" rIns="0" bIns="0" rtlCol="0"/>
          <a:lstStyle/>
          <a:p>
            <a:endParaRPr sz="100"/>
          </a:p>
        </p:txBody>
      </p:sp>
      <p:sp>
        <p:nvSpPr>
          <p:cNvPr id="11" name="object 11"/>
          <p:cNvSpPr/>
          <p:nvPr/>
        </p:nvSpPr>
        <p:spPr>
          <a:xfrm>
            <a:off x="369429" y="1101174"/>
            <a:ext cx="5198660" cy="1488467"/>
          </a:xfrm>
          <a:custGeom>
            <a:avLst/>
            <a:gdLst/>
            <a:ahLst/>
            <a:cxnLst/>
            <a:rect l="l" t="t" r="r" b="b"/>
            <a:pathLst>
              <a:path w="11430635" h="3272790">
                <a:moveTo>
                  <a:pt x="0" y="0"/>
                </a:moveTo>
                <a:lnTo>
                  <a:pt x="11430269" y="0"/>
                </a:lnTo>
                <a:lnTo>
                  <a:pt x="11430269" y="3272500"/>
                </a:lnTo>
                <a:lnTo>
                  <a:pt x="0" y="3272500"/>
                </a:lnTo>
                <a:lnTo>
                  <a:pt x="0" y="0"/>
                </a:lnTo>
                <a:close/>
              </a:path>
            </a:pathLst>
          </a:custGeom>
          <a:ln w="20941">
            <a:solidFill>
              <a:srgbClr val="0076BA"/>
            </a:solidFill>
          </a:ln>
        </p:spPr>
        <p:txBody>
          <a:bodyPr wrap="square" lIns="0" tIns="0" rIns="0" bIns="0" rtlCol="0"/>
          <a:lstStyle/>
          <a:p>
            <a:endParaRPr sz="100"/>
          </a:p>
        </p:txBody>
      </p:sp>
      <p:sp>
        <p:nvSpPr>
          <p:cNvPr id="12" name="object 12"/>
          <p:cNvSpPr txBox="1"/>
          <p:nvPr/>
        </p:nvSpPr>
        <p:spPr>
          <a:xfrm>
            <a:off x="549384" y="3237710"/>
            <a:ext cx="55449" cy="156845"/>
          </a:xfrm>
          <a:prstGeom prst="rect">
            <a:avLst/>
          </a:prstGeom>
        </p:spPr>
        <p:txBody>
          <a:bodyPr vert="horz" wrap="square" lIns="0" tIns="6642" rIns="0" bIns="0" rtlCol="0">
            <a:spAutoFit/>
          </a:bodyPr>
          <a:lstStyle/>
          <a:p>
            <a:pPr marL="12700">
              <a:lnSpc>
                <a:spcPct val="100000"/>
              </a:lnSpc>
              <a:spcBef>
                <a:spcPts val="115"/>
              </a:spcBef>
            </a:pPr>
            <a:r>
              <a:rPr sz="980" spc="0" dirty="0">
                <a:latin typeface="Arial" panose="020B0604020202020204"/>
                <a:cs typeface="Arial" panose="020B0604020202020204"/>
              </a:rPr>
              <a:t>•</a:t>
            </a:r>
            <a:endParaRPr sz="980">
              <a:latin typeface="Arial" panose="020B0604020202020204"/>
              <a:cs typeface="Arial" panose="020B0604020202020204"/>
            </a:endParaRPr>
          </a:p>
        </p:txBody>
      </p:sp>
      <p:sp>
        <p:nvSpPr>
          <p:cNvPr id="13" name="object 13"/>
          <p:cNvSpPr txBox="1"/>
          <p:nvPr/>
        </p:nvSpPr>
        <p:spPr>
          <a:xfrm>
            <a:off x="549384" y="3761977"/>
            <a:ext cx="55449" cy="156845"/>
          </a:xfrm>
          <a:prstGeom prst="rect">
            <a:avLst/>
          </a:prstGeom>
        </p:spPr>
        <p:txBody>
          <a:bodyPr vert="horz" wrap="square" lIns="0" tIns="6642" rIns="0" bIns="0" rtlCol="0">
            <a:spAutoFit/>
          </a:bodyPr>
          <a:lstStyle/>
          <a:p>
            <a:pPr marL="12700">
              <a:lnSpc>
                <a:spcPct val="100000"/>
              </a:lnSpc>
              <a:spcBef>
                <a:spcPts val="115"/>
              </a:spcBef>
            </a:pPr>
            <a:r>
              <a:rPr sz="980" spc="0" dirty="0">
                <a:latin typeface="Arial" panose="020B0604020202020204"/>
                <a:cs typeface="Arial" panose="020B0604020202020204"/>
              </a:rPr>
              <a:t>•</a:t>
            </a:r>
            <a:endParaRPr sz="980">
              <a:latin typeface="Arial" panose="020B0604020202020204"/>
              <a:cs typeface="Arial" panose="020B0604020202020204"/>
            </a:endParaRPr>
          </a:p>
        </p:txBody>
      </p:sp>
      <p:sp>
        <p:nvSpPr>
          <p:cNvPr id="14" name="object 14"/>
          <p:cNvSpPr txBox="1"/>
          <p:nvPr/>
        </p:nvSpPr>
        <p:spPr>
          <a:xfrm>
            <a:off x="549384" y="4024110"/>
            <a:ext cx="55449" cy="156845"/>
          </a:xfrm>
          <a:prstGeom prst="rect">
            <a:avLst/>
          </a:prstGeom>
        </p:spPr>
        <p:txBody>
          <a:bodyPr vert="horz" wrap="square" lIns="0" tIns="6642" rIns="0" bIns="0" rtlCol="0">
            <a:spAutoFit/>
          </a:bodyPr>
          <a:lstStyle/>
          <a:p>
            <a:pPr marL="12700">
              <a:lnSpc>
                <a:spcPct val="100000"/>
              </a:lnSpc>
              <a:spcBef>
                <a:spcPts val="115"/>
              </a:spcBef>
            </a:pPr>
            <a:r>
              <a:rPr sz="980" spc="0" dirty="0">
                <a:latin typeface="Arial" panose="020B0604020202020204"/>
                <a:cs typeface="Arial" panose="020B0604020202020204"/>
              </a:rPr>
              <a:t>•</a:t>
            </a:r>
            <a:endParaRPr sz="980">
              <a:latin typeface="Arial" panose="020B0604020202020204"/>
              <a:cs typeface="Arial" panose="020B0604020202020204"/>
            </a:endParaRPr>
          </a:p>
        </p:txBody>
      </p:sp>
      <p:sp>
        <p:nvSpPr>
          <p:cNvPr id="15" name="object 15"/>
          <p:cNvSpPr txBox="1"/>
          <p:nvPr/>
        </p:nvSpPr>
        <p:spPr>
          <a:xfrm>
            <a:off x="727966" y="3148644"/>
            <a:ext cx="4555795" cy="1223010"/>
          </a:xfrm>
          <a:prstGeom prst="rect">
            <a:avLst/>
          </a:prstGeom>
        </p:spPr>
        <p:txBody>
          <a:bodyPr vert="horz" wrap="square" lIns="0" tIns="5198" rIns="0" bIns="0" rtlCol="0">
            <a:spAutoFit/>
          </a:bodyPr>
          <a:lstStyle/>
          <a:p>
            <a:pPr marL="12700" marR="5080">
              <a:lnSpc>
                <a:spcPct val="133000"/>
              </a:lnSpc>
              <a:spcBef>
                <a:spcPts val="90"/>
              </a:spcBef>
            </a:pPr>
            <a:r>
              <a:rPr sz="1295" b="1" spc="10" dirty="0">
                <a:solidFill>
                  <a:srgbClr val="FF2600"/>
                </a:solidFill>
                <a:latin typeface="Times New Roman" panose="02020603050405020304" pitchFamily="18" charset="0"/>
                <a:cs typeface="Times New Roman" panose="02020603050405020304" pitchFamily="18" charset="0"/>
              </a:rPr>
              <a:t>1</a:t>
            </a:r>
            <a:r>
              <a:rPr sz="1295" b="1" spc="10" dirty="0">
                <a:solidFill>
                  <a:srgbClr val="FF2600"/>
                </a:solidFill>
                <a:latin typeface="Times New Roman" panose="02020603050405020304" pitchFamily="18" charset="0"/>
                <a:ea typeface="微软雅黑" panose="020B0503020204020204" pitchFamily="34" charset="-122"/>
                <a:cs typeface="Times New Roman" panose="02020603050405020304" pitchFamily="18" charset="0"/>
              </a:rPr>
              <a:t>98</a:t>
            </a:r>
            <a:r>
              <a:rPr sz="1295" b="1" spc="5" dirty="0">
                <a:solidFill>
                  <a:srgbClr val="FF2600"/>
                </a:solidFill>
                <a:latin typeface="Times New Roman" panose="02020603050405020304" pitchFamily="18" charset="0"/>
                <a:ea typeface="微软雅黑" panose="020B0503020204020204" pitchFamily="34" charset="-122"/>
                <a:cs typeface="Times New Roman" panose="02020603050405020304" pitchFamily="18" charset="0"/>
              </a:rPr>
              <a:t>9</a:t>
            </a:r>
            <a:r>
              <a:rPr sz="1295" b="1" spc="30" dirty="0">
                <a:solidFill>
                  <a:srgbClr val="FF2600"/>
                </a:solidFill>
                <a:latin typeface="Times New Roman" panose="02020603050405020304" pitchFamily="18" charset="0"/>
                <a:ea typeface="微软雅黑" panose="020B0503020204020204" pitchFamily="34" charset="-122"/>
                <a:cs typeface="Times New Roman" panose="02020603050405020304" pitchFamily="18" charset="0"/>
              </a:rPr>
              <a:t>年仲夏之夜</a:t>
            </a:r>
            <a:r>
              <a:rPr sz="1295" b="1" spc="30" dirty="0">
                <a:latin typeface="Times New Roman" panose="02020603050405020304" pitchFamily="18" charset="0"/>
                <a:ea typeface="微软雅黑" panose="020B0503020204020204" pitchFamily="34" charset="-122"/>
                <a:cs typeface="Times New Roman" panose="02020603050405020304" pitchFamily="18" charset="0"/>
              </a:rPr>
              <a:t>，蒂姆成功开发出世界上第</a:t>
            </a:r>
            <a:r>
              <a:rPr lang="zh-CN" sz="1295" b="1" spc="30" dirty="0">
                <a:latin typeface="Times New Roman" panose="02020603050405020304" pitchFamily="18" charset="0"/>
                <a:ea typeface="微软雅黑" panose="020B0503020204020204" pitchFamily="34" charset="-122"/>
                <a:cs typeface="Times New Roman" panose="02020603050405020304" pitchFamily="18" charset="0"/>
              </a:rPr>
              <a:t>一</a:t>
            </a:r>
            <a:r>
              <a:rPr sz="1295" b="1" spc="30" dirty="0">
                <a:latin typeface="Times New Roman" panose="02020603050405020304" pitchFamily="18" charset="0"/>
                <a:ea typeface="微软雅黑" panose="020B0503020204020204" pitchFamily="34" charset="-122"/>
                <a:cs typeface="Times New Roman" panose="02020603050405020304" pitchFamily="18" charset="0"/>
              </a:rPr>
              <a:t>个</a:t>
            </a:r>
            <a:r>
              <a:rPr sz="1295" b="1" spc="-25" dirty="0">
                <a:latin typeface="Times New Roman" panose="02020603050405020304" pitchFamily="18" charset="0"/>
                <a:ea typeface="微软雅黑" panose="020B0503020204020204" pitchFamily="34" charset="-122"/>
                <a:cs typeface="Times New Roman" panose="02020603050405020304" pitchFamily="18" charset="0"/>
              </a:rPr>
              <a:t>W</a:t>
            </a:r>
            <a:r>
              <a:rPr sz="1295" b="1" spc="5" dirty="0">
                <a:latin typeface="Times New Roman" panose="02020603050405020304" pitchFamily="18" charset="0"/>
                <a:ea typeface="微软雅黑" panose="020B0503020204020204" pitchFamily="34" charset="-122"/>
                <a:cs typeface="Times New Roman" panose="02020603050405020304" pitchFamily="18" charset="0"/>
              </a:rPr>
              <a:t>e</a:t>
            </a:r>
            <a:r>
              <a:rPr sz="1295" b="1" spc="10" dirty="0">
                <a:latin typeface="Times New Roman" panose="02020603050405020304" pitchFamily="18" charset="0"/>
                <a:ea typeface="微软雅黑" panose="020B0503020204020204" pitchFamily="34" charset="-122"/>
                <a:cs typeface="Times New Roman" panose="02020603050405020304" pitchFamily="18" charset="0"/>
              </a:rPr>
              <a:t>b</a:t>
            </a:r>
            <a:r>
              <a:rPr sz="1295" b="1" spc="25" dirty="0">
                <a:latin typeface="Times New Roman" panose="02020603050405020304" pitchFamily="18" charset="0"/>
                <a:ea typeface="微软雅黑" panose="020B0503020204020204" pitchFamily="34" charset="-122"/>
                <a:cs typeface="Times New Roman" panose="02020603050405020304" pitchFamily="18" charset="0"/>
              </a:rPr>
              <a:t>服务器和</a:t>
            </a:r>
            <a:r>
              <a:rPr sz="1295" b="1" spc="30" dirty="0">
                <a:latin typeface="Times New Roman" panose="02020603050405020304" pitchFamily="18" charset="0"/>
                <a:ea typeface="微软雅黑" panose="020B0503020204020204" pitchFamily="34" charset="-122"/>
                <a:cs typeface="Times New Roman" panose="02020603050405020304" pitchFamily="18" charset="0"/>
              </a:rPr>
              <a:t>第</a:t>
            </a:r>
            <a:r>
              <a:rPr lang="zh-CN" sz="1295" b="1" spc="30" dirty="0">
                <a:latin typeface="Times New Roman" panose="02020603050405020304" pitchFamily="18" charset="0"/>
                <a:ea typeface="微软雅黑" panose="020B0503020204020204" pitchFamily="34" charset="-122"/>
                <a:cs typeface="Times New Roman" panose="02020603050405020304" pitchFamily="18" charset="0"/>
              </a:rPr>
              <a:t>一</a:t>
            </a:r>
            <a:r>
              <a:rPr sz="1295" b="1" spc="30" dirty="0">
                <a:latin typeface="Times New Roman" panose="02020603050405020304" pitchFamily="18" charset="0"/>
                <a:ea typeface="微软雅黑" panose="020B0503020204020204" pitchFamily="34" charset="-122"/>
                <a:cs typeface="Times New Roman" panose="02020603050405020304" pitchFamily="18" charset="0"/>
              </a:rPr>
              <a:t>个</a:t>
            </a:r>
            <a:r>
              <a:rPr sz="1295" b="1" dirty="0">
                <a:latin typeface="Times New Roman" panose="02020603050405020304" pitchFamily="18" charset="0"/>
                <a:ea typeface="微软雅黑" panose="020B0503020204020204" pitchFamily="34" charset="-122"/>
                <a:cs typeface="Times New Roman" panose="02020603050405020304" pitchFamily="18" charset="0"/>
              </a:rPr>
              <a:t>Web</a:t>
            </a:r>
            <a:r>
              <a:rPr sz="1295" b="1" spc="30" dirty="0">
                <a:latin typeface="Times New Roman" panose="02020603050405020304" pitchFamily="18" charset="0"/>
                <a:ea typeface="微软雅黑" panose="020B0503020204020204" pitchFamily="34" charset="-122"/>
                <a:cs typeface="Times New Roman" panose="02020603050405020304" pitchFamily="18" charset="0"/>
              </a:rPr>
              <a:t>客户机。</a:t>
            </a:r>
            <a:endParaRPr sz="1295" b="1">
              <a:latin typeface="Times New Roman" panose="02020603050405020304" pitchFamily="18" charset="0"/>
              <a:ea typeface="微软雅黑" panose="020B0503020204020204" pitchFamily="34" charset="-122"/>
              <a:cs typeface="Times New Roman" panose="02020603050405020304" pitchFamily="18" charset="0"/>
            </a:endParaRPr>
          </a:p>
          <a:p>
            <a:pPr marL="12700">
              <a:lnSpc>
                <a:spcPct val="100000"/>
              </a:lnSpc>
              <a:spcBef>
                <a:spcPts val="1120"/>
              </a:spcBef>
            </a:pPr>
            <a:r>
              <a:rPr sz="1295" b="1" spc="10" dirty="0">
                <a:solidFill>
                  <a:srgbClr val="FF2600"/>
                </a:solidFill>
                <a:latin typeface="Times New Roman" panose="02020603050405020304" pitchFamily="18" charset="0"/>
                <a:ea typeface="微软雅黑" panose="020B0503020204020204" pitchFamily="34" charset="-122"/>
                <a:cs typeface="Times New Roman" panose="02020603050405020304" pitchFamily="18" charset="0"/>
              </a:rPr>
              <a:t>1989</a:t>
            </a:r>
            <a:r>
              <a:rPr sz="1295" b="1" spc="30" dirty="0">
                <a:solidFill>
                  <a:srgbClr val="FF2600"/>
                </a:solidFill>
                <a:latin typeface="Times New Roman" panose="02020603050405020304" pitchFamily="18" charset="0"/>
                <a:ea typeface="微软雅黑" panose="020B0503020204020204" pitchFamily="34" charset="-122"/>
                <a:cs typeface="Times New Roman" panose="02020603050405020304" pitchFamily="18" charset="0"/>
              </a:rPr>
              <a:t>年</a:t>
            </a:r>
            <a:r>
              <a:rPr sz="1295" b="1" spc="10" dirty="0">
                <a:solidFill>
                  <a:srgbClr val="FF2600"/>
                </a:solidFill>
                <a:latin typeface="Times New Roman" panose="02020603050405020304" pitchFamily="18" charset="0"/>
                <a:ea typeface="微软雅黑" panose="020B0503020204020204" pitchFamily="34" charset="-122"/>
                <a:cs typeface="Times New Roman" panose="02020603050405020304" pitchFamily="18" charset="0"/>
              </a:rPr>
              <a:t>12</a:t>
            </a:r>
            <a:r>
              <a:rPr lang="zh-CN" sz="1295" b="1" spc="30" dirty="0">
                <a:solidFill>
                  <a:srgbClr val="FF2600"/>
                </a:solidFill>
                <a:latin typeface="Times New Roman" panose="02020603050405020304" pitchFamily="18" charset="0"/>
                <a:ea typeface="微软雅黑" panose="020B0503020204020204" pitchFamily="34" charset="-122"/>
                <a:cs typeface="Times New Roman" panose="02020603050405020304" pitchFamily="18" charset="0"/>
              </a:rPr>
              <a:t>月</a:t>
            </a:r>
            <a:r>
              <a:rPr sz="1295" b="1" spc="30" dirty="0">
                <a:latin typeface="Times New Roman" panose="02020603050405020304" pitchFamily="18" charset="0"/>
                <a:ea typeface="微软雅黑" panose="020B0503020204020204" pitchFamily="34" charset="-122"/>
                <a:cs typeface="Times New Roman" panose="02020603050405020304" pitchFamily="18" charset="0"/>
              </a:rPr>
              <a:t>，蒂姆为他的发明</a:t>
            </a:r>
            <a:r>
              <a:rPr sz="1295" b="1" spc="30" dirty="0">
                <a:solidFill>
                  <a:srgbClr val="FF2600"/>
                </a:solidFill>
                <a:latin typeface="Times New Roman" panose="02020603050405020304" pitchFamily="18" charset="0"/>
                <a:ea typeface="微软雅黑" panose="020B0503020204020204" pitchFamily="34" charset="-122"/>
                <a:cs typeface="Times New Roman" panose="02020603050405020304" pitchFamily="18" charset="0"/>
              </a:rPr>
              <a:t>正式定名为</a:t>
            </a:r>
            <a:r>
              <a:rPr sz="1295" b="1" spc="0" dirty="0">
                <a:solidFill>
                  <a:srgbClr val="FF2600"/>
                </a:solidFill>
                <a:latin typeface="Times New Roman" panose="02020603050405020304" pitchFamily="18" charset="0"/>
                <a:ea typeface="微软雅黑" panose="020B0503020204020204" pitchFamily="34" charset="-122"/>
                <a:cs typeface="Times New Roman" panose="02020603050405020304" pitchFamily="18" charset="0"/>
              </a:rPr>
              <a:t>World</a:t>
            </a:r>
            <a:r>
              <a:rPr sz="1295" b="1" spc="-5" dirty="0">
                <a:solidFill>
                  <a:srgbClr val="FF2600"/>
                </a:solidFill>
                <a:latin typeface="Times New Roman" panose="02020603050405020304" pitchFamily="18" charset="0"/>
                <a:ea typeface="微软雅黑" panose="020B0503020204020204" pitchFamily="34" charset="-122"/>
                <a:cs typeface="Times New Roman" panose="02020603050405020304" pitchFamily="18" charset="0"/>
              </a:rPr>
              <a:t> </a:t>
            </a:r>
            <a:r>
              <a:rPr sz="1295" b="1" spc="10" dirty="0">
                <a:solidFill>
                  <a:srgbClr val="FF2600"/>
                </a:solidFill>
                <a:latin typeface="Times New Roman" panose="02020603050405020304" pitchFamily="18" charset="0"/>
                <a:ea typeface="微软雅黑" panose="020B0503020204020204" pitchFamily="34" charset="-122"/>
                <a:cs typeface="Times New Roman" panose="02020603050405020304" pitchFamily="18" charset="0"/>
              </a:rPr>
              <a:t>Wide</a:t>
            </a:r>
            <a:r>
              <a:rPr sz="1295" b="1" spc="-5" dirty="0">
                <a:solidFill>
                  <a:srgbClr val="FF2600"/>
                </a:solidFill>
                <a:latin typeface="Times New Roman" panose="02020603050405020304" pitchFamily="18" charset="0"/>
                <a:ea typeface="微软雅黑" panose="020B0503020204020204" pitchFamily="34" charset="-122"/>
                <a:cs typeface="Times New Roman" panose="02020603050405020304" pitchFamily="18" charset="0"/>
              </a:rPr>
              <a:t> </a:t>
            </a:r>
            <a:r>
              <a:rPr sz="1295" b="1" dirty="0">
                <a:solidFill>
                  <a:srgbClr val="FF2600"/>
                </a:solidFill>
                <a:latin typeface="Times New Roman" panose="02020603050405020304" pitchFamily="18" charset="0"/>
                <a:ea typeface="微软雅黑" panose="020B0503020204020204" pitchFamily="34" charset="-122"/>
                <a:cs typeface="Times New Roman" panose="02020603050405020304" pitchFamily="18" charset="0"/>
              </a:rPr>
              <a:t>Web</a:t>
            </a:r>
            <a:r>
              <a:rPr sz="1295" b="1" spc="30" dirty="0">
                <a:latin typeface="Times New Roman" panose="02020603050405020304" pitchFamily="18" charset="0"/>
                <a:ea typeface="微软雅黑" panose="020B0503020204020204" pitchFamily="34" charset="-122"/>
                <a:cs typeface="Times New Roman" panose="02020603050405020304" pitchFamily="18" charset="0"/>
              </a:rPr>
              <a:t>。</a:t>
            </a:r>
            <a:endParaRPr sz="1295" b="1">
              <a:latin typeface="Times New Roman" panose="02020603050405020304" pitchFamily="18" charset="0"/>
              <a:ea typeface="微软雅黑" panose="020B0503020204020204" pitchFamily="34" charset="-122"/>
              <a:cs typeface="Times New Roman" panose="02020603050405020304" pitchFamily="18" charset="0"/>
            </a:endParaRPr>
          </a:p>
          <a:p>
            <a:pPr marL="12700">
              <a:lnSpc>
                <a:spcPct val="100000"/>
              </a:lnSpc>
              <a:spcBef>
                <a:spcPts val="1120"/>
              </a:spcBef>
            </a:pPr>
            <a:r>
              <a:rPr sz="1295" b="1" spc="10" dirty="0">
                <a:latin typeface="Times New Roman" panose="02020603050405020304" pitchFamily="18" charset="0"/>
                <a:ea typeface="微软雅黑" panose="020B0503020204020204" pitchFamily="34" charset="-122"/>
                <a:cs typeface="Times New Roman" panose="02020603050405020304" pitchFamily="18" charset="0"/>
              </a:rPr>
              <a:t>1991</a:t>
            </a:r>
            <a:r>
              <a:rPr sz="1295" b="1" spc="30" dirty="0">
                <a:latin typeface="Times New Roman" panose="02020603050405020304" pitchFamily="18" charset="0"/>
                <a:ea typeface="微软雅黑" panose="020B0503020204020204" pitchFamily="34" charset="-122"/>
                <a:cs typeface="Times New Roman" panose="02020603050405020304" pitchFamily="18" charset="0"/>
              </a:rPr>
              <a:t>年</a:t>
            </a:r>
            <a:r>
              <a:rPr sz="1295" b="1" spc="10" dirty="0">
                <a:latin typeface="Times New Roman" panose="02020603050405020304" pitchFamily="18" charset="0"/>
                <a:ea typeface="微软雅黑" panose="020B0503020204020204" pitchFamily="34" charset="-122"/>
                <a:cs typeface="Times New Roman" panose="02020603050405020304" pitchFamily="18" charset="0"/>
              </a:rPr>
              <a:t>5</a:t>
            </a:r>
            <a:r>
              <a:rPr sz="1295" b="1" spc="30" dirty="0">
                <a:latin typeface="Times New Roman" panose="02020603050405020304" pitchFamily="18" charset="0"/>
                <a:ea typeface="微软雅黑" panose="020B0503020204020204" pitchFamily="34" charset="-122"/>
                <a:cs typeface="Times New Roman" panose="02020603050405020304" pitchFamily="18" charset="0"/>
              </a:rPr>
              <a:t>⽉</a:t>
            </a:r>
            <a:r>
              <a:rPr sz="1295" b="1" spc="25" dirty="0">
                <a:latin typeface="Times New Roman" panose="02020603050405020304" pitchFamily="18" charset="0"/>
                <a:ea typeface="微软雅黑" panose="020B0503020204020204" pitchFamily="34" charset="-122"/>
                <a:cs typeface="Times New Roman" panose="02020603050405020304" pitchFamily="18" charset="0"/>
              </a:rPr>
              <a:t>WWW</a:t>
            </a:r>
            <a:r>
              <a:rPr sz="1295" b="1" spc="30" dirty="0">
                <a:latin typeface="Times New Roman" panose="02020603050405020304" pitchFamily="18" charset="0"/>
                <a:ea typeface="微软雅黑" panose="020B0503020204020204" pitchFamily="34" charset="-122"/>
                <a:cs typeface="Times New Roman" panose="02020603050405020304" pitchFamily="18" charset="0"/>
              </a:rPr>
              <a:t>在</a:t>
            </a:r>
            <a:r>
              <a:rPr sz="1295" b="1" spc="75" dirty="0">
                <a:latin typeface="Times New Roman" panose="02020603050405020304" pitchFamily="18" charset="0"/>
                <a:ea typeface="微软雅黑" panose="020B0503020204020204" pitchFamily="34" charset="-122"/>
                <a:cs typeface="Times New Roman" panose="02020603050405020304" pitchFamily="18" charset="0"/>
              </a:rPr>
              <a:t> </a:t>
            </a:r>
            <a:r>
              <a:rPr sz="1295" b="1" spc="5" dirty="0">
                <a:latin typeface="Times New Roman" panose="02020603050405020304" pitchFamily="18" charset="0"/>
                <a:ea typeface="微软雅黑" panose="020B0503020204020204" pitchFamily="34" charset="-122"/>
                <a:cs typeface="Times New Roman" panose="02020603050405020304" pitchFamily="18" charset="0"/>
              </a:rPr>
              <a:t>Internet</a:t>
            </a:r>
            <a:r>
              <a:rPr sz="1295" b="1" spc="30" dirty="0">
                <a:latin typeface="Times New Roman" panose="02020603050405020304" pitchFamily="18" charset="0"/>
                <a:ea typeface="微软雅黑" panose="020B0503020204020204" pitchFamily="34" charset="-122"/>
                <a:cs typeface="Times New Roman" panose="02020603050405020304" pitchFamily="18" charset="0"/>
              </a:rPr>
              <a:t>上</a:t>
            </a:r>
            <a:r>
              <a:rPr lang="zh-CN" sz="1295" b="1" spc="30" dirty="0">
                <a:latin typeface="Times New Roman" panose="02020603050405020304" pitchFamily="18" charset="0"/>
                <a:ea typeface="微软雅黑" panose="020B0503020204020204" pitchFamily="34" charset="-122"/>
                <a:cs typeface="Times New Roman" panose="02020603050405020304" pitchFamily="18" charset="0"/>
              </a:rPr>
              <a:t>首</a:t>
            </a:r>
            <a:r>
              <a:rPr sz="1295" b="1" spc="30" dirty="0">
                <a:latin typeface="Times New Roman" panose="02020603050405020304" pitchFamily="18" charset="0"/>
                <a:ea typeface="微软雅黑" panose="020B0503020204020204" pitchFamily="34" charset="-122"/>
                <a:cs typeface="Times New Roman" panose="02020603050405020304" pitchFamily="18" charset="0"/>
              </a:rPr>
              <a:t>次露</a:t>
            </a:r>
            <a:r>
              <a:rPr lang="zh-CN" sz="1295" b="1" spc="30" dirty="0">
                <a:latin typeface="Times New Roman" panose="02020603050405020304" pitchFamily="18" charset="0"/>
                <a:ea typeface="微软雅黑" panose="020B0503020204020204" pitchFamily="34" charset="-122"/>
                <a:cs typeface="Times New Roman" panose="02020603050405020304" pitchFamily="18" charset="0"/>
              </a:rPr>
              <a:t>面</a:t>
            </a:r>
            <a:r>
              <a:rPr sz="1295" b="1" spc="30" dirty="0">
                <a:latin typeface="Times New Roman" panose="02020603050405020304" pitchFamily="18" charset="0"/>
                <a:ea typeface="微软雅黑" panose="020B0503020204020204" pitchFamily="34" charset="-122"/>
                <a:cs typeface="Times New Roman" panose="02020603050405020304" pitchFamily="18" charset="0"/>
              </a:rPr>
              <a:t>。</a:t>
            </a:r>
            <a:endParaRPr sz="1295"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object 16"/>
          <p:cNvSpPr txBox="1"/>
          <p:nvPr/>
        </p:nvSpPr>
        <p:spPr>
          <a:xfrm>
            <a:off x="5969539" y="1358867"/>
            <a:ext cx="55449" cy="156845"/>
          </a:xfrm>
          <a:prstGeom prst="rect">
            <a:avLst/>
          </a:prstGeom>
        </p:spPr>
        <p:txBody>
          <a:bodyPr vert="horz" wrap="square" lIns="0" tIns="6642" rIns="0" bIns="0" rtlCol="0">
            <a:spAutoFit/>
          </a:bodyPr>
          <a:lstStyle/>
          <a:p>
            <a:pPr marL="12700">
              <a:lnSpc>
                <a:spcPct val="100000"/>
              </a:lnSpc>
              <a:spcBef>
                <a:spcPts val="115"/>
              </a:spcBef>
            </a:pPr>
            <a:r>
              <a:rPr sz="980" spc="0" dirty="0">
                <a:latin typeface="Arial" panose="020B0604020202020204"/>
                <a:cs typeface="Arial" panose="020B0604020202020204"/>
              </a:rPr>
              <a:t>•</a:t>
            </a:r>
            <a:endParaRPr sz="980">
              <a:latin typeface="Arial" panose="020B0604020202020204"/>
              <a:cs typeface="Arial" panose="020B0604020202020204"/>
            </a:endParaRPr>
          </a:p>
        </p:txBody>
      </p:sp>
      <p:sp>
        <p:nvSpPr>
          <p:cNvPr id="17" name="object 17"/>
          <p:cNvSpPr txBox="1"/>
          <p:nvPr/>
        </p:nvSpPr>
        <p:spPr>
          <a:xfrm>
            <a:off x="6148120" y="1251919"/>
            <a:ext cx="2345043" cy="1993265"/>
          </a:xfrm>
          <a:prstGeom prst="rect">
            <a:avLst/>
          </a:prstGeom>
        </p:spPr>
        <p:txBody>
          <a:bodyPr vert="horz" wrap="square" lIns="0" tIns="5198" rIns="0" bIns="0" rtlCol="0">
            <a:spAutoFit/>
          </a:bodyPr>
          <a:lstStyle/>
          <a:p>
            <a:pPr marL="12700" marR="5080">
              <a:lnSpc>
                <a:spcPct val="142000"/>
              </a:lnSpc>
              <a:spcBef>
                <a:spcPts val="90"/>
              </a:spcBef>
            </a:pPr>
            <a:r>
              <a:rPr sz="1295" b="1" spc="25" dirty="0">
                <a:latin typeface="微软雅黑" panose="020B0503020204020204" pitchFamily="34" charset="-122"/>
                <a:ea typeface="微软雅黑" panose="020B0503020204020204" pitchFamily="34" charset="-122"/>
                <a:cs typeface="微软雅黑" panose="020B0503020204020204" pitchFamily="34" charset="-122"/>
              </a:rPr>
              <a:t>为了使欧洲各国的核物理学家</a:t>
            </a:r>
            <a:r>
              <a:rPr lang="zh-CN" sz="1295" b="1" spc="25" dirty="0">
                <a:latin typeface="微软雅黑" panose="020B0503020204020204" pitchFamily="34" charset="-122"/>
                <a:ea typeface="微软雅黑" panose="020B0503020204020204" pitchFamily="34" charset="-122"/>
                <a:cs typeface="微软雅黑" panose="020B0503020204020204" pitchFamily="34" charset="-122"/>
              </a:rPr>
              <a:t>能</a:t>
            </a:r>
            <a:r>
              <a:rPr sz="1295" b="1" spc="25" dirty="0">
                <a:latin typeface="微软雅黑" panose="020B0503020204020204" pitchFamily="34" charset="-122"/>
                <a:ea typeface="微软雅黑" panose="020B0503020204020204" pitchFamily="34" charset="-122"/>
                <a:cs typeface="微软雅黑" panose="020B0503020204020204" pitchFamily="34" charset="-122"/>
              </a:rPr>
              <a:t>通过计算机</a:t>
            </a:r>
            <a:r>
              <a:rPr lang="zh-CN" sz="1295" b="1" spc="25" dirty="0">
                <a:latin typeface="微软雅黑" panose="020B0503020204020204" pitchFamily="34" charset="-122"/>
                <a:ea typeface="微软雅黑" panose="020B0503020204020204" pitchFamily="34" charset="-122"/>
                <a:cs typeface="微软雅黑" panose="020B0503020204020204" pitchFamily="34" charset="-122"/>
              </a:rPr>
              <a:t>网</a:t>
            </a:r>
            <a:r>
              <a:rPr sz="1295" b="1" spc="25" dirty="0">
                <a:latin typeface="微软雅黑" panose="020B0503020204020204" pitchFamily="34" charset="-122"/>
                <a:ea typeface="微软雅黑" panose="020B0503020204020204" pitchFamily="34" charset="-122"/>
                <a:cs typeface="微软雅黑" panose="020B0503020204020204" pitchFamily="34" charset="-122"/>
              </a:rPr>
              <a:t>络</a:t>
            </a:r>
            <a:r>
              <a:rPr sz="1295" b="1" spc="30" dirty="0">
                <a:solidFill>
                  <a:srgbClr val="FF2600"/>
                </a:solidFill>
                <a:latin typeface="微软雅黑" panose="020B0503020204020204" pitchFamily="34" charset="-122"/>
                <a:ea typeface="微软雅黑" panose="020B0503020204020204" pitchFamily="34" charset="-122"/>
                <a:cs typeface="微软雅黑" panose="020B0503020204020204" pitchFamily="34" charset="-122"/>
              </a:rPr>
              <a:t>及时沟通</a:t>
            </a:r>
            <a:r>
              <a:rPr sz="1295" b="1" spc="25" dirty="0">
                <a:latin typeface="微软雅黑" panose="020B0503020204020204" pitchFamily="34" charset="-122"/>
                <a:ea typeface="微软雅黑" panose="020B0503020204020204" pitchFamily="34" charset="-122"/>
                <a:cs typeface="微软雅黑" panose="020B0503020204020204" pitchFamily="34" charset="-122"/>
              </a:rPr>
              <a:t>传递信息进</a:t>
            </a:r>
            <a:r>
              <a:rPr lang="zh-CN" sz="1295" b="1" spc="25" dirty="0">
                <a:latin typeface="微软雅黑" panose="020B0503020204020204" pitchFamily="34" charset="-122"/>
                <a:ea typeface="微软雅黑" panose="020B0503020204020204" pitchFamily="34" charset="-122"/>
                <a:cs typeface="微软雅黑" panose="020B0503020204020204" pitchFamily="34" charset="-122"/>
              </a:rPr>
              <a:t>行</a:t>
            </a:r>
            <a:r>
              <a:rPr sz="1295" b="1" spc="25" dirty="0">
                <a:latin typeface="微软雅黑" panose="020B0503020204020204" pitchFamily="34" charset="-122"/>
                <a:ea typeface="微软雅黑" panose="020B0503020204020204" pitchFamily="34" charset="-122"/>
                <a:cs typeface="微软雅黑" panose="020B0503020204020204" pitchFamily="34" charset="-122"/>
              </a:rPr>
              <a:t>合作研究，委托他开发</a:t>
            </a:r>
            <a:r>
              <a:rPr lang="zh-CN" sz="1295" b="1" spc="25" dirty="0">
                <a:latin typeface="微软雅黑" panose="020B0503020204020204" pitchFamily="34" charset="-122"/>
                <a:ea typeface="微软雅黑" panose="020B0503020204020204" pitchFamily="34" charset="-122"/>
                <a:cs typeface="微软雅黑" panose="020B0503020204020204" pitchFamily="34" charset="-122"/>
              </a:rPr>
              <a:t>一</a:t>
            </a:r>
            <a:r>
              <a:rPr sz="1295" b="1" spc="25" dirty="0">
                <a:latin typeface="微软雅黑" panose="020B0503020204020204" pitchFamily="34" charset="-122"/>
                <a:ea typeface="微软雅黑" panose="020B0503020204020204" pitchFamily="34" charset="-122"/>
                <a:cs typeface="微软雅黑" panose="020B0503020204020204" pitchFamily="34" charset="-122"/>
              </a:rPr>
              <a:t>个软件，以便使分布在各国各地</a:t>
            </a:r>
            <a:r>
              <a:rPr sz="1295" b="1" spc="30" dirty="0">
                <a:latin typeface="微软雅黑" panose="020B0503020204020204" pitchFamily="34" charset="-122"/>
                <a:ea typeface="微软雅黑" panose="020B0503020204020204" pitchFamily="34" charset="-122"/>
                <a:cs typeface="微软雅黑" panose="020B0503020204020204" pitchFamily="34" charset="-122"/>
              </a:rPr>
              <a:t>物理实验室、研究所的最新信息、数据、图像资料</a:t>
            </a:r>
            <a:r>
              <a:rPr sz="1295" b="1" spc="25" dirty="0">
                <a:solidFill>
                  <a:srgbClr val="FF2600"/>
                </a:solidFill>
                <a:latin typeface="微软雅黑" panose="020B0503020204020204" pitchFamily="34" charset="-122"/>
                <a:ea typeface="微软雅黑" panose="020B0503020204020204" pitchFamily="34" charset="-122"/>
                <a:cs typeface="微软雅黑" panose="020B0503020204020204" pitchFamily="34" charset="-122"/>
              </a:rPr>
              <a:t>可供</a:t>
            </a:r>
            <a:r>
              <a:rPr lang="zh-CN" sz="1295" b="1" spc="25" dirty="0">
                <a:solidFill>
                  <a:srgbClr val="FF2600"/>
                </a:solidFill>
                <a:latin typeface="微软雅黑" panose="020B0503020204020204" pitchFamily="34" charset="-122"/>
                <a:ea typeface="微软雅黑" panose="020B0503020204020204" pitchFamily="34" charset="-122"/>
                <a:cs typeface="微软雅黑" panose="020B0503020204020204" pitchFamily="34" charset="-122"/>
              </a:rPr>
              <a:t>大</a:t>
            </a:r>
            <a:r>
              <a:rPr sz="1295" b="1" spc="25" dirty="0">
                <a:solidFill>
                  <a:srgbClr val="FF2600"/>
                </a:solidFill>
                <a:latin typeface="微软雅黑" panose="020B0503020204020204" pitchFamily="34" charset="-122"/>
                <a:ea typeface="微软雅黑" panose="020B0503020204020204" pitchFamily="34" charset="-122"/>
                <a:cs typeface="微软雅黑" panose="020B0503020204020204" pitchFamily="34" charset="-122"/>
              </a:rPr>
              <a:t>家共</a:t>
            </a:r>
            <a:r>
              <a:rPr sz="1295" b="1" spc="30" dirty="0">
                <a:solidFill>
                  <a:srgbClr val="FF2600"/>
                </a:solidFill>
                <a:latin typeface="微软雅黑" panose="020B0503020204020204" pitchFamily="34" charset="-122"/>
                <a:ea typeface="微软雅黑" panose="020B0503020204020204" pitchFamily="34" charset="-122"/>
                <a:cs typeface="微软雅黑" panose="020B0503020204020204" pitchFamily="34" charset="-122"/>
              </a:rPr>
              <a:t>享</a:t>
            </a:r>
            <a:r>
              <a:rPr sz="1295" b="1" spc="30" dirty="0">
                <a:latin typeface="微软雅黑" panose="020B0503020204020204" pitchFamily="34" charset="-122"/>
                <a:ea typeface="微软雅黑" panose="020B0503020204020204" pitchFamily="34" charset="-122"/>
                <a:cs typeface="微软雅黑" panose="020B0503020204020204" pitchFamily="34" charset="-122"/>
              </a:rPr>
              <a:t>。</a:t>
            </a:r>
            <a:endParaRPr sz="1295"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8" name="object 18"/>
          <p:cNvSpPr/>
          <p:nvPr/>
        </p:nvSpPr>
        <p:spPr>
          <a:xfrm>
            <a:off x="4515722" y="1476861"/>
            <a:ext cx="952880" cy="1091131"/>
          </a:xfrm>
          <a:prstGeom prst="rect">
            <a:avLst/>
          </a:prstGeom>
          <a:blipFill>
            <a:blip r:embed="rId6" cstate="print"/>
            <a:stretch>
              <a:fillRect/>
            </a:stretch>
          </a:blipFill>
        </p:spPr>
        <p:txBody>
          <a:bodyPr wrap="square" lIns="0" tIns="0" rIns="0" bIns="0" rtlCol="0"/>
          <a:lstStyle/>
          <a:p>
            <a:endParaRPr sz="100"/>
          </a:p>
        </p:txBody>
      </p:sp>
      <p:sp>
        <p:nvSpPr>
          <p:cNvPr id="19" name="object 19"/>
          <p:cNvSpPr/>
          <p:nvPr/>
        </p:nvSpPr>
        <p:spPr>
          <a:xfrm>
            <a:off x="4576018" y="1537157"/>
            <a:ext cx="814752" cy="952955"/>
          </a:xfrm>
          <a:prstGeom prst="rect">
            <a:avLst/>
          </a:prstGeom>
          <a:blipFill>
            <a:blip r:embed="rId7" cstate="print"/>
            <a:stretch>
              <a:fillRect/>
            </a:stretch>
          </a:blipFill>
        </p:spPr>
        <p:txBody>
          <a:bodyPr wrap="square" lIns="0" tIns="0" rIns="0" bIns="0" rtlCol="0"/>
          <a:lstStyle/>
          <a:p>
            <a:endParaRPr sz="100"/>
          </a:p>
        </p:txBody>
      </p:sp>
      <p:sp>
        <p:nvSpPr>
          <p:cNvPr id="20" name="object 20"/>
          <p:cNvSpPr/>
          <p:nvPr/>
        </p:nvSpPr>
        <p:spPr>
          <a:xfrm>
            <a:off x="4576018" y="1537157"/>
            <a:ext cx="814989" cy="953035"/>
          </a:xfrm>
          <a:custGeom>
            <a:avLst/>
            <a:gdLst/>
            <a:ahLst/>
            <a:cxnLst/>
            <a:rect l="l" t="t" r="r" b="b"/>
            <a:pathLst>
              <a:path w="1791970" h="2095500">
                <a:moveTo>
                  <a:pt x="0" y="0"/>
                </a:moveTo>
                <a:lnTo>
                  <a:pt x="0" y="2095485"/>
                </a:lnTo>
                <a:lnTo>
                  <a:pt x="1791503" y="2095485"/>
                </a:lnTo>
                <a:lnTo>
                  <a:pt x="1791503" y="0"/>
                </a:lnTo>
                <a:lnTo>
                  <a:pt x="0" y="0"/>
                </a:lnTo>
                <a:close/>
              </a:path>
            </a:pathLst>
          </a:custGeom>
          <a:ln w="10470">
            <a:solidFill>
              <a:srgbClr val="000000"/>
            </a:solidFill>
          </a:ln>
        </p:spPr>
        <p:txBody>
          <a:bodyPr wrap="square" lIns="0" tIns="0" rIns="0" bIns="0" rtlCol="0"/>
          <a:lstStyle/>
          <a:p>
            <a:endParaRPr sz="100"/>
          </a:p>
        </p:txBody>
      </p:sp>
      <p:sp>
        <p:nvSpPr>
          <p:cNvPr id="21" name="object 21"/>
          <p:cNvSpPr txBox="1">
            <a:spLocks noGrp="1"/>
          </p:cNvSpPr>
          <p:nvPr>
            <p:ph type="title"/>
          </p:nvPr>
        </p:nvSpPr>
        <p:spPr>
          <a:xfrm>
            <a:off x="1588727" y="321537"/>
            <a:ext cx="5966576" cy="648335"/>
          </a:xfrm>
          <a:prstGeom prst="rect">
            <a:avLst/>
          </a:prstGeom>
        </p:spPr>
        <p:txBody>
          <a:bodyPr vert="horz" wrap="square" lIns="0" tIns="6641" rIns="0" bIns="0" rtlCol="0">
            <a:spAutoFit/>
          </a:bodyPr>
          <a:lstStyle/>
          <a:p>
            <a:pPr marL="12700">
              <a:lnSpc>
                <a:spcPct val="100000"/>
              </a:lnSpc>
              <a:spcBef>
                <a:spcPts val="115"/>
              </a:spcBef>
            </a:pPr>
            <a:r>
              <a:rPr spc="100" dirty="0"/>
              <a:t>互联⽹络发展史</a:t>
            </a:r>
            <a:r>
              <a:rPr spc="425" dirty="0"/>
              <a:t>：</a:t>
            </a:r>
            <a:r>
              <a:rPr spc="425" dirty="0">
                <a:latin typeface="Lucida Sans" panose="020B0602030504020204"/>
                <a:cs typeface="Lucida Sans" panose="020B0602030504020204"/>
              </a:rPr>
              <a:t>“</a:t>
            </a:r>
            <a:r>
              <a:rPr spc="100" dirty="0"/>
              <a:t>⾥程碑</a:t>
            </a:r>
            <a:r>
              <a:rPr spc="565" dirty="0">
                <a:latin typeface="Lucida Sans" panose="020B0602030504020204"/>
                <a:cs typeface="Lucida Sans" panose="020B0602030504020204"/>
              </a:rPr>
              <a:t>WWW”</a:t>
            </a:r>
            <a:r>
              <a:rPr spc="100" dirty="0"/>
              <a:t>世界第⼀个⽹站</a:t>
            </a:r>
            <a:endParaRPr spc="100"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custDataLst>
              <p:tags r:id="rId1"/>
            </p:custDataLst>
          </p:nvPr>
        </p:nvPicPr>
        <p:blipFill>
          <a:blip r:embed="rId2"/>
          <a:stretch>
            <a:fillRect/>
          </a:stretch>
        </p:blipFill>
        <p:spPr>
          <a:xfrm>
            <a:off x="200025" y="530225"/>
            <a:ext cx="5697220" cy="171069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3480435" y="1105535"/>
            <a:ext cx="5197475" cy="3063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44"/>
          <p:cNvSpPr>
            <a:spLocks noChangeArrowheads="1"/>
          </p:cNvSpPr>
          <p:nvPr/>
        </p:nvSpPr>
        <p:spPr bwMode="auto">
          <a:xfrm>
            <a:off x="5116595" y="2513371"/>
            <a:ext cx="2774284"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6" name="AutoShape 43"/>
          <p:cNvSpPr>
            <a:spLocks noChangeArrowheads="1"/>
          </p:cNvSpPr>
          <p:nvPr/>
        </p:nvSpPr>
        <p:spPr bwMode="auto">
          <a:xfrm>
            <a:off x="1985559" y="2513371"/>
            <a:ext cx="2834003" cy="1729338"/>
          </a:xfrm>
          <a:prstGeom prst="roundRect">
            <a:avLst>
              <a:gd name="adj" fmla="val 16667"/>
            </a:avLst>
          </a:prstGeom>
          <a:solidFill>
            <a:srgbClr val="368AD6"/>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41999" name="Line 6"/>
          <p:cNvSpPr>
            <a:spLocks noChangeShapeType="1"/>
          </p:cNvSpPr>
          <p:nvPr/>
        </p:nvSpPr>
        <p:spPr bwMode="auto">
          <a:xfrm>
            <a:off x="3660511" y="3387409"/>
            <a:ext cx="425707" cy="366748"/>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0" name="Line 8"/>
          <p:cNvSpPr>
            <a:spLocks noChangeShapeType="1"/>
          </p:cNvSpPr>
          <p:nvPr/>
        </p:nvSpPr>
        <p:spPr bwMode="auto">
          <a:xfrm flipH="1">
            <a:off x="2918870" y="3387409"/>
            <a:ext cx="424369" cy="366748"/>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1" name="Line 18"/>
          <p:cNvSpPr>
            <a:spLocks noChangeShapeType="1"/>
          </p:cNvSpPr>
          <p:nvPr/>
        </p:nvSpPr>
        <p:spPr bwMode="auto">
          <a:xfrm flipV="1">
            <a:off x="5880918" y="3368670"/>
            <a:ext cx="101741" cy="137866"/>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2" name="Line 19"/>
          <p:cNvSpPr>
            <a:spLocks noChangeShapeType="1"/>
          </p:cNvSpPr>
          <p:nvPr/>
        </p:nvSpPr>
        <p:spPr bwMode="auto">
          <a:xfrm>
            <a:off x="6826042" y="3367332"/>
            <a:ext cx="164661" cy="107080"/>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3" name="Line 24"/>
          <p:cNvSpPr>
            <a:spLocks noChangeShapeType="1"/>
          </p:cNvSpPr>
          <p:nvPr/>
        </p:nvSpPr>
        <p:spPr bwMode="auto">
          <a:xfrm flipH="1">
            <a:off x="5504743" y="3683217"/>
            <a:ext cx="211515" cy="104403"/>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4" name="Line 25"/>
          <p:cNvSpPr>
            <a:spLocks noChangeShapeType="1"/>
          </p:cNvSpPr>
          <p:nvPr/>
        </p:nvSpPr>
        <p:spPr bwMode="auto">
          <a:xfrm>
            <a:off x="5876902" y="3683217"/>
            <a:ext cx="318611" cy="104403"/>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5" name="Line 26"/>
          <p:cNvSpPr>
            <a:spLocks noChangeShapeType="1"/>
          </p:cNvSpPr>
          <p:nvPr/>
        </p:nvSpPr>
        <p:spPr bwMode="auto">
          <a:xfrm flipH="1">
            <a:off x="6619882" y="3683217"/>
            <a:ext cx="266402" cy="104403"/>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6" name="Line 27"/>
          <p:cNvSpPr>
            <a:spLocks noChangeShapeType="1"/>
          </p:cNvSpPr>
          <p:nvPr/>
        </p:nvSpPr>
        <p:spPr bwMode="auto">
          <a:xfrm>
            <a:off x="7044250" y="3683217"/>
            <a:ext cx="266402" cy="104403"/>
          </a:xfrm>
          <a:prstGeom prst="line">
            <a:avLst/>
          </a:prstGeom>
          <a:noFill/>
          <a:ln w="38100">
            <a:solidFill>
              <a:srgbClr val="0000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2007" name="Freeform 4"/>
          <p:cNvSpPr/>
          <p:nvPr/>
        </p:nvSpPr>
        <p:spPr bwMode="auto">
          <a:xfrm>
            <a:off x="4031789" y="2025516"/>
            <a:ext cx="1749684" cy="156605"/>
          </a:xfrm>
          <a:custGeom>
            <a:avLst/>
            <a:gdLst>
              <a:gd name="T0" fmla="*/ 0 w 1584"/>
              <a:gd name="T1" fmla="*/ 0 h 336"/>
              <a:gd name="T2" fmla="*/ 2147483647 w 1584"/>
              <a:gd name="T3" fmla="*/ 0 h 336"/>
              <a:gd name="T4" fmla="*/ 2147483647 w 1584"/>
              <a:gd name="T5" fmla="*/ 136021576 h 336"/>
              <a:gd name="T6" fmla="*/ 544752399 w 1584"/>
              <a:gd name="T7" fmla="*/ 136021576 h 336"/>
              <a:gd name="T8" fmla="*/ 0 w 1584"/>
              <a:gd name="T9" fmla="*/ 0 h 336"/>
              <a:gd name="T10" fmla="*/ 0 60000 65536"/>
              <a:gd name="T11" fmla="*/ 0 60000 65536"/>
              <a:gd name="T12" fmla="*/ 0 60000 65536"/>
              <a:gd name="T13" fmla="*/ 0 60000 65536"/>
              <a:gd name="T14" fmla="*/ 0 60000 65536"/>
              <a:gd name="T15" fmla="*/ 0 w 1584"/>
              <a:gd name="T16" fmla="*/ 0 h 336"/>
              <a:gd name="T17" fmla="*/ 1584 w 1584"/>
              <a:gd name="T18" fmla="*/ 336 h 336"/>
            </a:gdLst>
            <a:ahLst/>
            <a:cxnLst>
              <a:cxn ang="T10">
                <a:pos x="T0" y="T1"/>
              </a:cxn>
              <a:cxn ang="T11">
                <a:pos x="T2" y="T3"/>
              </a:cxn>
              <a:cxn ang="T12">
                <a:pos x="T4" y="T5"/>
              </a:cxn>
              <a:cxn ang="T13">
                <a:pos x="T6" y="T7"/>
              </a:cxn>
              <a:cxn ang="T14">
                <a:pos x="T8" y="T9"/>
              </a:cxn>
            </a:cxnLst>
            <a:rect l="T15" t="T16" r="T17" b="T18"/>
            <a:pathLst>
              <a:path w="1584" h="336">
                <a:moveTo>
                  <a:pt x="0" y="0"/>
                </a:moveTo>
                <a:lnTo>
                  <a:pt x="1584" y="0"/>
                </a:lnTo>
                <a:lnTo>
                  <a:pt x="1344" y="336"/>
                </a:lnTo>
                <a:lnTo>
                  <a:pt x="240" y="336"/>
                </a:lnTo>
                <a:lnTo>
                  <a:pt x="0" y="0"/>
                </a:lnTo>
                <a:close/>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009" name="Text Box 12"/>
          <p:cNvSpPr txBox="1">
            <a:spLocks noChangeArrowheads="1"/>
          </p:cNvSpPr>
          <p:nvPr/>
        </p:nvSpPr>
        <p:spPr bwMode="auto">
          <a:xfrm>
            <a:off x="2212271" y="2588935"/>
            <a:ext cx="223659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chemeClr val="bg1"/>
                </a:solidFill>
                <a:latin typeface="微软雅黑" panose="020B0503020204020204" pitchFamily="34" charset="-122"/>
                <a:ea typeface="微软雅黑" panose="020B0503020204020204" pitchFamily="34" charset="-122"/>
              </a:rPr>
              <a:t>互联网研究部 </a:t>
            </a:r>
            <a:r>
              <a:rPr kumimoji="1" lang="en-US" altLang="zh-CN" sz="1600" b="1" dirty="0">
                <a:solidFill>
                  <a:schemeClr val="bg1"/>
                </a:solidFill>
                <a:latin typeface="微软雅黑" panose="020B0503020204020204" pitchFamily="34" charset="-122"/>
                <a:ea typeface="微软雅黑" panose="020B0503020204020204" pitchFamily="34" charset="-122"/>
              </a:rPr>
              <a:t>IRTF </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42010" name="Text Box 13"/>
          <p:cNvSpPr txBox="1">
            <a:spLocks noChangeArrowheads="1"/>
          </p:cNvSpPr>
          <p:nvPr/>
        </p:nvSpPr>
        <p:spPr bwMode="auto">
          <a:xfrm>
            <a:off x="5582387" y="2588935"/>
            <a:ext cx="2137749"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chemeClr val="bg1"/>
                </a:solidFill>
                <a:latin typeface="微软雅黑" panose="020B0503020204020204" pitchFamily="34" charset="-122"/>
                <a:ea typeface="微软雅黑" panose="020B0503020204020204" pitchFamily="34" charset="-122"/>
              </a:rPr>
              <a:t>互联网工程部 </a:t>
            </a:r>
            <a:r>
              <a:rPr kumimoji="1" lang="en-US" altLang="zh-CN" sz="1600" b="1" dirty="0">
                <a:solidFill>
                  <a:schemeClr val="bg1"/>
                </a:solidFill>
                <a:latin typeface="微软雅黑" panose="020B0503020204020204" pitchFamily="34" charset="-122"/>
                <a:ea typeface="微软雅黑" panose="020B0503020204020204" pitchFamily="34" charset="-122"/>
              </a:rPr>
              <a:t>IETF </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42012" name="Text Box 17"/>
          <p:cNvSpPr txBox="1">
            <a:spLocks noChangeArrowheads="1"/>
          </p:cNvSpPr>
          <p:nvPr/>
        </p:nvSpPr>
        <p:spPr bwMode="auto">
          <a:xfrm>
            <a:off x="6228981" y="3386071"/>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a:solidFill>
                  <a:schemeClr val="bg1"/>
                </a:solidFill>
                <a:latin typeface="Arial" panose="020B0604020202020204" pitchFamily="34" charset="0"/>
                <a:ea typeface="黑体" panose="02010609060101010101" pitchFamily="49" charset="-122"/>
              </a:rPr>
              <a:t>…</a:t>
            </a:r>
            <a:endParaRPr kumimoji="1" lang="en-US" altLang="zh-CN" sz="1600" b="1">
              <a:solidFill>
                <a:schemeClr val="bg1"/>
              </a:solidFill>
              <a:latin typeface="Arial" panose="020B0604020202020204" pitchFamily="34" charset="0"/>
              <a:ea typeface="黑体" panose="02010609060101010101" pitchFamily="49" charset="-122"/>
            </a:endParaRPr>
          </a:p>
        </p:txBody>
      </p:sp>
      <p:sp>
        <p:nvSpPr>
          <p:cNvPr id="42013" name="Rectangle 20"/>
          <p:cNvSpPr>
            <a:spLocks noChangeArrowheads="1"/>
          </p:cNvSpPr>
          <p:nvPr/>
        </p:nvSpPr>
        <p:spPr bwMode="auto">
          <a:xfrm>
            <a:off x="2759564" y="3754157"/>
            <a:ext cx="317273" cy="261007"/>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RG</a:t>
            </a:r>
            <a:endParaRPr kumimoji="1" lang="en-US" altLang="zh-CN" sz="1200" b="1">
              <a:latin typeface="微软雅黑" panose="020B0503020204020204" pitchFamily="34" charset="-122"/>
              <a:ea typeface="微软雅黑" panose="020B0503020204020204" pitchFamily="34" charset="-122"/>
            </a:endParaRPr>
          </a:p>
        </p:txBody>
      </p:sp>
      <p:sp>
        <p:nvSpPr>
          <p:cNvPr id="42014" name="Rectangle 21"/>
          <p:cNvSpPr>
            <a:spLocks noChangeArrowheads="1"/>
          </p:cNvSpPr>
          <p:nvPr/>
        </p:nvSpPr>
        <p:spPr bwMode="auto">
          <a:xfrm>
            <a:off x="7250410"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WG</a:t>
            </a:r>
            <a:endParaRPr kumimoji="1" lang="en-US" altLang="zh-CN" sz="1200" b="1">
              <a:latin typeface="微软雅黑" panose="020B0503020204020204" pitchFamily="34" charset="-122"/>
              <a:ea typeface="微软雅黑" panose="020B0503020204020204" pitchFamily="34" charset="-122"/>
            </a:endParaRPr>
          </a:p>
        </p:txBody>
      </p:sp>
      <p:sp>
        <p:nvSpPr>
          <p:cNvPr id="42015" name="Text Box 22"/>
          <p:cNvSpPr txBox="1">
            <a:spLocks noChangeArrowheads="1"/>
          </p:cNvSpPr>
          <p:nvPr/>
        </p:nvSpPr>
        <p:spPr bwMode="auto">
          <a:xfrm>
            <a:off x="5712242" y="3711325"/>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a:solidFill>
                  <a:schemeClr val="bg1"/>
                </a:solidFill>
                <a:latin typeface="Arial" panose="020B0604020202020204" pitchFamily="34" charset="0"/>
                <a:ea typeface="黑体" panose="02010609060101010101" pitchFamily="49" charset="-122"/>
              </a:rPr>
              <a:t>…</a:t>
            </a:r>
            <a:endParaRPr kumimoji="1" lang="en-US" altLang="zh-CN" sz="1600" b="1">
              <a:solidFill>
                <a:schemeClr val="bg1"/>
              </a:solidFill>
              <a:latin typeface="Arial" panose="020B0604020202020204" pitchFamily="34" charset="0"/>
              <a:ea typeface="黑体" panose="02010609060101010101" pitchFamily="49" charset="-122"/>
            </a:endParaRPr>
          </a:p>
        </p:txBody>
      </p:sp>
      <p:sp>
        <p:nvSpPr>
          <p:cNvPr id="42016" name="Text Box 23"/>
          <p:cNvSpPr txBox="1">
            <a:spLocks noChangeArrowheads="1"/>
          </p:cNvSpPr>
          <p:nvPr/>
        </p:nvSpPr>
        <p:spPr bwMode="auto">
          <a:xfrm>
            <a:off x="6921089" y="3711325"/>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a:solidFill>
                  <a:schemeClr val="bg1"/>
                </a:solidFill>
                <a:latin typeface="Arial" panose="020B0604020202020204" pitchFamily="34" charset="0"/>
                <a:ea typeface="黑体" panose="02010609060101010101" pitchFamily="49" charset="-122"/>
              </a:rPr>
              <a:t>…</a:t>
            </a:r>
            <a:endParaRPr kumimoji="1" lang="en-US" altLang="zh-CN" sz="1600" b="1">
              <a:solidFill>
                <a:schemeClr val="bg1"/>
              </a:solidFill>
              <a:latin typeface="Arial" panose="020B0604020202020204" pitchFamily="34" charset="0"/>
              <a:ea typeface="黑体" panose="02010609060101010101" pitchFamily="49" charset="-122"/>
            </a:endParaRPr>
          </a:p>
        </p:txBody>
      </p:sp>
      <p:sp>
        <p:nvSpPr>
          <p:cNvPr id="42017" name="Rectangle 28"/>
          <p:cNvSpPr>
            <a:spLocks noChangeArrowheads="1"/>
          </p:cNvSpPr>
          <p:nvPr/>
        </p:nvSpPr>
        <p:spPr bwMode="auto">
          <a:xfrm>
            <a:off x="3926912" y="3754157"/>
            <a:ext cx="318611" cy="261007"/>
          </a:xfrm>
          <a:prstGeom prst="rect">
            <a:avLst/>
          </a:prstGeom>
          <a:solidFill>
            <a:schemeClr val="bg1"/>
          </a:solidFill>
          <a:ln>
            <a:noFill/>
          </a:ln>
          <a:extLst>
            <a:ext uri="{91240B29-F687-4F45-9708-019B960494DF}">
              <a14:hiddenLine xmlns:a14="http://schemas.microsoft.com/office/drawing/2010/main" w="9525">
                <a:solidFill>
                  <a:srgbClr val="368AD6"/>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RG</a:t>
            </a:r>
            <a:endParaRPr kumimoji="1" lang="en-US" altLang="zh-CN" sz="1200" b="1">
              <a:latin typeface="微软雅黑" panose="020B0503020204020204" pitchFamily="34" charset="-122"/>
              <a:ea typeface="微软雅黑" panose="020B0503020204020204" pitchFamily="34" charset="-122"/>
            </a:endParaRPr>
          </a:p>
        </p:txBody>
      </p:sp>
      <p:sp>
        <p:nvSpPr>
          <p:cNvPr id="42018" name="Text Box 29"/>
          <p:cNvSpPr txBox="1">
            <a:spLocks noChangeArrowheads="1"/>
          </p:cNvSpPr>
          <p:nvPr/>
        </p:nvSpPr>
        <p:spPr bwMode="auto">
          <a:xfrm>
            <a:off x="3300399" y="3730064"/>
            <a:ext cx="326643" cy="283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a:solidFill>
                  <a:schemeClr val="bg1"/>
                </a:solidFill>
                <a:latin typeface="Arial" panose="020B0604020202020204" pitchFamily="34" charset="0"/>
                <a:ea typeface="黑体" panose="02010609060101010101" pitchFamily="49" charset="-122"/>
              </a:rPr>
              <a:t>…</a:t>
            </a:r>
            <a:endParaRPr kumimoji="1" lang="en-US" altLang="zh-CN" sz="1600" b="1">
              <a:solidFill>
                <a:schemeClr val="bg1"/>
              </a:solidFill>
              <a:latin typeface="Arial" panose="020B0604020202020204" pitchFamily="34" charset="0"/>
              <a:ea typeface="黑体" panose="02010609060101010101" pitchFamily="49" charset="-122"/>
            </a:endParaRPr>
          </a:p>
        </p:txBody>
      </p:sp>
      <p:sp>
        <p:nvSpPr>
          <p:cNvPr id="42019" name="Rectangle 30"/>
          <p:cNvSpPr>
            <a:spLocks noChangeArrowheads="1"/>
          </p:cNvSpPr>
          <p:nvPr/>
        </p:nvSpPr>
        <p:spPr bwMode="auto">
          <a:xfrm>
            <a:off x="5669404" y="3474412"/>
            <a:ext cx="400272" cy="24762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anose="020B0503020204020204" pitchFamily="34" charset="-122"/>
                <a:ea typeface="微软雅黑" panose="020B0503020204020204" pitchFamily="34" charset="-122"/>
              </a:rPr>
              <a:t>领域</a:t>
            </a:r>
            <a:endParaRPr kumimoji="1" lang="zh-CN" altLang="en-US" sz="1200" b="1">
              <a:latin typeface="微软雅黑" panose="020B0503020204020204" pitchFamily="34" charset="-122"/>
              <a:ea typeface="微软雅黑" panose="020B0503020204020204" pitchFamily="34" charset="-122"/>
            </a:endParaRPr>
          </a:p>
        </p:txBody>
      </p:sp>
      <p:sp>
        <p:nvSpPr>
          <p:cNvPr id="42020" name="Rectangle 31"/>
          <p:cNvSpPr>
            <a:spLocks noChangeArrowheads="1"/>
          </p:cNvSpPr>
          <p:nvPr/>
        </p:nvSpPr>
        <p:spPr bwMode="auto">
          <a:xfrm>
            <a:off x="6874235" y="3474412"/>
            <a:ext cx="400272" cy="247622"/>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zh-CN" altLang="en-US" sz="1200" b="1">
                <a:latin typeface="微软雅黑" panose="020B0503020204020204" pitchFamily="34" charset="-122"/>
                <a:ea typeface="微软雅黑" panose="020B0503020204020204" pitchFamily="34" charset="-122"/>
              </a:rPr>
              <a:t>领域</a:t>
            </a:r>
            <a:endParaRPr kumimoji="1" lang="zh-CN" altLang="en-US" sz="1200" b="1">
              <a:latin typeface="微软雅黑" panose="020B0503020204020204" pitchFamily="34" charset="-122"/>
              <a:ea typeface="微软雅黑" panose="020B0503020204020204" pitchFamily="34" charset="-122"/>
            </a:endParaRPr>
          </a:p>
        </p:txBody>
      </p:sp>
      <p:sp>
        <p:nvSpPr>
          <p:cNvPr id="42024" name="Rectangle 33"/>
          <p:cNvSpPr>
            <a:spLocks noChangeArrowheads="1"/>
          </p:cNvSpPr>
          <p:nvPr/>
        </p:nvSpPr>
        <p:spPr bwMode="auto">
          <a:xfrm>
            <a:off x="6504754"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WG</a:t>
            </a:r>
            <a:endParaRPr kumimoji="1" lang="en-US" altLang="zh-CN" sz="1200" b="1">
              <a:latin typeface="微软雅黑" panose="020B0503020204020204" pitchFamily="34" charset="-122"/>
              <a:ea typeface="微软雅黑" panose="020B0503020204020204" pitchFamily="34" charset="-122"/>
            </a:endParaRPr>
          </a:p>
        </p:txBody>
      </p:sp>
      <p:sp>
        <p:nvSpPr>
          <p:cNvPr id="42025" name="Rectangle 34"/>
          <p:cNvSpPr>
            <a:spLocks noChangeArrowheads="1"/>
          </p:cNvSpPr>
          <p:nvPr/>
        </p:nvSpPr>
        <p:spPr bwMode="auto">
          <a:xfrm>
            <a:off x="6006756" y="3780927"/>
            <a:ext cx="370821"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WG</a:t>
            </a:r>
            <a:endParaRPr kumimoji="1" lang="en-US" altLang="zh-CN" sz="1200" b="1">
              <a:latin typeface="微软雅黑" panose="020B0503020204020204" pitchFamily="34" charset="-122"/>
              <a:ea typeface="微软雅黑" panose="020B0503020204020204" pitchFamily="34" charset="-122"/>
            </a:endParaRPr>
          </a:p>
        </p:txBody>
      </p:sp>
      <p:sp>
        <p:nvSpPr>
          <p:cNvPr id="42026" name="Rectangle 35"/>
          <p:cNvSpPr>
            <a:spLocks noChangeArrowheads="1"/>
          </p:cNvSpPr>
          <p:nvPr/>
        </p:nvSpPr>
        <p:spPr bwMode="auto">
          <a:xfrm>
            <a:off x="5333389" y="3780927"/>
            <a:ext cx="372159" cy="263684"/>
          </a:xfrm>
          <a:prstGeom prst="rect">
            <a:avLst/>
          </a:prstGeom>
          <a:solidFill>
            <a:schemeClr val="bg1"/>
          </a:solidFill>
          <a:ln>
            <a:noFill/>
          </a:ln>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pPr algn="ctr" eaLnBrk="0" hangingPunct="0"/>
            <a:r>
              <a:rPr kumimoji="1" lang="en-US" altLang="zh-CN" sz="1200" b="1">
                <a:latin typeface="微软雅黑" panose="020B0503020204020204" pitchFamily="34" charset="-122"/>
                <a:ea typeface="微软雅黑" panose="020B0503020204020204" pitchFamily="34" charset="-122"/>
              </a:rPr>
              <a:t>WG</a:t>
            </a:r>
            <a:endParaRPr kumimoji="1" lang="en-US" altLang="zh-CN" sz="1200" b="1">
              <a:latin typeface="微软雅黑" panose="020B0503020204020204" pitchFamily="34" charset="-122"/>
              <a:ea typeface="微软雅黑" panose="020B0503020204020204" pitchFamily="34" charset="-122"/>
            </a:endParaRPr>
          </a:p>
        </p:txBody>
      </p:sp>
      <p:cxnSp>
        <p:nvCxnSpPr>
          <p:cNvPr id="42027" name="AutoShape 45"/>
          <p:cNvCxnSpPr>
            <a:cxnSpLocks noChangeShapeType="1"/>
          </p:cNvCxnSpPr>
          <p:nvPr/>
        </p:nvCxnSpPr>
        <p:spPr bwMode="auto">
          <a:xfrm>
            <a:off x="5096479" y="2332674"/>
            <a:ext cx="804138" cy="681295"/>
          </a:xfrm>
          <a:prstGeom prst="straightConnector1">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8" name="AutoShape 46"/>
          <p:cNvCxnSpPr>
            <a:cxnSpLocks noChangeShapeType="1"/>
            <a:stCxn id="43" idx="2"/>
            <a:endCxn id="30" idx="0"/>
          </p:cNvCxnSpPr>
          <p:nvPr/>
        </p:nvCxnSpPr>
        <p:spPr bwMode="auto">
          <a:xfrm>
            <a:off x="4937907" y="1674062"/>
            <a:ext cx="0" cy="190816"/>
          </a:xfrm>
          <a:prstGeom prst="straightConnector1">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2029" name="AutoShape 47"/>
          <p:cNvCxnSpPr>
            <a:cxnSpLocks noChangeShapeType="1"/>
          </p:cNvCxnSpPr>
          <p:nvPr/>
        </p:nvCxnSpPr>
        <p:spPr bwMode="auto">
          <a:xfrm flipH="1">
            <a:off x="4031790" y="2332674"/>
            <a:ext cx="737037" cy="681295"/>
          </a:xfrm>
          <a:prstGeom prst="straightConnector1">
            <a:avLst/>
          </a:prstGeom>
          <a:noFill/>
          <a:ln w="38100">
            <a:solidFill>
              <a:srgbClr val="00006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0" name="Rectangle 32"/>
          <p:cNvSpPr>
            <a:spLocks noChangeArrowheads="1"/>
          </p:cNvSpPr>
          <p:nvPr/>
        </p:nvSpPr>
        <p:spPr bwMode="auto">
          <a:xfrm>
            <a:off x="4003493" y="1864878"/>
            <a:ext cx="1868827" cy="480522"/>
          </a:xfrm>
          <a:prstGeom prst="rect">
            <a:avLst/>
          </a:prstGeom>
          <a:solidFill>
            <a:srgbClr val="FF9933"/>
          </a:solidFill>
          <a:ln w="28575">
            <a:solidFill>
              <a:srgbClr val="000066"/>
            </a:solidFill>
            <a:miter lim="800000"/>
          </a:ln>
          <a:effectLst/>
        </p:spPr>
        <p:txBody>
          <a:bodyPr wrap="none" anchor="ctr"/>
          <a:lstStyle/>
          <a:p>
            <a:pPr algn="ctr" eaLnBrk="0" fontAlgn="auto" hangingPunct="0">
              <a:spcBef>
                <a:spcPts val="0"/>
              </a:spcBef>
              <a:spcAft>
                <a:spcPts val="0"/>
              </a:spcAft>
              <a:defRPr/>
            </a:pPr>
            <a:r>
              <a:rPr kumimoji="1" lang="zh-CN" altLang="en-US" sz="1400" b="1" dirty="0">
                <a:solidFill>
                  <a:srgbClr val="0033CC"/>
                </a:solidFill>
                <a:latin typeface="微软雅黑" panose="020B0503020204020204" pitchFamily="34" charset="-122"/>
                <a:ea typeface="微软雅黑" panose="020B0503020204020204" pitchFamily="34" charset="-122"/>
              </a:rPr>
              <a:t>互联网体系结构</a:t>
            </a:r>
            <a:endParaRPr kumimoji="1" lang="zh-CN" altLang="en-US" sz="1400" b="1" dirty="0">
              <a:solidFill>
                <a:srgbClr val="0033CC"/>
              </a:solidFill>
              <a:latin typeface="微软雅黑" panose="020B0503020204020204" pitchFamily="34" charset="-122"/>
              <a:ea typeface="微软雅黑" panose="020B0503020204020204" pitchFamily="34" charset="-122"/>
            </a:endParaRPr>
          </a:p>
          <a:p>
            <a:pPr algn="ctr" eaLnBrk="0" fontAlgn="auto" hangingPunct="0">
              <a:spcBef>
                <a:spcPts val="0"/>
              </a:spcBef>
              <a:spcAft>
                <a:spcPts val="0"/>
              </a:spcAft>
              <a:defRPr/>
            </a:pPr>
            <a:r>
              <a:rPr kumimoji="1" lang="zh-CN" altLang="en-US" sz="1400" b="1" dirty="0">
                <a:solidFill>
                  <a:srgbClr val="0033CC"/>
                </a:solidFill>
                <a:latin typeface="微软雅黑" panose="020B0503020204020204" pitchFamily="34" charset="-122"/>
                <a:ea typeface="微软雅黑" panose="020B0503020204020204" pitchFamily="34" charset="-122"/>
              </a:rPr>
              <a:t>研究</a:t>
            </a:r>
            <a:r>
              <a:rPr kumimoji="1" lang="zh-CN" altLang="en-US" sz="1400" b="1" dirty="0" smtClean="0">
                <a:solidFill>
                  <a:srgbClr val="0033CC"/>
                </a:solidFill>
                <a:latin typeface="微软雅黑" panose="020B0503020204020204" pitchFamily="34" charset="-122"/>
                <a:ea typeface="微软雅黑" panose="020B0503020204020204" pitchFamily="34" charset="-122"/>
              </a:rPr>
              <a:t>委员会 </a:t>
            </a:r>
            <a:r>
              <a:rPr kumimoji="1" lang="en-US" altLang="zh-CN" sz="1400" b="1" dirty="0" smtClean="0">
                <a:solidFill>
                  <a:srgbClr val="0033CC"/>
                </a:solidFill>
                <a:latin typeface="微软雅黑" panose="020B0503020204020204" pitchFamily="34" charset="-122"/>
                <a:ea typeface="微软雅黑" panose="020B0503020204020204" pitchFamily="34" charset="-122"/>
              </a:rPr>
              <a:t>IAB </a:t>
            </a:r>
            <a:endParaRPr kumimoji="1" lang="en-US" altLang="zh-CN" sz="1400" b="1" dirty="0">
              <a:solidFill>
                <a:srgbClr val="0033CC"/>
              </a:solidFill>
              <a:latin typeface="微软雅黑" panose="020B0503020204020204" pitchFamily="34" charset="-122"/>
              <a:ea typeface="微软雅黑" panose="020B0503020204020204" pitchFamily="34" charset="-122"/>
            </a:endParaRPr>
          </a:p>
        </p:txBody>
      </p:sp>
      <p:sp>
        <p:nvSpPr>
          <p:cNvPr id="42008" name="Rectangle 10"/>
          <p:cNvSpPr>
            <a:spLocks noChangeArrowheads="1"/>
          </p:cNvSpPr>
          <p:nvPr/>
        </p:nvSpPr>
        <p:spPr bwMode="auto">
          <a:xfrm>
            <a:off x="2455830" y="2981845"/>
            <a:ext cx="1890096" cy="418950"/>
          </a:xfrm>
          <a:prstGeom prst="rect">
            <a:avLst/>
          </a:prstGeom>
          <a:ln>
            <a:solidFill>
              <a:srgbClr val="000099"/>
            </a:solidFill>
          </a:ln>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互联网研究指导小组</a:t>
            </a:r>
            <a:endParaRPr kumimoji="1" lang="zh-CN" altLang="en-US" sz="1200" b="1" dirty="0">
              <a:solidFill>
                <a:srgbClr val="000099"/>
              </a:solidFill>
              <a:latin typeface="微软雅黑" panose="020B0503020204020204" pitchFamily="34" charset="-122"/>
              <a:ea typeface="微软雅黑" panose="020B0503020204020204" pitchFamily="34" charset="-122"/>
            </a:endParaRPr>
          </a:p>
          <a:p>
            <a:pPr algn="ct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IRSG </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2011" name="Rectangle 16"/>
          <p:cNvSpPr>
            <a:spLocks noChangeArrowheads="1"/>
          </p:cNvSpPr>
          <p:nvPr/>
        </p:nvSpPr>
        <p:spPr bwMode="auto">
          <a:xfrm>
            <a:off x="5582387" y="2981845"/>
            <a:ext cx="1840716" cy="418950"/>
          </a:xfrm>
          <a:prstGeom prst="rect">
            <a:avLst/>
          </a:prstGeom>
          <a:ln>
            <a:solidFill>
              <a:srgbClr val="000099"/>
            </a:solidFill>
          </a:ln>
        </p:spPr>
        <p:style>
          <a:lnRef idx="2">
            <a:schemeClr val="accent3"/>
          </a:lnRef>
          <a:fillRef idx="1">
            <a:schemeClr val="lt1"/>
          </a:fillRef>
          <a:effectRef idx="0">
            <a:schemeClr val="accent3"/>
          </a:effectRef>
          <a:fontRef idx="minor">
            <a:schemeClr val="dk1"/>
          </a:fontRef>
        </p:style>
        <p:txBody>
          <a:bodyPr wrap="none" anchor="ctr"/>
          <a:lstStyle/>
          <a:p>
            <a:pPr algn="ctr"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互联网工程指导小组</a:t>
            </a:r>
            <a:endParaRPr kumimoji="1" lang="zh-CN" altLang="en-US" sz="1200" b="1" dirty="0">
              <a:solidFill>
                <a:srgbClr val="000099"/>
              </a:solidFill>
              <a:latin typeface="微软雅黑" panose="020B0503020204020204" pitchFamily="34" charset="-122"/>
              <a:ea typeface="微软雅黑" panose="020B0503020204020204" pitchFamily="34" charset="-122"/>
            </a:endParaRPr>
          </a:p>
          <a:p>
            <a:pPr algn="ct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IESG </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3" name="Rectangle 5"/>
          <p:cNvSpPr>
            <a:spLocks noChangeArrowheads="1"/>
          </p:cNvSpPr>
          <p:nvPr/>
        </p:nvSpPr>
        <p:spPr bwMode="auto">
          <a:xfrm>
            <a:off x="4003493" y="1244565"/>
            <a:ext cx="1868827" cy="429497"/>
          </a:xfrm>
          <a:prstGeom prst="rect">
            <a:avLst/>
          </a:prstGeom>
          <a:solidFill>
            <a:srgbClr val="339933"/>
          </a:solidFill>
          <a:ln w="28575">
            <a:solidFill>
              <a:srgbClr val="000066"/>
            </a:solidFill>
            <a:miter lim="800000"/>
          </a:ln>
          <a:effectLst/>
        </p:spPr>
        <p:txBody>
          <a:bodyPr wrap="none" anchor="ctr"/>
          <a:lstStyle/>
          <a:p>
            <a:pPr algn="ctr" eaLnBrk="0" fontAlgn="auto" hangingPunct="0">
              <a:spcBef>
                <a:spcPts val="0"/>
              </a:spcBef>
              <a:spcAft>
                <a:spcPts val="0"/>
              </a:spcAft>
              <a:defRPr/>
            </a:pPr>
            <a:r>
              <a:rPr kumimoji="1" lang="zh-CN" altLang="en-US" sz="1400" b="1" dirty="0">
                <a:solidFill>
                  <a:schemeClr val="bg1"/>
                </a:solidFill>
                <a:latin typeface="微软雅黑" panose="020B0503020204020204" pitchFamily="34" charset="-122"/>
                <a:ea typeface="微软雅黑" panose="020B0503020204020204" pitchFamily="34" charset="-122"/>
              </a:rPr>
              <a:t>互联网</a:t>
            </a:r>
            <a:r>
              <a:rPr kumimoji="1" lang="zh-CN" altLang="en-US" sz="1400" b="1" dirty="0" smtClean="0">
                <a:solidFill>
                  <a:schemeClr val="bg1"/>
                </a:solidFill>
                <a:latin typeface="微软雅黑" panose="020B0503020204020204" pitchFamily="34" charset="-122"/>
                <a:ea typeface="微软雅黑" panose="020B0503020204020204" pitchFamily="34" charset="-122"/>
              </a:rPr>
              <a:t>协会 </a:t>
            </a:r>
            <a:r>
              <a:rPr kumimoji="1" lang="en-US" altLang="zh-CN" sz="1400" b="1" dirty="0" smtClean="0">
                <a:solidFill>
                  <a:schemeClr val="bg1"/>
                </a:solidFill>
                <a:latin typeface="微软雅黑" panose="020B0503020204020204" pitchFamily="34" charset="-122"/>
                <a:ea typeface="微软雅黑" panose="020B0503020204020204" pitchFamily="34" charset="-122"/>
              </a:rPr>
              <a:t>ISOC</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0"/>
          </p:nvPr>
        </p:nvSpPr>
        <p:spPr/>
        <p:txBody>
          <a:bodyPr/>
          <a:lstStyle/>
          <a:p>
            <a:r>
              <a:rPr lang="en-US" altLang="zh-CN" dirty="0"/>
              <a:t>1.2.3  </a:t>
            </a:r>
            <a:r>
              <a:rPr lang="zh-CN" altLang="en-US" dirty="0"/>
              <a:t>互联网的标准化工作</a:t>
            </a:r>
            <a:endParaRPr lang="zh-CN" altLang="en-US" dirty="0"/>
          </a:p>
        </p:txBody>
      </p:sp>
      <p:sp>
        <p:nvSpPr>
          <p:cNvPr id="2" name="内容占位符 1"/>
          <p:cNvSpPr>
            <a:spLocks noGrp="1"/>
          </p:cNvSpPr>
          <p:nvPr>
            <p:ph sz="quarter" idx="11"/>
          </p:nvPr>
        </p:nvSpPr>
        <p:spPr>
          <a:xfrm>
            <a:off x="466344" y="1045654"/>
            <a:ext cx="3266731" cy="3172691"/>
          </a:xfrm>
          <a:prstGeom prst="rect">
            <a:avLst/>
          </a:prstGeom>
        </p:spPr>
        <p:txBody>
          <a:bodyPr/>
          <a:lstStyle/>
          <a:p>
            <a:pPr marL="0" indent="0">
              <a:lnSpc>
                <a:spcPts val="3200"/>
              </a:lnSpc>
              <a:buNone/>
            </a:pPr>
            <a:r>
              <a:rPr lang="zh-CN" altLang="en-US" dirty="0"/>
              <a:t>互联网的</a:t>
            </a:r>
            <a:r>
              <a:rPr lang="zh-CN" altLang="en-US" dirty="0">
                <a:solidFill>
                  <a:srgbClr val="C00000"/>
                </a:solidFill>
              </a:rPr>
              <a:t>标准化</a:t>
            </a:r>
            <a:r>
              <a:rPr lang="zh-CN" altLang="en-US" dirty="0"/>
              <a:t>工作对互联网的发展起到了非常重要的作用。</a:t>
            </a:r>
            <a:endParaRPr lang="zh-CN" altLang="en-US" dirty="0"/>
          </a:p>
        </p:txBody>
      </p:sp>
      <p:sp>
        <p:nvSpPr>
          <p:cNvPr id="37" name="Rectangle 8"/>
          <p:cNvSpPr>
            <a:spLocks noChangeArrowheads="1"/>
          </p:cNvSpPr>
          <p:nvPr/>
        </p:nvSpPr>
        <p:spPr bwMode="auto">
          <a:xfrm>
            <a:off x="3400878" y="4392488"/>
            <a:ext cx="313106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1600" b="1" dirty="0" smtClean="0">
                <a:ea typeface="微软雅黑" panose="020B0503020204020204" pitchFamily="34" charset="-122"/>
              </a:rPr>
              <a:t>组织架构</a:t>
            </a:r>
            <a:endParaRPr lang="zh-CN" altLang="en-US" sz="1600" b="1" dirty="0">
              <a:ea typeface="微软雅黑" panose="020B0503020204020204" pitchFamily="34" charset="-122"/>
            </a:endParaRPr>
          </a:p>
        </p:txBody>
      </p:sp>
      <p:sp>
        <p:nvSpPr>
          <p:cNvPr id="4" name="文本框 3"/>
          <p:cNvSpPr txBox="1"/>
          <p:nvPr/>
        </p:nvSpPr>
        <p:spPr>
          <a:xfrm>
            <a:off x="695325" y="2588895"/>
            <a:ext cx="1174750" cy="922020"/>
          </a:xfrm>
          <a:prstGeom prst="rect">
            <a:avLst/>
          </a:prstGeom>
          <a:noFill/>
        </p:spPr>
        <p:txBody>
          <a:bodyPr wrap="square" rtlCol="0">
            <a:spAutoFit/>
          </a:bodyPr>
          <a:lstStyle/>
          <a:p>
            <a:r>
              <a:rPr lang="zh-CN" altLang="en-US"/>
              <a:t>理论以及长远的问题</a:t>
            </a:r>
            <a:endParaRPr lang="zh-CN" altLang="en-US"/>
          </a:p>
        </p:txBody>
      </p:sp>
      <p:sp>
        <p:nvSpPr>
          <p:cNvPr id="7" name="文本框 6"/>
          <p:cNvSpPr txBox="1"/>
          <p:nvPr/>
        </p:nvSpPr>
        <p:spPr>
          <a:xfrm>
            <a:off x="6548120" y="1591310"/>
            <a:ext cx="2216150" cy="922020"/>
          </a:xfrm>
          <a:prstGeom prst="rect">
            <a:avLst/>
          </a:prstGeom>
          <a:noFill/>
        </p:spPr>
        <p:txBody>
          <a:bodyPr wrap="square" rtlCol="0">
            <a:spAutoFit/>
          </a:bodyPr>
          <a:lstStyle/>
          <a:p>
            <a:r>
              <a:rPr lang="zh-CN" altLang="en-US"/>
              <a:t>集中研究一些特定的短期和中期的工程问题</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en-US" altLang="zh-CN" dirty="0" smtClean="0">
                <a:solidFill>
                  <a:srgbClr val="C00000"/>
                </a:solidFill>
              </a:rPr>
              <a:t>RFC</a:t>
            </a:r>
            <a:r>
              <a:rPr lang="zh-CN" altLang="en-US" dirty="0" smtClean="0">
                <a:solidFill>
                  <a:srgbClr val="C00000"/>
                </a:solidFill>
              </a:rPr>
              <a:t>：</a:t>
            </a:r>
            <a:r>
              <a:rPr lang="en-US" altLang="zh-CN" dirty="0"/>
              <a:t>Request For </a:t>
            </a:r>
            <a:r>
              <a:rPr lang="en-US" altLang="zh-CN" dirty="0" smtClean="0"/>
              <a:t>Comments </a:t>
            </a:r>
            <a:r>
              <a:rPr lang="zh-CN" altLang="en-US" dirty="0"/>
              <a:t>（请求评论）。</a:t>
            </a:r>
            <a:endParaRPr lang="en-US" altLang="zh-CN" dirty="0" smtClean="0"/>
          </a:p>
          <a:p>
            <a:r>
              <a:rPr lang="zh-CN" altLang="en-US" dirty="0"/>
              <a:t>所有</a:t>
            </a:r>
            <a:r>
              <a:rPr lang="zh-CN" altLang="en-US" dirty="0" smtClean="0"/>
              <a:t>的 </a:t>
            </a:r>
            <a:r>
              <a:rPr lang="en-US" altLang="zh-CN" dirty="0" smtClean="0"/>
              <a:t>RFC </a:t>
            </a:r>
            <a:r>
              <a:rPr lang="zh-CN" altLang="en-US" dirty="0" smtClean="0"/>
              <a:t>文档</a:t>
            </a:r>
            <a:r>
              <a:rPr lang="zh-CN" altLang="en-US" dirty="0"/>
              <a:t>都可从互联网上</a:t>
            </a:r>
            <a:r>
              <a:rPr lang="zh-CN" altLang="en-US" dirty="0">
                <a:solidFill>
                  <a:srgbClr val="0000CC"/>
                </a:solidFill>
              </a:rPr>
              <a:t>免费</a:t>
            </a:r>
            <a:r>
              <a:rPr lang="zh-CN" altLang="en-US" dirty="0" smtClean="0"/>
              <a:t>下载。</a:t>
            </a:r>
            <a:endParaRPr lang="en-US" altLang="zh-CN" dirty="0" smtClean="0"/>
          </a:p>
          <a:p>
            <a:r>
              <a:rPr lang="zh-CN" altLang="en-US" dirty="0">
                <a:solidFill>
                  <a:srgbClr val="0000CC"/>
                </a:solidFill>
              </a:rPr>
              <a:t>任何人</a:t>
            </a:r>
            <a:r>
              <a:rPr lang="zh-CN" altLang="en-US" dirty="0"/>
              <a:t>都可以用电子邮件随时发表对某个文档的意见或</a:t>
            </a:r>
            <a:r>
              <a:rPr lang="zh-CN" altLang="en-US" dirty="0" smtClean="0"/>
              <a:t>建议。</a:t>
            </a:r>
            <a:endParaRPr lang="en-US" altLang="zh-CN" dirty="0" smtClean="0"/>
          </a:p>
          <a:p>
            <a:r>
              <a:rPr lang="zh-CN" altLang="en-US" dirty="0" smtClean="0">
                <a:solidFill>
                  <a:srgbClr val="C00000"/>
                </a:solidFill>
              </a:rPr>
              <a:t>但并非</a:t>
            </a:r>
            <a:r>
              <a:rPr lang="zh-CN" altLang="en-US" dirty="0">
                <a:solidFill>
                  <a:srgbClr val="C00000"/>
                </a:solidFill>
              </a:rPr>
              <a:t>所有</a:t>
            </a:r>
            <a:r>
              <a:rPr lang="zh-CN" altLang="en-US" dirty="0" smtClean="0">
                <a:solidFill>
                  <a:srgbClr val="C00000"/>
                </a:solidFill>
              </a:rPr>
              <a:t>的 </a:t>
            </a:r>
            <a:r>
              <a:rPr lang="en-US" altLang="zh-CN" dirty="0" smtClean="0">
                <a:solidFill>
                  <a:srgbClr val="C00000"/>
                </a:solidFill>
              </a:rPr>
              <a:t>RFC </a:t>
            </a:r>
            <a:r>
              <a:rPr lang="zh-CN" altLang="en-US" dirty="0" smtClean="0">
                <a:solidFill>
                  <a:srgbClr val="C00000"/>
                </a:solidFill>
              </a:rPr>
              <a:t>文档</a:t>
            </a:r>
            <a:r>
              <a:rPr lang="zh-CN" altLang="en-US" dirty="0">
                <a:solidFill>
                  <a:srgbClr val="C00000"/>
                </a:solidFill>
              </a:rPr>
              <a:t>都是互联网标准。</a:t>
            </a:r>
            <a:r>
              <a:rPr lang="zh-CN" altLang="en-US" dirty="0"/>
              <a:t>只有很少部分</a:t>
            </a:r>
            <a:r>
              <a:rPr lang="zh-CN" altLang="en-US" dirty="0" smtClean="0"/>
              <a:t>的 </a:t>
            </a:r>
            <a:r>
              <a:rPr lang="en-US" altLang="zh-CN" dirty="0" smtClean="0"/>
              <a:t>RFC </a:t>
            </a:r>
            <a:r>
              <a:rPr lang="zh-CN" altLang="en-US" dirty="0" smtClean="0"/>
              <a:t>文档</a:t>
            </a:r>
            <a:r>
              <a:rPr lang="zh-CN" altLang="en-US" dirty="0"/>
              <a:t>最后才能变成互联网标准</a:t>
            </a:r>
            <a:r>
              <a:rPr lang="zh-CN" altLang="en-US" dirty="0" smtClean="0"/>
              <a:t>。</a:t>
            </a:r>
            <a:endParaRPr lang="en-US" altLang="zh-CN" dirty="0" smtClean="0"/>
          </a:p>
          <a:p>
            <a:r>
              <a:rPr lang="en-US" altLang="zh-CN" dirty="0" smtClean="0"/>
              <a:t>RFC </a:t>
            </a:r>
            <a:r>
              <a:rPr lang="zh-CN" altLang="en-US" dirty="0" smtClean="0"/>
              <a:t>文档</a:t>
            </a:r>
            <a:r>
              <a:rPr lang="zh-CN" altLang="en-US" dirty="0">
                <a:solidFill>
                  <a:srgbClr val="0000FF"/>
                </a:solidFill>
              </a:rPr>
              <a:t>按发表时间的先后</a:t>
            </a:r>
            <a:r>
              <a:rPr lang="zh-CN" altLang="en-US" dirty="0"/>
              <a:t>编上序号（</a:t>
            </a:r>
            <a:r>
              <a:rPr lang="zh-CN" altLang="en-US" dirty="0" smtClean="0"/>
              <a:t>即 </a:t>
            </a:r>
            <a:r>
              <a:rPr lang="en-US" altLang="zh-CN" dirty="0" err="1" smtClean="0"/>
              <a:t>RFCxxxx</a:t>
            </a:r>
            <a:r>
              <a:rPr lang="zh-CN" altLang="en-US" dirty="0" smtClean="0"/>
              <a:t>，</a:t>
            </a:r>
            <a:r>
              <a:rPr lang="en-US" altLang="zh-CN" dirty="0" err="1" smtClean="0"/>
              <a:t>xxxx</a:t>
            </a:r>
            <a:r>
              <a:rPr lang="en-US" altLang="zh-CN" dirty="0" smtClean="0"/>
              <a:t> </a:t>
            </a:r>
            <a:r>
              <a:rPr lang="zh-CN" altLang="en-US" dirty="0" smtClean="0"/>
              <a:t>是</a:t>
            </a:r>
            <a:r>
              <a:rPr lang="zh-CN" altLang="en-US" dirty="0"/>
              <a:t>阿拉伯数字）</a:t>
            </a:r>
            <a:r>
              <a:rPr lang="zh-CN" altLang="en-US" dirty="0" smtClean="0"/>
              <a:t>。</a:t>
            </a:r>
            <a:endParaRPr lang="en-US" altLang="zh-CN" dirty="0" smtClean="0"/>
          </a:p>
        </p:txBody>
      </p:sp>
      <p:sp>
        <p:nvSpPr>
          <p:cNvPr id="4" name="文本占位符 3"/>
          <p:cNvSpPr>
            <a:spLocks noGrp="1"/>
          </p:cNvSpPr>
          <p:nvPr>
            <p:ph type="body" sz="quarter" idx="11"/>
          </p:nvPr>
        </p:nvSpPr>
        <p:spPr/>
        <p:txBody>
          <a:bodyPr/>
          <a:lstStyle/>
          <a:p>
            <a:r>
              <a:rPr lang="zh-CN" altLang="en-US" dirty="0" smtClean="0"/>
              <a:t>标准发表：以 </a:t>
            </a:r>
            <a:r>
              <a:rPr lang="en-US" altLang="zh-CN" dirty="0" smtClean="0"/>
              <a:t>RFC </a:t>
            </a:r>
            <a:r>
              <a:rPr lang="zh-CN" altLang="en-US" dirty="0" smtClean="0"/>
              <a:t>的形式</a:t>
            </a:r>
            <a:endParaRPr lang="zh-CN" altLang="en-US" dirty="0"/>
          </a:p>
        </p:txBody>
      </p:sp>
      <p:sp>
        <p:nvSpPr>
          <p:cNvPr id="16" name="object 16"/>
          <p:cNvSpPr txBox="1"/>
          <p:nvPr/>
        </p:nvSpPr>
        <p:spPr>
          <a:xfrm>
            <a:off x="2223607" y="3468466"/>
            <a:ext cx="5283835" cy="1369060"/>
          </a:xfrm>
          <a:prstGeom prst="rect">
            <a:avLst/>
          </a:prstGeom>
        </p:spPr>
        <p:txBody>
          <a:bodyPr vert="horz" wrap="square" lIns="0" tIns="38100" rIns="0" bIns="0" rtlCol="0">
            <a:spAutoFit/>
          </a:bodyPr>
          <a:lstStyle/>
          <a:p>
            <a:pPr marL="12700" marR="5080">
              <a:lnSpc>
                <a:spcPts val="3460"/>
              </a:lnSpc>
              <a:spcBef>
                <a:spcPts val="300"/>
              </a:spcBef>
            </a:pPr>
            <a:r>
              <a:rPr sz="2000" spc="0" dirty="0">
                <a:latin typeface="Times New Roman" panose="02020603050405020304" pitchFamily="18" charset="0"/>
                <a:cs typeface="Times New Roman" panose="02020603050405020304" pitchFamily="18" charset="0"/>
              </a:rPr>
              <a:t>RFC(Request For Comments)  </a:t>
            </a:r>
            <a:r>
              <a:rPr sz="2000" spc="-5" dirty="0">
                <a:solidFill>
                  <a:srgbClr val="FF2600"/>
                </a:solidFill>
                <a:latin typeface="Times New Roman" panose="02020603050405020304" pitchFamily="18" charset="0"/>
                <a:cs typeface="Times New Roman" panose="02020603050405020304" pitchFamily="18" charset="0"/>
              </a:rPr>
              <a:t>https://</a:t>
            </a:r>
            <a:r>
              <a:rPr sz="2000" spc="-5" dirty="0">
                <a:solidFill>
                  <a:srgbClr val="FF2600"/>
                </a:solidFill>
                <a:latin typeface="Times New Roman" panose="02020603050405020304" pitchFamily="18" charset="0"/>
                <a:cs typeface="Times New Roman" panose="02020603050405020304" pitchFamily="18" charset="0"/>
                <a:hlinkClick r:id="rId1"/>
              </a:rPr>
              <a:t>www.ietf.org/rfc/ </a:t>
            </a:r>
            <a:r>
              <a:rPr sz="2000" spc="-5" dirty="0">
                <a:solidFill>
                  <a:srgbClr val="FF2600"/>
                </a:solidFill>
                <a:latin typeface="Times New Roman" panose="02020603050405020304" pitchFamily="18" charset="0"/>
                <a:cs typeface="Times New Roman" panose="02020603050405020304" pitchFamily="18" charset="0"/>
              </a:rPr>
              <a:t> </a:t>
            </a:r>
            <a:r>
              <a:rPr sz="2000" spc="5" dirty="0">
                <a:solidFill>
                  <a:srgbClr val="FF2600"/>
                </a:solidFill>
                <a:latin typeface="Times New Roman" panose="02020603050405020304" pitchFamily="18" charset="0"/>
                <a:cs typeface="Times New Roman" panose="02020603050405020304" pitchFamily="18" charset="0"/>
              </a:rPr>
              <a:t>h</a:t>
            </a:r>
            <a:r>
              <a:rPr sz="2000" dirty="0">
                <a:solidFill>
                  <a:srgbClr val="FF2600"/>
                </a:solidFill>
                <a:latin typeface="Times New Roman" panose="02020603050405020304" pitchFamily="18" charset="0"/>
                <a:cs typeface="Times New Roman" panose="02020603050405020304" pitchFamily="18" charset="0"/>
              </a:rPr>
              <a:t>tt</a:t>
            </a:r>
            <a:r>
              <a:rPr sz="2000" spc="0" dirty="0">
                <a:solidFill>
                  <a:srgbClr val="FF2600"/>
                </a:solidFill>
                <a:latin typeface="Times New Roman" panose="02020603050405020304" pitchFamily="18" charset="0"/>
                <a:cs typeface="Times New Roman" panose="02020603050405020304" pitchFamily="18" charset="0"/>
              </a:rPr>
              <a:t>ps</a:t>
            </a:r>
            <a:r>
              <a:rPr sz="2000" dirty="0">
                <a:solidFill>
                  <a:srgbClr val="FF2600"/>
                </a:solidFill>
                <a:latin typeface="Times New Roman" panose="02020603050405020304" pitchFamily="18" charset="0"/>
                <a:cs typeface="Times New Roman" panose="02020603050405020304" pitchFamily="18" charset="0"/>
              </a:rPr>
              <a:t>://</a:t>
            </a:r>
            <a:r>
              <a:rPr sz="2000" spc="5" dirty="0">
                <a:solidFill>
                  <a:srgbClr val="FF2600"/>
                </a:solidFill>
                <a:latin typeface="Times New Roman" panose="02020603050405020304" pitchFamily="18" charset="0"/>
                <a:cs typeface="Times New Roman" panose="02020603050405020304" pitchFamily="18" charset="0"/>
                <a:hlinkClick r:id="rId2"/>
              </a:rPr>
              <a:t>ww</a:t>
            </a:r>
            <a:r>
              <a:rPr sz="2000" spc="-155" dirty="0">
                <a:solidFill>
                  <a:srgbClr val="FF2600"/>
                </a:solidFill>
                <a:latin typeface="Times New Roman" panose="02020603050405020304" pitchFamily="18" charset="0"/>
                <a:cs typeface="Times New Roman" panose="02020603050405020304" pitchFamily="18" charset="0"/>
                <a:hlinkClick r:id="rId2"/>
              </a:rPr>
              <a:t>w</a:t>
            </a:r>
            <a:r>
              <a:rPr sz="2000" dirty="0">
                <a:solidFill>
                  <a:srgbClr val="FF2600"/>
                </a:solidFill>
                <a:latin typeface="Times New Roman" panose="02020603050405020304" pitchFamily="18" charset="0"/>
                <a:cs typeface="Times New Roman" panose="02020603050405020304" pitchFamily="18" charset="0"/>
                <a:hlinkClick r:id="rId2"/>
              </a:rPr>
              <a:t>.</a:t>
            </a:r>
            <a:r>
              <a:rPr sz="2000" spc="0" dirty="0">
                <a:solidFill>
                  <a:srgbClr val="FF2600"/>
                </a:solidFill>
                <a:latin typeface="Times New Roman" panose="02020603050405020304" pitchFamily="18" charset="0"/>
                <a:cs typeface="Times New Roman" panose="02020603050405020304" pitchFamily="18" charset="0"/>
                <a:hlinkClick r:id="rId2"/>
              </a:rPr>
              <a:t>ie</a:t>
            </a:r>
            <a:r>
              <a:rPr sz="2000" dirty="0">
                <a:solidFill>
                  <a:srgbClr val="FF2600"/>
                </a:solidFill>
                <a:latin typeface="Times New Roman" panose="02020603050405020304" pitchFamily="18" charset="0"/>
                <a:cs typeface="Times New Roman" panose="02020603050405020304" pitchFamily="18" charset="0"/>
                <a:hlinkClick r:id="rId2"/>
              </a:rPr>
              <a:t>tf.</a:t>
            </a:r>
            <a:r>
              <a:rPr sz="2000" spc="5" dirty="0">
                <a:solidFill>
                  <a:srgbClr val="FF2600"/>
                </a:solidFill>
                <a:latin typeface="Times New Roman" panose="02020603050405020304" pitchFamily="18" charset="0"/>
                <a:cs typeface="Times New Roman" panose="02020603050405020304" pitchFamily="18" charset="0"/>
                <a:hlinkClick r:id="rId2"/>
              </a:rPr>
              <a:t>o</a:t>
            </a:r>
            <a:r>
              <a:rPr sz="2000" dirty="0">
                <a:solidFill>
                  <a:srgbClr val="FF2600"/>
                </a:solidFill>
                <a:latin typeface="Times New Roman" panose="02020603050405020304" pitchFamily="18" charset="0"/>
                <a:cs typeface="Times New Roman" panose="02020603050405020304" pitchFamily="18" charset="0"/>
                <a:hlinkClick r:id="rId2"/>
              </a:rPr>
              <a:t>r</a:t>
            </a:r>
            <a:r>
              <a:rPr sz="2000" spc="5" dirty="0">
                <a:solidFill>
                  <a:srgbClr val="FF2600"/>
                </a:solidFill>
                <a:latin typeface="Times New Roman" panose="02020603050405020304" pitchFamily="18" charset="0"/>
                <a:cs typeface="Times New Roman" panose="02020603050405020304" pitchFamily="18" charset="0"/>
                <a:hlinkClick r:id="rId2"/>
              </a:rPr>
              <a:t>g</a:t>
            </a:r>
            <a:r>
              <a:rPr sz="2000" dirty="0">
                <a:solidFill>
                  <a:srgbClr val="FF2600"/>
                </a:solidFill>
                <a:latin typeface="Times New Roman" panose="02020603050405020304" pitchFamily="18" charset="0"/>
                <a:cs typeface="Times New Roman" panose="02020603050405020304" pitchFamily="18" charset="0"/>
                <a:hlinkClick r:id="rId2"/>
              </a:rPr>
              <a:t>/rf</a:t>
            </a:r>
            <a:r>
              <a:rPr sz="2000" spc="0" dirty="0">
                <a:solidFill>
                  <a:srgbClr val="FF2600"/>
                </a:solidFill>
                <a:latin typeface="Times New Roman" panose="02020603050405020304" pitchFamily="18" charset="0"/>
                <a:cs typeface="Times New Roman" panose="02020603050405020304" pitchFamily="18" charset="0"/>
                <a:hlinkClick r:id="rId2"/>
              </a:rPr>
              <a:t>c</a:t>
            </a:r>
            <a:r>
              <a:rPr sz="2000" dirty="0">
                <a:solidFill>
                  <a:srgbClr val="FF2600"/>
                </a:solidFill>
                <a:latin typeface="Times New Roman" panose="02020603050405020304" pitchFamily="18" charset="0"/>
                <a:cs typeface="Times New Roman" panose="02020603050405020304" pitchFamily="18" charset="0"/>
                <a:hlinkClick r:id="rId2"/>
              </a:rPr>
              <a:t>/rf</a:t>
            </a:r>
            <a:r>
              <a:rPr sz="2000" spc="0" dirty="0">
                <a:solidFill>
                  <a:srgbClr val="FF2600"/>
                </a:solidFill>
                <a:latin typeface="Times New Roman" panose="02020603050405020304" pitchFamily="18" charset="0"/>
                <a:cs typeface="Times New Roman" panose="02020603050405020304" pitchFamily="18" charset="0"/>
                <a:hlinkClick r:id="rId2"/>
              </a:rPr>
              <a:t>c-index</a:t>
            </a:r>
            <a:endParaRPr sz="200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66240" y="1096010"/>
            <a:ext cx="3048000" cy="368300"/>
          </a:xfrm>
          <a:prstGeom prst="rect">
            <a:avLst/>
          </a:prstGeom>
          <a:noFill/>
        </p:spPr>
        <p:txBody>
          <a:bodyPr wrap="square" rtlCol="0">
            <a:spAutoFit/>
          </a:bodyPr>
          <a:lstStyle/>
          <a:p>
            <a:endParaRPr lang="zh-CN" altLang="en-US"/>
          </a:p>
        </p:txBody>
      </p:sp>
      <p:pic>
        <p:nvPicPr>
          <p:cNvPr id="2" name="图片 1"/>
          <p:cNvPicPr>
            <a:picLocks noChangeAspect="1"/>
          </p:cNvPicPr>
          <p:nvPr/>
        </p:nvPicPr>
        <p:blipFill>
          <a:blip r:embed="rId1"/>
          <a:stretch>
            <a:fillRect/>
          </a:stretch>
        </p:blipFill>
        <p:spPr>
          <a:xfrm>
            <a:off x="537845" y="481330"/>
            <a:ext cx="8180070" cy="41808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1143116" y="1041242"/>
            <a:ext cx="6731727" cy="3473765"/>
            <a:chOff x="1143116" y="1087304"/>
            <a:chExt cx="6731727" cy="3473765"/>
          </a:xfrm>
        </p:grpSpPr>
        <p:sp>
          <p:nvSpPr>
            <p:cNvPr id="27" name="圆角矩形 26"/>
            <p:cNvSpPr/>
            <p:nvPr/>
          </p:nvSpPr>
          <p:spPr>
            <a:xfrm>
              <a:off x="1143116" y="1657386"/>
              <a:ext cx="6731727" cy="2903683"/>
            </a:xfrm>
            <a:prstGeom prst="roundRect">
              <a:avLst>
                <a:gd name="adj" fmla="val 3266"/>
              </a:avLst>
            </a:prstGeom>
            <a:solidFill>
              <a:schemeClr val="bg1">
                <a:lumMod val="85000"/>
              </a:schemeClr>
            </a:solidFill>
            <a:ln>
              <a:noFill/>
            </a:ln>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1400" dirty="0"/>
            </a:p>
          </p:txBody>
        </p:sp>
        <p:sp>
          <p:nvSpPr>
            <p:cNvPr id="28" name="文本框 27"/>
            <p:cNvSpPr txBox="1"/>
            <p:nvPr/>
          </p:nvSpPr>
          <p:spPr>
            <a:xfrm>
              <a:off x="3139910" y="1616294"/>
              <a:ext cx="1369070" cy="307777"/>
            </a:xfrm>
            <a:prstGeom prst="rect">
              <a:avLst/>
            </a:prstGeom>
            <a:noFill/>
          </p:spPr>
          <p:txBody>
            <a:bodyPr wrap="square" rtlCol="0">
              <a:spAutoFit/>
            </a:bodyPr>
            <a:lstStyle/>
            <a:p>
              <a:pPr algn="r"/>
              <a:r>
                <a:rPr lang="en-US" altLang="zh-CN" sz="1400" b="1" dirty="0" err="1" smtClean="0">
                  <a:latin typeface="微软雅黑" panose="020B0503020204020204" pitchFamily="34" charset="-122"/>
                  <a:ea typeface="微软雅黑" panose="020B0503020204020204" pitchFamily="34" charset="-122"/>
                </a:rPr>
                <a:t>RFCxxxx</a:t>
              </a:r>
              <a:endParaRPr lang="zh-CN" altLang="en-US" sz="1400" b="1" dirty="0">
                <a:latin typeface="微软雅黑" panose="020B0503020204020204" pitchFamily="34" charset="-122"/>
                <a:ea typeface="微软雅黑" panose="020B0503020204020204" pitchFamily="34" charset="-122"/>
              </a:endParaRPr>
            </a:p>
          </p:txBody>
        </p:sp>
        <p:cxnSp>
          <p:nvCxnSpPr>
            <p:cNvPr id="43021" name="直接箭头连接符 43020"/>
            <p:cNvCxnSpPr/>
            <p:nvPr/>
          </p:nvCxnSpPr>
          <p:spPr>
            <a:xfrm flipH="1">
              <a:off x="2717895" y="1904139"/>
              <a:ext cx="3595815" cy="0"/>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2" name="直接箭头连接符 81"/>
            <p:cNvCxnSpPr/>
            <p:nvPr/>
          </p:nvCxnSpPr>
          <p:spPr>
            <a:xfrm>
              <a:off x="4528448" y="1491288"/>
              <a:ext cx="0" cy="408414"/>
            </a:xfrm>
            <a:prstGeom prst="straightConnector1">
              <a:avLst/>
            </a:prstGeom>
            <a:ln w="19050">
              <a:prstDash val="solid"/>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0" name="任意多边形 19"/>
            <p:cNvSpPr/>
            <p:nvPr/>
          </p:nvSpPr>
          <p:spPr>
            <a:xfrm>
              <a:off x="3413711" y="1087304"/>
              <a:ext cx="2229474" cy="464358"/>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00FFFF"/>
            </a:solidFill>
            <a:ln>
              <a:noFill/>
            </a:ln>
            <a:scene3d>
              <a:camera prst="orthographicFront"/>
              <a:lightRig rig="flat" dir="t"/>
            </a:scene3d>
            <a:sp3d prstMaterial="dkEdge">
              <a:bevelT w="8200" h="38100"/>
            </a:sp3d>
          </p:spPr>
          <p:style>
            <a:lnRef idx="1">
              <a:schemeClr val="accent5"/>
            </a:lnRef>
            <a:fillRef idx="2">
              <a:schemeClr val="accent5"/>
            </a:fillRef>
            <a:effectRef idx="1">
              <a:schemeClr val="accent5"/>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200" b="1" kern="1200" dirty="0" smtClean="0">
                  <a:latin typeface="微软雅黑" panose="020B0503020204020204" pitchFamily="34" charset="-122"/>
                  <a:ea typeface="微软雅黑" panose="020B0503020204020204" pitchFamily="34" charset="-122"/>
                </a:rPr>
                <a:t>互联网草案</a:t>
              </a:r>
              <a:endParaRPr lang="en-US" altLang="zh-CN" sz="12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zh-CN" altLang="en-US" sz="1200" b="1" kern="1200" dirty="0" smtClean="0">
                  <a:latin typeface="微软雅黑" panose="020B0503020204020204" pitchFamily="34" charset="-122"/>
                  <a:ea typeface="微软雅黑" panose="020B0503020204020204" pitchFamily="34" charset="-122"/>
                </a:rPr>
                <a:t> </a:t>
              </a:r>
              <a:r>
                <a:rPr lang="en-US" altLang="en-US" sz="1200" b="1" kern="1200" dirty="0" smtClean="0">
                  <a:latin typeface="微软雅黑" panose="020B0503020204020204" pitchFamily="34" charset="-122"/>
                  <a:ea typeface="微软雅黑" panose="020B0503020204020204" pitchFamily="34" charset="-122"/>
                </a:rPr>
                <a:t>(Internet Draft)</a:t>
              </a:r>
              <a:endParaRPr lang="zh-CN" altLang="en-US" sz="1200" b="1" kern="1200" dirty="0">
                <a:latin typeface="微软雅黑" panose="020B0503020204020204" pitchFamily="34" charset="-122"/>
                <a:ea typeface="微软雅黑" panose="020B0503020204020204" pitchFamily="34" charset="-122"/>
              </a:endParaRPr>
            </a:p>
          </p:txBody>
        </p:sp>
        <p:sp>
          <p:nvSpPr>
            <p:cNvPr id="7" name="圆角矩形 6"/>
            <p:cNvSpPr/>
            <p:nvPr/>
          </p:nvSpPr>
          <p:spPr>
            <a:xfrm>
              <a:off x="1454345" y="2011680"/>
              <a:ext cx="2542903" cy="2412274"/>
            </a:xfrm>
            <a:prstGeom prst="roundRect">
              <a:avLst>
                <a:gd name="adj" fmla="val 2949"/>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1755952" y="2395071"/>
              <a:ext cx="1937432" cy="436333"/>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92D050"/>
            </a:solidFill>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建议标准 </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en-US" altLang="en-US" sz="1100" b="1" kern="1200" dirty="0" smtClean="0">
                  <a:latin typeface="微软雅黑" panose="020B0503020204020204" pitchFamily="34" charset="-122"/>
                  <a:ea typeface="微软雅黑" panose="020B0503020204020204" pitchFamily="34" charset="-122"/>
                </a:rPr>
                <a:t>(Proposed Standard)</a:t>
              </a:r>
              <a:endParaRPr lang="zh-CN" altLang="en-US" sz="1100" b="1" kern="1200" dirty="0">
                <a:latin typeface="微软雅黑" panose="020B0503020204020204" pitchFamily="34" charset="-122"/>
                <a:ea typeface="微软雅黑" panose="020B0503020204020204" pitchFamily="34" charset="-122"/>
              </a:endParaRPr>
            </a:p>
          </p:txBody>
        </p:sp>
        <p:sp>
          <p:nvSpPr>
            <p:cNvPr id="34" name="任意多边形 33"/>
            <p:cNvSpPr/>
            <p:nvPr/>
          </p:nvSpPr>
          <p:spPr>
            <a:xfrm>
              <a:off x="1755952" y="3699085"/>
              <a:ext cx="1937432" cy="617856"/>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rgbClr val="FF9900"/>
            </a:solidFill>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互联网标准</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kern="1200" dirty="0" smtClean="0">
                  <a:latin typeface="微软雅黑" panose="020B0503020204020204" pitchFamily="34" charset="-122"/>
                  <a:ea typeface="微软雅黑" panose="020B0503020204020204" pitchFamily="34" charset="-122"/>
                </a:rPr>
                <a:t>(Internet Standard)</a:t>
              </a:r>
              <a:endParaRPr lang="en-US" altLang="en-US" sz="1100" b="1" kern="1200" dirty="0" smtClean="0">
                <a:latin typeface="微软雅黑" panose="020B0503020204020204" pitchFamily="34" charset="-122"/>
                <a:ea typeface="微软雅黑" panose="020B0503020204020204" pitchFamily="34" charset="-122"/>
              </a:endParaRPr>
            </a:p>
            <a:p>
              <a:pPr lvl="0" algn="ctr" defTabSz="800100">
                <a:spcAft>
                  <a:spcPts val="0"/>
                </a:spcAft>
              </a:pPr>
              <a:r>
                <a:rPr lang="en-US" altLang="zh-CN" sz="1100" b="1" dirty="0" smtClean="0">
                  <a:latin typeface="微软雅黑" panose="020B0503020204020204" pitchFamily="34" charset="-122"/>
                  <a:ea typeface="微软雅黑" panose="020B0503020204020204" pitchFamily="34" charset="-122"/>
                </a:rPr>
                <a:t>(</a:t>
              </a:r>
              <a:r>
                <a:rPr lang="zh-CN" altLang="en-US" sz="1100" b="1" dirty="0" smtClean="0">
                  <a:latin typeface="微软雅黑" panose="020B0503020204020204" pitchFamily="34" charset="-122"/>
                  <a:ea typeface="微软雅黑" panose="020B0503020204020204" pitchFamily="34" charset="-122"/>
                </a:rPr>
                <a:t>记为 </a:t>
              </a:r>
              <a:r>
                <a:rPr lang="en-US" altLang="zh-CN" sz="1100" b="1" dirty="0" err="1" smtClean="0">
                  <a:latin typeface="微软雅黑" panose="020B0503020204020204" pitchFamily="34" charset="-122"/>
                  <a:ea typeface="微软雅黑" panose="020B0503020204020204" pitchFamily="34" charset="-122"/>
                </a:rPr>
                <a:t>STDxx</a:t>
              </a:r>
              <a:r>
                <a:rPr lang="en-US" altLang="zh-CN" sz="1100" b="1"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sp>
          <p:nvSpPr>
            <p:cNvPr id="35" name="任意多边形 34"/>
            <p:cNvSpPr/>
            <p:nvPr/>
          </p:nvSpPr>
          <p:spPr>
            <a:xfrm>
              <a:off x="2194579" y="3067623"/>
              <a:ext cx="1498805"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tx2">
                <a:lumMod val="60000"/>
                <a:lumOff val="40000"/>
              </a:schemeClr>
            </a:solidFill>
          </p:spPr>
          <p:style>
            <a:lnRef idx="1">
              <a:schemeClr val="accent1"/>
            </a:lnRef>
            <a:fillRef idx="2">
              <a:schemeClr val="accent1"/>
            </a:fillRef>
            <a:effectRef idx="1">
              <a:schemeClr val="accent1"/>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kern="1200" dirty="0" smtClean="0">
                  <a:latin typeface="微软雅黑" panose="020B0503020204020204" pitchFamily="34" charset="-122"/>
                  <a:ea typeface="微软雅黑" panose="020B0503020204020204" pitchFamily="34" charset="-122"/>
                </a:rPr>
                <a:t>草案标准</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dirty="0">
                  <a:latin typeface="微软雅黑" panose="020B0503020204020204" pitchFamily="34" charset="-122"/>
                  <a:ea typeface="微软雅黑" panose="020B0503020204020204" pitchFamily="34" charset="-122"/>
                </a:rPr>
                <a:t>(Draft </a:t>
              </a:r>
              <a:r>
                <a:rPr lang="en-US" altLang="en-US" sz="1100" b="1" kern="1200" dirty="0" smtClean="0">
                  <a:latin typeface="微软雅黑" panose="020B0503020204020204" pitchFamily="34" charset="-122"/>
                  <a:ea typeface="微软雅黑" panose="020B0503020204020204" pitchFamily="34" charset="-122"/>
                </a:rPr>
                <a:t>Standard)</a:t>
              </a:r>
              <a:endParaRPr lang="zh-CN" altLang="en-US" sz="1100" b="1" kern="1200" dirty="0">
                <a:latin typeface="微软雅黑" panose="020B0503020204020204" pitchFamily="34" charset="-122"/>
                <a:ea typeface="微软雅黑" panose="020B0503020204020204" pitchFamily="34" charset="-122"/>
              </a:endParaRPr>
            </a:p>
          </p:txBody>
        </p:sp>
        <p:cxnSp>
          <p:nvCxnSpPr>
            <p:cNvPr id="133" name="直接箭头连接符 132"/>
            <p:cNvCxnSpPr/>
            <p:nvPr/>
          </p:nvCxnSpPr>
          <p:spPr>
            <a:xfrm>
              <a:off x="2717890" y="2845397"/>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4" name="直接箭头连接符 133"/>
            <p:cNvCxnSpPr/>
            <p:nvPr/>
          </p:nvCxnSpPr>
          <p:spPr>
            <a:xfrm>
              <a:off x="2717890" y="3487961"/>
              <a:ext cx="0" cy="2099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56" name="直接箭头连接符 155"/>
            <p:cNvCxnSpPr/>
            <p:nvPr/>
          </p:nvCxnSpPr>
          <p:spPr>
            <a:xfrm>
              <a:off x="2029912" y="2845397"/>
              <a:ext cx="0" cy="852467"/>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55" name="直接箭头连接符 54"/>
            <p:cNvCxnSpPr/>
            <p:nvPr/>
          </p:nvCxnSpPr>
          <p:spPr>
            <a:xfrm>
              <a:off x="271789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9" name="矩形 8"/>
            <p:cNvSpPr/>
            <p:nvPr/>
          </p:nvSpPr>
          <p:spPr>
            <a:xfrm>
              <a:off x="1463726" y="2020455"/>
              <a:ext cx="902811" cy="276999"/>
            </a:xfrm>
            <a:prstGeom prst="rect">
              <a:avLst/>
            </a:prstGeom>
            <a:noFill/>
          </p:spPr>
          <p:txBody>
            <a:bodyPr wrap="square" rtlCol="0">
              <a:spAutoFit/>
            </a:bodyPr>
            <a:lstStyle/>
            <a:p>
              <a:r>
                <a:rPr lang="zh-CN" altLang="en-US" sz="1200" b="1" dirty="0">
                  <a:latin typeface="微软雅黑" panose="020B0503020204020204" pitchFamily="34" charset="-122"/>
                  <a:ea typeface="微软雅黑" panose="020B0503020204020204" pitchFamily="34" charset="-122"/>
                </a:rPr>
                <a:t>标准轨道</a:t>
              </a:r>
              <a:endParaRPr lang="zh-CN" altLang="en-US" sz="1200" b="1" dirty="0">
                <a:latin typeface="微软雅黑" panose="020B0503020204020204" pitchFamily="34" charset="-122"/>
                <a:ea typeface="微软雅黑" panose="020B0503020204020204" pitchFamily="34" charset="-122"/>
              </a:endParaRPr>
            </a:p>
          </p:txBody>
        </p:sp>
        <p:cxnSp>
          <p:nvCxnSpPr>
            <p:cNvPr id="40" name="直接箭头连接符 39"/>
            <p:cNvCxnSpPr/>
            <p:nvPr/>
          </p:nvCxnSpPr>
          <p:spPr>
            <a:xfrm>
              <a:off x="3693384" y="2621552"/>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1" name="直接箭头连接符 40"/>
            <p:cNvCxnSpPr/>
            <p:nvPr/>
          </p:nvCxnSpPr>
          <p:spPr>
            <a:xfrm>
              <a:off x="3693384" y="3283408"/>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p:cNvCxnSpPr/>
            <p:nvPr/>
          </p:nvCxnSpPr>
          <p:spPr>
            <a:xfrm>
              <a:off x="3693384" y="4032355"/>
              <a:ext cx="480196"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cxnSp>
          <p:nvCxnSpPr>
            <p:cNvPr id="47" name="直接箭头连接符 46"/>
            <p:cNvCxnSpPr/>
            <p:nvPr/>
          </p:nvCxnSpPr>
          <p:spPr>
            <a:xfrm>
              <a:off x="4173580" y="2627817"/>
              <a:ext cx="0" cy="1404261"/>
            </a:xfrm>
            <a:prstGeom prst="straightConnector1">
              <a:avLst/>
            </a:prstGeom>
            <a:ln w="19050">
              <a:prstDash val="sysDash"/>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48" name="圆角矩形 47"/>
            <p:cNvSpPr/>
            <p:nvPr/>
          </p:nvSpPr>
          <p:spPr>
            <a:xfrm>
              <a:off x="5076712" y="2011680"/>
              <a:ext cx="2542903" cy="2412274"/>
            </a:xfrm>
            <a:prstGeom prst="roundRect">
              <a:avLst>
                <a:gd name="adj" fmla="val 2949"/>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505318" y="2020455"/>
              <a:ext cx="1083909" cy="276999"/>
            </a:xfrm>
            <a:prstGeom prst="rect">
              <a:avLst/>
            </a:prstGeom>
            <a:noFill/>
          </p:spPr>
          <p:txBody>
            <a:bodyPr wrap="square" rtlCol="0">
              <a:spAutoFit/>
            </a:bodyPr>
            <a:lstStyle/>
            <a:p>
              <a:pPr algn="r"/>
              <a:r>
                <a:rPr lang="zh-CN" altLang="en-US" sz="1200" b="1" dirty="0" smtClean="0">
                  <a:latin typeface="微软雅黑" panose="020B0503020204020204" pitchFamily="34" charset="-122"/>
                  <a:ea typeface="微软雅黑" panose="020B0503020204020204" pitchFamily="34" charset="-122"/>
                </a:rPr>
                <a:t>非标准</a:t>
              </a:r>
              <a:r>
                <a:rPr lang="zh-CN" altLang="en-US" sz="1200" b="1" dirty="0">
                  <a:latin typeface="微软雅黑" panose="020B0503020204020204" pitchFamily="34" charset="-122"/>
                  <a:ea typeface="微软雅黑" panose="020B0503020204020204" pitchFamily="34" charset="-122"/>
                </a:rPr>
                <a:t>轨道</a:t>
              </a:r>
              <a:endParaRPr lang="zh-CN" altLang="en-US" sz="1200" b="1" dirty="0">
                <a:latin typeface="微软雅黑" panose="020B0503020204020204" pitchFamily="34" charset="-122"/>
                <a:ea typeface="微软雅黑" panose="020B0503020204020204" pitchFamily="34" charset="-122"/>
              </a:endParaRPr>
            </a:p>
          </p:txBody>
        </p:sp>
        <p:sp>
          <p:nvSpPr>
            <p:cNvPr id="36" name="任意多边形 35"/>
            <p:cNvSpPr/>
            <p:nvPr/>
          </p:nvSpPr>
          <p:spPr>
            <a:xfrm>
              <a:off x="5354664" y="3804703"/>
              <a:ext cx="1942670" cy="406619"/>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3"/>
            </a:lnRef>
            <a:fillRef idx="2">
              <a:schemeClr val="accent3"/>
            </a:fillRef>
            <a:effectRef idx="1">
              <a:schemeClr val="accent3"/>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Aft>
                  <a:spcPts val="0"/>
                </a:spcAft>
              </a:pPr>
              <a:r>
                <a:rPr lang="zh-CN" altLang="en-US" sz="1100" b="1" dirty="0" smtClean="0">
                  <a:latin typeface="微软雅黑" panose="020B0503020204020204" pitchFamily="34" charset="-122"/>
                  <a:ea typeface="微软雅黑" panose="020B0503020204020204" pitchFamily="34" charset="-122"/>
                </a:rPr>
                <a:t>历史</a:t>
              </a:r>
              <a:endParaRPr lang="en-US" altLang="zh-CN" sz="1100" b="1" dirty="0" smtClean="0">
                <a:latin typeface="微软雅黑" panose="020B0503020204020204" pitchFamily="34" charset="-122"/>
                <a:ea typeface="微软雅黑" panose="020B0503020204020204" pitchFamily="34" charset="-122"/>
              </a:endParaRPr>
            </a:p>
            <a:p>
              <a:pPr lvl="0" algn="ctr" defTabSz="800100">
                <a:spcAft>
                  <a:spcPts val="0"/>
                </a:spcAft>
              </a:pPr>
              <a:r>
                <a:rPr lang="en-US" altLang="en-US" sz="1100" b="1" kern="1200" dirty="0" smtClean="0">
                  <a:latin typeface="微软雅黑" panose="020B0503020204020204" pitchFamily="34" charset="-122"/>
                  <a:ea typeface="微软雅黑" panose="020B0503020204020204" pitchFamily="34" charset="-122"/>
                </a:rPr>
                <a:t>(</a:t>
              </a:r>
              <a:r>
                <a:rPr lang="en-US" altLang="zh-CN" sz="1100" b="1" kern="1200" dirty="0" smtClean="0">
                  <a:latin typeface="微软雅黑" panose="020B0503020204020204" pitchFamily="34" charset="-122"/>
                  <a:ea typeface="微软雅黑" panose="020B0503020204020204" pitchFamily="34" charset="-122"/>
                </a:rPr>
                <a:t>Historic</a:t>
              </a:r>
              <a:r>
                <a:rPr lang="en-US" altLang="en-US" sz="1100" b="1" kern="1200"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sp>
          <p:nvSpPr>
            <p:cNvPr id="37" name="任意多边形 36"/>
            <p:cNvSpPr/>
            <p:nvPr/>
          </p:nvSpPr>
          <p:spPr>
            <a:xfrm>
              <a:off x="5354664" y="3109228"/>
              <a:ext cx="1942670"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6"/>
            </a:lnRef>
            <a:fillRef idx="2">
              <a:schemeClr val="accent6"/>
            </a:fillRef>
            <a:effectRef idx="1">
              <a:schemeClr val="accent6"/>
            </a:effectRef>
            <a:fontRef idx="minor">
              <a:schemeClr val="dk1">
                <a:hueOff val="0"/>
                <a:satOff val="0"/>
                <a:lumOff val="0"/>
                <a:alphaOff val="0"/>
              </a:schemeClr>
            </a:fontRef>
          </p:style>
          <p:txBody>
            <a:bodyPr spcFirstLastPara="0" vert="horz" wrap="square" lIns="36579" tIns="36579" rIns="36579" bIns="36579" numCol="1" spcCol="1270" anchor="ctr" anchorCtr="0">
              <a:noAutofit/>
            </a:bodyPr>
            <a:lstStyle/>
            <a:p>
              <a:pPr lvl="0" algn="ctr" defTabSz="800100">
                <a:spcAft>
                  <a:spcPts val="0"/>
                </a:spcAft>
              </a:pPr>
              <a:r>
                <a:rPr lang="zh-CN" altLang="en-US" sz="1100" b="1" dirty="0" smtClean="0">
                  <a:latin typeface="微软雅黑" panose="020B0503020204020204" pitchFamily="34" charset="-122"/>
                  <a:ea typeface="微软雅黑" panose="020B0503020204020204" pitchFamily="34" charset="-122"/>
                </a:rPr>
                <a:t>信息</a:t>
              </a:r>
              <a:endParaRPr lang="en-US" altLang="zh-CN" sz="1100" b="1" dirty="0" smtClean="0">
                <a:latin typeface="微软雅黑" panose="020B0503020204020204" pitchFamily="34" charset="-122"/>
                <a:ea typeface="微软雅黑" panose="020B0503020204020204" pitchFamily="34" charset="-122"/>
              </a:endParaRPr>
            </a:p>
            <a:p>
              <a:pPr lvl="0" algn="ctr" defTabSz="800100">
                <a:spcAft>
                  <a:spcPts val="0"/>
                </a:spcAft>
              </a:pPr>
              <a:r>
                <a:rPr lang="en-US" altLang="en-US" sz="1100" b="1" dirty="0">
                  <a:latin typeface="微软雅黑" panose="020B0503020204020204" pitchFamily="34" charset="-122"/>
                  <a:ea typeface="微软雅黑" panose="020B0503020204020204" pitchFamily="34" charset="-122"/>
                </a:rPr>
                <a:t>(Informational)</a:t>
              </a:r>
              <a:endParaRPr lang="zh-CN" altLang="en-US" sz="1100" b="1" kern="1200" dirty="0">
                <a:latin typeface="微软雅黑" panose="020B0503020204020204" pitchFamily="34" charset="-122"/>
                <a:ea typeface="微软雅黑" panose="020B0503020204020204" pitchFamily="34" charset="-122"/>
              </a:endParaRPr>
            </a:p>
          </p:txBody>
        </p:sp>
        <p:sp>
          <p:nvSpPr>
            <p:cNvPr id="38" name="任意多边形 37"/>
            <p:cNvSpPr/>
            <p:nvPr/>
          </p:nvSpPr>
          <p:spPr>
            <a:xfrm>
              <a:off x="5359902" y="2395071"/>
              <a:ext cx="1937432" cy="412661"/>
            </a:xfrm>
            <a:custGeom>
              <a:avLst/>
              <a:gdLst>
                <a:gd name="connsiteX0" fmla="*/ 0 w 3948049"/>
                <a:gd name="connsiteY0" fmla="*/ 46841 h 468406"/>
                <a:gd name="connsiteX1" fmla="*/ 46841 w 3948049"/>
                <a:gd name="connsiteY1" fmla="*/ 0 h 468406"/>
                <a:gd name="connsiteX2" fmla="*/ 3901208 w 3948049"/>
                <a:gd name="connsiteY2" fmla="*/ 0 h 468406"/>
                <a:gd name="connsiteX3" fmla="*/ 3948049 w 3948049"/>
                <a:gd name="connsiteY3" fmla="*/ 46841 h 468406"/>
                <a:gd name="connsiteX4" fmla="*/ 3948049 w 3948049"/>
                <a:gd name="connsiteY4" fmla="*/ 421565 h 468406"/>
                <a:gd name="connsiteX5" fmla="*/ 3901208 w 3948049"/>
                <a:gd name="connsiteY5" fmla="*/ 468406 h 468406"/>
                <a:gd name="connsiteX6" fmla="*/ 46841 w 3948049"/>
                <a:gd name="connsiteY6" fmla="*/ 468406 h 468406"/>
                <a:gd name="connsiteX7" fmla="*/ 0 w 3948049"/>
                <a:gd name="connsiteY7" fmla="*/ 421565 h 468406"/>
                <a:gd name="connsiteX8" fmla="*/ 0 w 3948049"/>
                <a:gd name="connsiteY8" fmla="*/ 46841 h 4684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48049" h="468406">
                  <a:moveTo>
                    <a:pt x="0" y="46841"/>
                  </a:moveTo>
                  <a:cubicBezTo>
                    <a:pt x="0" y="20971"/>
                    <a:pt x="20971" y="0"/>
                    <a:pt x="46841" y="0"/>
                  </a:cubicBezTo>
                  <a:lnTo>
                    <a:pt x="3901208" y="0"/>
                  </a:lnTo>
                  <a:cubicBezTo>
                    <a:pt x="3927078" y="0"/>
                    <a:pt x="3948049" y="20971"/>
                    <a:pt x="3948049" y="46841"/>
                  </a:cubicBezTo>
                  <a:lnTo>
                    <a:pt x="3948049" y="421565"/>
                  </a:lnTo>
                  <a:cubicBezTo>
                    <a:pt x="3948049" y="447435"/>
                    <a:pt x="3927078" y="468406"/>
                    <a:pt x="3901208" y="468406"/>
                  </a:cubicBezTo>
                  <a:lnTo>
                    <a:pt x="46841" y="468406"/>
                  </a:lnTo>
                  <a:cubicBezTo>
                    <a:pt x="20971" y="468406"/>
                    <a:pt x="0" y="447435"/>
                    <a:pt x="0" y="421565"/>
                  </a:cubicBezTo>
                  <a:lnTo>
                    <a:pt x="0" y="46841"/>
                  </a:lnTo>
                  <a:close/>
                </a:path>
              </a:pathLst>
            </a:custGeom>
            <a:solidFill>
              <a:schemeClr val="accent5">
                <a:lumMod val="20000"/>
                <a:lumOff val="80000"/>
              </a:schemeClr>
            </a:solidFill>
            <a:ln>
              <a:solidFill>
                <a:schemeClr val="tx1"/>
              </a:solidFill>
            </a:ln>
          </p:spPr>
          <p:style>
            <a:lnRef idx="1">
              <a:schemeClr val="accent1"/>
            </a:lnRef>
            <a:fillRef idx="2">
              <a:schemeClr val="accent1"/>
            </a:fillRef>
            <a:effectRef idx="1">
              <a:schemeClr val="accent1"/>
            </a:effectRef>
            <a:fontRef idx="minor">
              <a:schemeClr val="dk1"/>
            </a:fontRef>
          </p:style>
          <p:txBody>
            <a:bodyPr spcFirstLastPara="0" vert="horz" wrap="square" lIns="36579" tIns="36579" rIns="36579" bIns="36579" numCol="1" spcCol="1270" anchor="ctr" anchorCtr="0">
              <a:noAutofit/>
            </a:bodyPr>
            <a:lstStyle/>
            <a:p>
              <a:pPr lvl="0" algn="ctr" defTabSz="800100">
                <a:spcBef>
                  <a:spcPct val="0"/>
                </a:spcBef>
                <a:spcAft>
                  <a:spcPts val="0"/>
                </a:spcAft>
              </a:pPr>
              <a:r>
                <a:rPr lang="zh-CN" altLang="en-US" sz="1100" b="1" dirty="0" smtClean="0">
                  <a:latin typeface="微软雅黑" panose="020B0503020204020204" pitchFamily="34" charset="-122"/>
                  <a:ea typeface="微软雅黑" panose="020B0503020204020204" pitchFamily="34" charset="-122"/>
                </a:rPr>
                <a:t>实验</a:t>
              </a:r>
              <a:endParaRPr lang="en-US" altLang="zh-CN" sz="1100" b="1" kern="1200" dirty="0" smtClean="0">
                <a:latin typeface="微软雅黑" panose="020B0503020204020204" pitchFamily="34" charset="-122"/>
                <a:ea typeface="微软雅黑" panose="020B0503020204020204" pitchFamily="34" charset="-122"/>
              </a:endParaRPr>
            </a:p>
            <a:p>
              <a:pPr lvl="0" algn="ctr" defTabSz="800100">
                <a:spcAft>
                  <a:spcPts val="0"/>
                </a:spcAft>
              </a:pPr>
              <a:r>
                <a:rPr lang="zh-CN" altLang="en-US" sz="1100" b="1" kern="1200" dirty="0" smtClean="0">
                  <a:latin typeface="微软雅黑" panose="020B0503020204020204" pitchFamily="34" charset="-122"/>
                  <a:ea typeface="微软雅黑" panose="020B0503020204020204" pitchFamily="34" charset="-122"/>
                </a:rPr>
                <a:t> </a:t>
              </a:r>
              <a:r>
                <a:rPr lang="en-US" altLang="en-US" sz="1100" b="1" dirty="0" smtClean="0">
                  <a:latin typeface="微软雅黑" panose="020B0503020204020204" pitchFamily="34" charset="-122"/>
                  <a:ea typeface="微软雅黑" panose="020B0503020204020204" pitchFamily="34" charset="-122"/>
                </a:rPr>
                <a:t>(</a:t>
              </a:r>
              <a:r>
                <a:rPr lang="en-US" altLang="zh-CN" sz="1100" b="1" dirty="0" smtClean="0">
                  <a:latin typeface="微软雅黑" panose="020B0503020204020204" pitchFamily="34" charset="-122"/>
                  <a:ea typeface="微软雅黑" panose="020B0503020204020204" pitchFamily="34" charset="-122"/>
                </a:rPr>
                <a:t>Experimental</a:t>
              </a:r>
              <a:r>
                <a:rPr lang="en-US" altLang="en-US" sz="1100" b="1" kern="1200" dirty="0" smtClean="0">
                  <a:latin typeface="微软雅黑" panose="020B0503020204020204" pitchFamily="34" charset="-122"/>
                  <a:ea typeface="微软雅黑" panose="020B0503020204020204" pitchFamily="34" charset="-122"/>
                </a:rPr>
                <a:t>)</a:t>
              </a:r>
              <a:endParaRPr lang="zh-CN" altLang="en-US" sz="1100" b="1" kern="1200" dirty="0">
                <a:latin typeface="微软雅黑" panose="020B0503020204020204" pitchFamily="34" charset="-122"/>
                <a:ea typeface="微软雅黑" panose="020B0503020204020204" pitchFamily="34" charset="-122"/>
              </a:endParaRPr>
            </a:p>
          </p:txBody>
        </p:sp>
        <p:cxnSp>
          <p:nvCxnSpPr>
            <p:cNvPr id="135" name="直接箭头连接符 134"/>
            <p:cNvCxnSpPr/>
            <p:nvPr/>
          </p:nvCxnSpPr>
          <p:spPr>
            <a:xfrm>
              <a:off x="6313710" y="1899702"/>
              <a:ext cx="0" cy="49536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0" name="直接箭头连接符 59"/>
            <p:cNvCxnSpPr/>
            <p:nvPr/>
          </p:nvCxnSpPr>
          <p:spPr>
            <a:xfrm>
              <a:off x="4173580" y="4032078"/>
              <a:ext cx="1181084" cy="0"/>
            </a:xfrm>
            <a:prstGeom prst="straightConnector1">
              <a:avLst/>
            </a:prstGeom>
            <a:ln w="19050">
              <a:prstDash val="sysDash"/>
              <a:tailEnd type="triangle"/>
            </a:ln>
          </p:spPr>
          <p:style>
            <a:lnRef idx="1">
              <a:schemeClr val="dk1"/>
            </a:lnRef>
            <a:fillRef idx="0">
              <a:schemeClr val="dk1"/>
            </a:fillRef>
            <a:effectRef idx="0">
              <a:schemeClr val="dk1"/>
            </a:effectRef>
            <a:fontRef idx="minor">
              <a:schemeClr val="tx1"/>
            </a:fontRef>
          </p:style>
        </p:cxnSp>
      </p:grpSp>
      <p:sp>
        <p:nvSpPr>
          <p:cNvPr id="2" name="文本占位符 1"/>
          <p:cNvSpPr>
            <a:spLocks noGrp="1"/>
          </p:cNvSpPr>
          <p:nvPr>
            <p:ph type="body" sz="quarter" idx="11"/>
          </p:nvPr>
        </p:nvSpPr>
        <p:spPr/>
        <p:txBody>
          <a:bodyPr/>
          <a:lstStyle/>
          <a:p>
            <a:r>
              <a:rPr lang="zh-CN" altLang="en-US" dirty="0"/>
              <a:t>标准化过程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7"/>
          <p:cNvSpPr>
            <a:spLocks noChangeArrowheads="1"/>
          </p:cNvSpPr>
          <p:nvPr/>
        </p:nvSpPr>
        <p:spPr bwMode="auto">
          <a:xfrm>
            <a:off x="639730" y="127361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45061" name="Rectangle 29"/>
          <p:cNvSpPr>
            <a:spLocks noChangeArrowheads="1"/>
          </p:cNvSpPr>
          <p:nvPr/>
        </p:nvSpPr>
        <p:spPr bwMode="auto">
          <a:xfrm>
            <a:off x="649288" y="136917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1.3</a:t>
            </a:r>
            <a:endParaRPr lang="fr-FR" altLang="zh-CN" sz="2000" b="1">
              <a:solidFill>
                <a:srgbClr val="FFFF00"/>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互联网的</a:t>
            </a:r>
            <a:endParaRPr lang="en-US" altLang="zh-CN" sz="2000" b="1">
              <a:solidFill>
                <a:schemeClr val="bg1"/>
              </a:solidFill>
              <a:latin typeface="微软雅黑" panose="020B0503020204020204" pitchFamily="34" charset="-122"/>
              <a:ea typeface="微软雅黑" panose="020B0503020204020204" pitchFamily="34" charset="-122"/>
            </a:endParaRPr>
          </a:p>
          <a:p>
            <a:pPr eaLnBrk="0" hangingPunct="0"/>
            <a:r>
              <a:rPr lang="zh-CN" altLang="fr-FR" sz="2000" b="1">
                <a:solidFill>
                  <a:schemeClr val="bg1"/>
                </a:solidFill>
                <a:latin typeface="微软雅黑" panose="020B0503020204020204" pitchFamily="34" charset="-122"/>
                <a:ea typeface="微软雅黑" panose="020B0503020204020204" pitchFamily="34" charset="-122"/>
              </a:rPr>
              <a:t>组成</a:t>
            </a:r>
            <a:endParaRPr lang="zh-CN" altLang="fr-FR" sz="2000" b="1">
              <a:solidFill>
                <a:schemeClr val="bg1"/>
              </a:solidFill>
              <a:latin typeface="微软雅黑" panose="020B0503020204020204" pitchFamily="34" charset="-122"/>
              <a:ea typeface="微软雅黑" panose="020B0503020204020204" pitchFamily="34" charset="-122"/>
            </a:endParaRPr>
          </a:p>
        </p:txBody>
      </p:sp>
      <p:sp>
        <p:nvSpPr>
          <p:cNvPr id="8" name="Rectangle 9"/>
          <p:cNvSpPr>
            <a:spLocks noChangeArrowheads="1"/>
          </p:cNvSpPr>
          <p:nvPr/>
        </p:nvSpPr>
        <p:spPr bwMode="auto">
          <a:xfrm>
            <a:off x="2628900" y="127392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0"/>
          <p:cNvSpPr>
            <a:spLocks noChangeArrowheads="1"/>
          </p:cNvSpPr>
          <p:nvPr/>
        </p:nvSpPr>
        <p:spPr bwMode="auto">
          <a:xfrm>
            <a:off x="2628900" y="188035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45064" name="Line 16"/>
          <p:cNvSpPr>
            <a:spLocks noChangeShapeType="1"/>
          </p:cNvSpPr>
          <p:nvPr/>
        </p:nvSpPr>
        <p:spPr bwMode="auto">
          <a:xfrm>
            <a:off x="3636963" y="1202490"/>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5065" name="Rectangle 8"/>
          <p:cNvSpPr>
            <a:spLocks noChangeArrowheads="1"/>
          </p:cNvSpPr>
          <p:nvPr/>
        </p:nvSpPr>
        <p:spPr bwMode="auto">
          <a:xfrm>
            <a:off x="2700337" y="1019928"/>
            <a:ext cx="564155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1.3.1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ea typeface="微软雅黑" panose="020B0503020204020204" pitchFamily="34" charset="-122"/>
              </a:rPr>
              <a:t>互联网</a:t>
            </a:r>
            <a:r>
              <a:rPr lang="zh-CN" altLang="zh-CN" sz="2000" b="1" dirty="0">
                <a:solidFill>
                  <a:schemeClr val="bg1"/>
                </a:solidFill>
                <a:ea typeface="微软雅黑" panose="020B0503020204020204" pitchFamily="34" charset="-122"/>
              </a:rPr>
              <a:t>的边缘部分</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1.3.2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ea typeface="微软雅黑" panose="020B0503020204020204" pitchFamily="34" charset="-122"/>
              </a:rPr>
              <a:t>互联网</a:t>
            </a:r>
            <a:r>
              <a:rPr lang="zh-CN" altLang="zh-CN" sz="2000" b="1" dirty="0">
                <a:solidFill>
                  <a:schemeClr val="bg1"/>
                </a:solidFill>
                <a:ea typeface="微软雅黑" panose="020B0503020204020204" pitchFamily="34" charset="-122"/>
              </a:rPr>
              <a:t>的核心部分</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fr-FR" altLang="zh-CN" dirty="0">
                <a:solidFill>
                  <a:srgbClr val="FFFF00"/>
                </a:solidFill>
              </a:rPr>
              <a:t>1.3  </a:t>
            </a:r>
            <a:r>
              <a:rPr lang="zh-CN" altLang="en-US" dirty="0"/>
              <a:t>互联网的</a:t>
            </a:r>
            <a:r>
              <a:rPr lang="zh-CN" altLang="en-US" dirty="0" smtClean="0"/>
              <a:t>组成</a:t>
            </a:r>
            <a:endParaRPr lang="zh-CN" altLang="en-US" dirty="0"/>
          </a:p>
        </p:txBody>
      </p:sp>
      <p:sp>
        <p:nvSpPr>
          <p:cNvPr id="3" name="内容占位符 2"/>
          <p:cNvSpPr>
            <a:spLocks noGrp="1"/>
          </p:cNvSpPr>
          <p:nvPr>
            <p:ph sz="quarter" idx="11"/>
          </p:nvPr>
        </p:nvSpPr>
        <p:spPr/>
        <p:txBody>
          <a:bodyPr/>
          <a:lstStyle/>
          <a:p>
            <a:pPr marL="0" indent="0" fontAlgn="auto">
              <a:lnSpc>
                <a:spcPts val="3300"/>
              </a:lnSpc>
              <a:buClr>
                <a:srgbClr val="0070C0"/>
              </a:buClr>
              <a:buNone/>
              <a:defRPr/>
            </a:pPr>
            <a:r>
              <a:rPr lang="zh-CN" altLang="en-US" dirty="0" smtClean="0"/>
              <a:t>从</a:t>
            </a:r>
            <a:r>
              <a:rPr lang="zh-CN" altLang="en-US" dirty="0"/>
              <a:t>互联网的工作方式上看，可以划分为两大块：</a:t>
            </a:r>
            <a:endParaRPr lang="en-US" altLang="zh-CN" dirty="0" smtClean="0">
              <a:solidFill>
                <a:srgbClr val="0000FF"/>
              </a:solidFill>
            </a:endParaRPr>
          </a:p>
          <a:p>
            <a:pPr marL="268605" indent="-268605" fontAlgn="auto">
              <a:lnSpc>
                <a:spcPts val="3300"/>
              </a:lnSpc>
              <a:buClr>
                <a:srgbClr val="0070C0"/>
              </a:buClr>
              <a:defRPr/>
            </a:pPr>
            <a:r>
              <a:rPr lang="zh-CN" altLang="en-US" dirty="0" smtClean="0">
                <a:solidFill>
                  <a:srgbClr val="C00000"/>
                </a:solidFill>
              </a:rPr>
              <a:t>边缘</a:t>
            </a:r>
            <a:r>
              <a:rPr lang="zh-CN" altLang="en-US" dirty="0">
                <a:solidFill>
                  <a:srgbClr val="C00000"/>
                </a:solidFill>
              </a:rPr>
              <a:t>部分： </a:t>
            </a:r>
            <a:r>
              <a:rPr lang="zh-CN" altLang="en-US" dirty="0"/>
              <a:t>由所有连接在互联网上的</a:t>
            </a:r>
            <a:r>
              <a:rPr lang="zh-CN" altLang="en-US" dirty="0">
                <a:solidFill>
                  <a:srgbClr val="0000FF"/>
                </a:solidFill>
              </a:rPr>
              <a:t>主机</a:t>
            </a:r>
            <a:r>
              <a:rPr lang="zh-CN" altLang="en-US" dirty="0" smtClean="0"/>
              <a:t>组成，由用户</a:t>
            </a:r>
            <a:r>
              <a:rPr lang="zh-CN" altLang="en-US" dirty="0"/>
              <a:t>直接</a:t>
            </a:r>
            <a:r>
              <a:rPr lang="zh-CN" altLang="en-US" dirty="0" smtClean="0"/>
              <a:t>使用，</a:t>
            </a:r>
            <a:r>
              <a:rPr lang="zh-CN" altLang="en-US" dirty="0"/>
              <a:t>用来进行通信（传送数据、音频或视频）和资源共享。</a:t>
            </a:r>
            <a:endParaRPr lang="zh-CN" altLang="en-US" dirty="0"/>
          </a:p>
          <a:p>
            <a:pPr marL="268605" indent="-268605" fontAlgn="auto">
              <a:lnSpc>
                <a:spcPts val="3300"/>
              </a:lnSpc>
              <a:buClr>
                <a:srgbClr val="0070C0"/>
              </a:buClr>
              <a:defRPr/>
            </a:pPr>
            <a:r>
              <a:rPr lang="zh-CN" altLang="en-US" dirty="0">
                <a:solidFill>
                  <a:srgbClr val="C00000"/>
                </a:solidFill>
              </a:rPr>
              <a:t>核心部分：</a:t>
            </a:r>
            <a:r>
              <a:rPr lang="zh-CN" altLang="en-US" dirty="0"/>
              <a:t>由大量</a:t>
            </a:r>
            <a:r>
              <a:rPr lang="zh-CN" altLang="en-US" dirty="0">
                <a:solidFill>
                  <a:srgbClr val="0000FF"/>
                </a:solidFill>
              </a:rPr>
              <a:t>网络</a:t>
            </a:r>
            <a:r>
              <a:rPr lang="zh-CN" altLang="en-US" dirty="0"/>
              <a:t>和连接这些网络的</a:t>
            </a:r>
            <a:r>
              <a:rPr lang="zh-CN" altLang="en-US" dirty="0">
                <a:solidFill>
                  <a:srgbClr val="0000FF"/>
                </a:solidFill>
              </a:rPr>
              <a:t>路由器</a:t>
            </a:r>
            <a:r>
              <a:rPr lang="zh-CN" altLang="en-US" dirty="0" smtClean="0"/>
              <a:t>组成，为</a:t>
            </a:r>
            <a:r>
              <a:rPr lang="zh-CN" altLang="en-US" dirty="0"/>
              <a:t>边缘部分提供</a:t>
            </a:r>
            <a:r>
              <a:rPr lang="zh-CN" altLang="en-US" dirty="0" smtClean="0"/>
              <a:t>服务（</a:t>
            </a:r>
            <a:r>
              <a:rPr lang="zh-CN" altLang="en-US" dirty="0"/>
              <a:t>提供连通性和交换）</a:t>
            </a:r>
            <a:r>
              <a:rPr lang="zh-CN" altLang="en-US" dirty="0" smtClean="0"/>
              <a:t>。</a:t>
            </a:r>
            <a:endParaRPr lang="en-US" altLang="zh-CN" dirty="0" smtClean="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fr-FR" altLang="zh-CN" dirty="0">
                <a:solidFill>
                  <a:srgbClr val="FFFF00"/>
                </a:solidFill>
              </a:rPr>
              <a:t>1.3  </a:t>
            </a:r>
            <a:r>
              <a:rPr lang="zh-CN" altLang="en-US" dirty="0"/>
              <a:t>互联网的</a:t>
            </a:r>
            <a:r>
              <a:rPr lang="zh-CN" altLang="en-US" dirty="0" smtClean="0"/>
              <a:t>组成</a:t>
            </a:r>
            <a:endParaRPr lang="zh-CN" altLang="en-US" dirty="0"/>
          </a:p>
        </p:txBody>
      </p:sp>
      <p:grpSp>
        <p:nvGrpSpPr>
          <p:cNvPr id="5" name="Group 174"/>
          <p:cNvGrpSpPr/>
          <p:nvPr/>
        </p:nvGrpSpPr>
        <p:grpSpPr bwMode="auto">
          <a:xfrm>
            <a:off x="1385888" y="1263429"/>
            <a:ext cx="6299200" cy="3198812"/>
            <a:chOff x="411" y="1240"/>
            <a:chExt cx="4856" cy="2466"/>
          </a:xfrm>
        </p:grpSpPr>
        <p:sp>
          <p:nvSpPr>
            <p:cNvPr id="6" name="Oval 4"/>
            <p:cNvSpPr>
              <a:spLocks noChangeArrowheads="1"/>
            </p:cNvSpPr>
            <p:nvPr/>
          </p:nvSpPr>
          <p:spPr bwMode="auto">
            <a:xfrm>
              <a:off x="411" y="1240"/>
              <a:ext cx="4856" cy="2466"/>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7" name="Oval 5"/>
            <p:cNvSpPr>
              <a:spLocks noChangeArrowheads="1"/>
            </p:cNvSpPr>
            <p:nvPr/>
          </p:nvSpPr>
          <p:spPr bwMode="auto">
            <a:xfrm>
              <a:off x="1194" y="1830"/>
              <a:ext cx="3407" cy="1313"/>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pic>
          <p:nvPicPr>
            <p:cNvPr id="8" name="Picture 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41" y="208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 name="Group 124"/>
            <p:cNvGrpSpPr/>
            <p:nvPr/>
          </p:nvGrpSpPr>
          <p:grpSpPr bwMode="auto">
            <a:xfrm>
              <a:off x="1385" y="2250"/>
              <a:ext cx="568" cy="309"/>
              <a:chOff x="130" y="1123"/>
              <a:chExt cx="568" cy="309"/>
            </a:xfrm>
          </p:grpSpPr>
          <p:sp>
            <p:nvSpPr>
              <p:cNvPr id="74"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0"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1"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2"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3"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4"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10" name="Picture 6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70" y="266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53" y="2802"/>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7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96" y="2613"/>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30" y="2085"/>
              <a:ext cx="291" cy="1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 Box 78"/>
            <p:cNvSpPr txBox="1">
              <a:spLocks noChangeArrowheads="1"/>
            </p:cNvSpPr>
            <p:nvPr/>
          </p:nvSpPr>
          <p:spPr bwMode="auto">
            <a:xfrm>
              <a:off x="2204" y="2345"/>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endParaRPr kumimoji="1" lang="zh-CN" altLang="en-US" sz="1600" b="1">
                <a:solidFill>
                  <a:srgbClr val="CC00CC"/>
                </a:solidFill>
                <a:latin typeface="Times New Roman" panose="02020603050405020304" pitchFamily="18" charset="0"/>
                <a:ea typeface="微软雅黑" panose="020B0503020204020204" pitchFamily="34" charset="-122"/>
              </a:endParaRPr>
            </a:p>
          </p:txBody>
        </p:sp>
        <p:sp>
          <p:nvSpPr>
            <p:cNvPr id="15" name="Text Box 79"/>
            <p:cNvSpPr txBox="1">
              <a:spLocks noChangeArrowheads="1"/>
            </p:cNvSpPr>
            <p:nvPr/>
          </p:nvSpPr>
          <p:spPr bwMode="auto">
            <a:xfrm>
              <a:off x="2190" y="1436"/>
              <a:ext cx="1408" cy="261"/>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endParaRPr kumimoji="1" lang="zh-CN" altLang="en-US" sz="1600" b="1" dirty="0">
                <a:solidFill>
                  <a:srgbClr val="0000FF"/>
                </a:solidFill>
                <a:latin typeface="Times New Roman" panose="02020603050405020304" pitchFamily="18" charset="0"/>
                <a:ea typeface="微软雅黑" panose="020B0503020204020204" pitchFamily="34" charset="-122"/>
              </a:endParaRPr>
            </a:p>
          </p:txBody>
        </p:sp>
        <p:sp>
          <p:nvSpPr>
            <p:cNvPr id="16" name="Text Box 1523"/>
            <p:cNvSpPr txBox="1">
              <a:spLocks noChangeArrowheads="1"/>
            </p:cNvSpPr>
            <p:nvPr/>
          </p:nvSpPr>
          <p:spPr bwMode="auto">
            <a:xfrm>
              <a:off x="670" y="2074"/>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主机</a:t>
              </a:r>
              <a:endParaRPr kumimoji="1" lang="zh-CN" altLang="en-US" sz="1200" b="1">
                <a:solidFill>
                  <a:srgbClr val="0000FF"/>
                </a:solidFill>
                <a:latin typeface="Times New Roman" panose="02020603050405020304" pitchFamily="18" charset="0"/>
                <a:ea typeface="微软雅黑" panose="020B0503020204020204" pitchFamily="34" charset="-122"/>
              </a:endParaRPr>
            </a:p>
          </p:txBody>
        </p:sp>
        <p:pic>
          <p:nvPicPr>
            <p:cNvPr id="17" name="Picture 115"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5" y="1663"/>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16"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3" y="2300"/>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17"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9" y="302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18"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62" y="3249"/>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19"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1" y="3082"/>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120"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40" y="2335"/>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121" descr="jisuanj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1" y="1598"/>
              <a:ext cx="317" cy="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 Box 1523"/>
            <p:cNvSpPr txBox="1">
              <a:spLocks noChangeArrowheads="1"/>
            </p:cNvSpPr>
            <p:nvPr/>
          </p:nvSpPr>
          <p:spPr bwMode="auto">
            <a:xfrm>
              <a:off x="2024" y="1873"/>
              <a:ext cx="498"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路由器</a:t>
              </a:r>
              <a:endParaRPr kumimoji="1" lang="zh-CN" altLang="en-US" sz="1200" b="1">
                <a:solidFill>
                  <a:srgbClr val="0000FF"/>
                </a:solidFill>
                <a:latin typeface="Times New Roman" panose="02020603050405020304" pitchFamily="18" charset="0"/>
                <a:ea typeface="微软雅黑" panose="020B0503020204020204" pitchFamily="34" charset="-122"/>
              </a:endParaRPr>
            </a:p>
          </p:txBody>
        </p:sp>
        <p:sp>
          <p:nvSpPr>
            <p:cNvPr id="25" name="Text Box 1523"/>
            <p:cNvSpPr txBox="1">
              <a:spLocks noChangeArrowheads="1"/>
            </p:cNvSpPr>
            <p:nvPr/>
          </p:nvSpPr>
          <p:spPr bwMode="auto">
            <a:xfrm>
              <a:off x="1482" y="2312"/>
              <a:ext cx="380" cy="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endParaRPr kumimoji="1" lang="zh-CN" altLang="en-US" sz="1200" b="1">
                <a:solidFill>
                  <a:srgbClr val="0000FF"/>
                </a:solidFill>
                <a:latin typeface="Times New Roman" panose="02020603050405020304" pitchFamily="18" charset="0"/>
                <a:ea typeface="微软雅黑" panose="020B0503020204020204" pitchFamily="34" charset="-122"/>
              </a:endParaRPr>
            </a:p>
          </p:txBody>
        </p:sp>
        <p:grpSp>
          <p:nvGrpSpPr>
            <p:cNvPr id="26" name="Group 126"/>
            <p:cNvGrpSpPr/>
            <p:nvPr/>
          </p:nvGrpSpPr>
          <p:grpSpPr bwMode="auto">
            <a:xfrm>
              <a:off x="2182" y="2681"/>
              <a:ext cx="568" cy="309"/>
              <a:chOff x="130" y="1123"/>
              <a:chExt cx="568" cy="309"/>
            </a:xfrm>
          </p:grpSpPr>
          <p:sp>
            <p:nvSpPr>
              <p:cNvPr id="63"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9"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0"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1"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2"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3"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7" name="Group 138"/>
            <p:cNvGrpSpPr/>
            <p:nvPr/>
          </p:nvGrpSpPr>
          <p:grpSpPr bwMode="auto">
            <a:xfrm>
              <a:off x="3243" y="2659"/>
              <a:ext cx="568" cy="309"/>
              <a:chOff x="130" y="1123"/>
              <a:chExt cx="568" cy="309"/>
            </a:xfrm>
          </p:grpSpPr>
          <p:sp>
            <p:nvSpPr>
              <p:cNvPr id="5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8" name="Group 150"/>
            <p:cNvGrpSpPr/>
            <p:nvPr/>
          </p:nvGrpSpPr>
          <p:grpSpPr bwMode="auto">
            <a:xfrm>
              <a:off x="3706" y="2216"/>
              <a:ext cx="568" cy="309"/>
              <a:chOff x="130" y="1123"/>
              <a:chExt cx="568" cy="309"/>
            </a:xfrm>
          </p:grpSpPr>
          <p:sp>
            <p:nvSpPr>
              <p:cNvPr id="4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9" name="Group 162"/>
            <p:cNvGrpSpPr/>
            <p:nvPr/>
          </p:nvGrpSpPr>
          <p:grpSpPr bwMode="auto">
            <a:xfrm>
              <a:off x="2643" y="1933"/>
              <a:ext cx="568" cy="309"/>
              <a:chOff x="130" y="1123"/>
              <a:chExt cx="568" cy="309"/>
            </a:xfrm>
          </p:grpSpPr>
          <p:sp>
            <p:nvSpPr>
              <p:cNvPr id="3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3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1.3.1  </a:t>
            </a:r>
            <a:r>
              <a:rPr lang="zh-CN" altLang="en-US" dirty="0"/>
              <a:t>互联网的边缘部分</a:t>
            </a:r>
            <a:endParaRPr lang="zh-CN" altLang="en-US" dirty="0"/>
          </a:p>
        </p:txBody>
      </p:sp>
      <p:sp>
        <p:nvSpPr>
          <p:cNvPr id="5" name="内容占位符 4"/>
          <p:cNvSpPr>
            <a:spLocks noGrp="1"/>
          </p:cNvSpPr>
          <p:nvPr>
            <p:ph sz="quarter" idx="11"/>
          </p:nvPr>
        </p:nvSpPr>
        <p:spPr/>
        <p:txBody>
          <a:bodyPr/>
          <a:lstStyle/>
          <a:p>
            <a:r>
              <a:rPr lang="zh-CN" altLang="en-US" dirty="0" smtClean="0"/>
              <a:t>处在</a:t>
            </a:r>
            <a:r>
              <a:rPr lang="zh-CN" altLang="en-US" dirty="0"/>
              <a:t>互联网</a:t>
            </a:r>
            <a:r>
              <a:rPr lang="zh-CN" altLang="en-US" dirty="0" smtClean="0"/>
              <a:t>边缘部分的就是</a:t>
            </a:r>
            <a:r>
              <a:rPr lang="zh-CN" altLang="en-US" dirty="0"/>
              <a:t>连接在互联网上的所有的主机。这些主机又称为</a:t>
            </a:r>
            <a:r>
              <a:rPr lang="zh-CN" altLang="en-US" dirty="0" smtClean="0">
                <a:solidFill>
                  <a:srgbClr val="0000FF"/>
                </a:solidFill>
              </a:rPr>
              <a:t>端系统</a:t>
            </a:r>
            <a:r>
              <a:rPr lang="zh-CN" altLang="en-US" dirty="0" smtClean="0"/>
              <a:t> </a:t>
            </a:r>
            <a:r>
              <a:rPr lang="en-US" altLang="zh-CN" dirty="0" smtClean="0"/>
              <a:t>(</a:t>
            </a:r>
            <a:r>
              <a:rPr lang="en-US" altLang="zh-CN" dirty="0"/>
              <a:t>end system</a:t>
            </a:r>
            <a:r>
              <a:rPr lang="en-US" altLang="zh-CN" dirty="0" smtClean="0"/>
              <a:t>)</a:t>
            </a:r>
            <a:r>
              <a:rPr lang="zh-CN" altLang="en-US" dirty="0" smtClean="0"/>
              <a:t>。</a:t>
            </a:r>
            <a:endParaRPr lang="en-US" altLang="zh-CN" dirty="0" smtClean="0"/>
          </a:p>
          <a:p>
            <a:r>
              <a:rPr lang="zh-CN" altLang="zh-CN" dirty="0">
                <a:solidFill>
                  <a:srgbClr val="C00000"/>
                </a:solidFill>
              </a:rPr>
              <a:t>端系统在功能上可能有很大差别</a:t>
            </a:r>
            <a:r>
              <a:rPr lang="zh-CN" altLang="en-US" dirty="0">
                <a:solidFill>
                  <a:srgbClr val="C00000"/>
                </a:solidFill>
              </a:rPr>
              <a:t>：</a:t>
            </a:r>
            <a:endParaRPr lang="en-US" altLang="zh-CN" dirty="0" smtClean="0"/>
          </a:p>
          <a:p>
            <a:pPr lvl="1"/>
            <a:r>
              <a:rPr lang="zh-CN" altLang="zh-CN" dirty="0"/>
              <a:t>小的端系统</a:t>
            </a:r>
            <a:r>
              <a:rPr lang="zh-CN" altLang="en-US" dirty="0"/>
              <a:t>：</a:t>
            </a:r>
            <a:r>
              <a:rPr lang="zh-CN" altLang="zh-CN" dirty="0"/>
              <a:t>普通个人电脑</a:t>
            </a:r>
            <a:r>
              <a:rPr lang="zh-CN" altLang="en-US" dirty="0"/>
              <a:t>、</a:t>
            </a:r>
            <a:r>
              <a:rPr lang="zh-CN" altLang="zh-CN" dirty="0"/>
              <a:t>智能手机</a:t>
            </a:r>
            <a:r>
              <a:rPr lang="zh-CN" altLang="en-US" dirty="0"/>
              <a:t>、</a:t>
            </a:r>
            <a:r>
              <a:rPr lang="zh-CN" altLang="zh-CN" dirty="0"/>
              <a:t>网络摄像头</a:t>
            </a:r>
            <a:r>
              <a:rPr lang="zh-CN" altLang="en-US" dirty="0"/>
              <a:t>等</a:t>
            </a:r>
            <a:r>
              <a:rPr lang="zh-CN" altLang="en-US" dirty="0" smtClean="0"/>
              <a:t>。</a:t>
            </a:r>
            <a:endParaRPr lang="en-US" altLang="zh-CN" dirty="0" smtClean="0"/>
          </a:p>
          <a:p>
            <a:pPr lvl="1"/>
            <a:r>
              <a:rPr lang="zh-CN" altLang="zh-CN" dirty="0"/>
              <a:t>大的端系统</a:t>
            </a:r>
            <a:r>
              <a:rPr lang="zh-CN" altLang="en-US" dirty="0"/>
              <a:t>：</a:t>
            </a:r>
            <a:r>
              <a:rPr lang="zh-CN" altLang="zh-CN" dirty="0"/>
              <a:t>非常昂贵的大型计算机</a:t>
            </a:r>
            <a:r>
              <a:rPr lang="zh-CN" altLang="en-US" dirty="0"/>
              <a:t>或服务器</a:t>
            </a:r>
            <a:r>
              <a:rPr lang="zh-CN" altLang="zh-CN" dirty="0"/>
              <a:t>。</a:t>
            </a:r>
            <a:endParaRPr lang="en-US" altLang="zh-CN" dirty="0" smtClean="0"/>
          </a:p>
          <a:p>
            <a:r>
              <a:rPr lang="zh-CN" altLang="zh-CN" dirty="0" smtClean="0"/>
              <a:t>端系统</a:t>
            </a:r>
            <a:r>
              <a:rPr lang="zh-CN" altLang="zh-CN" dirty="0"/>
              <a:t>的拥有者</a:t>
            </a:r>
            <a:r>
              <a:rPr lang="zh-CN" altLang="en-US" dirty="0"/>
              <a:t>：</a:t>
            </a:r>
            <a:r>
              <a:rPr lang="zh-CN" altLang="zh-CN" dirty="0"/>
              <a:t>可以是个人</a:t>
            </a:r>
            <a:r>
              <a:rPr lang="zh-CN" altLang="en-US" dirty="0"/>
              <a:t>、</a:t>
            </a:r>
            <a:r>
              <a:rPr lang="zh-CN" altLang="zh-CN" dirty="0"/>
              <a:t>单位</a:t>
            </a:r>
            <a:r>
              <a:rPr lang="zh-CN" altLang="en-US" dirty="0"/>
              <a:t>、或</a:t>
            </a:r>
            <a:r>
              <a:rPr lang="zh-CN" altLang="zh-CN" dirty="0"/>
              <a:t>某个</a:t>
            </a:r>
            <a:r>
              <a:rPr lang="en-US" altLang="zh-CN" dirty="0"/>
              <a:t> ISP</a:t>
            </a:r>
            <a:r>
              <a:rPr lang="zh-CN" altLang="en-US" dirty="0"/>
              <a: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1.3.1  </a:t>
            </a:r>
            <a:r>
              <a:rPr lang="zh-CN" altLang="en-US" dirty="0"/>
              <a:t>互联网的边缘部分</a:t>
            </a:r>
            <a:endParaRPr lang="zh-CN" altLang="en-US" dirty="0"/>
          </a:p>
        </p:txBody>
      </p:sp>
      <p:sp>
        <p:nvSpPr>
          <p:cNvPr id="6" name="Oval 4"/>
          <p:cNvSpPr>
            <a:spLocks noChangeArrowheads="1"/>
          </p:cNvSpPr>
          <p:nvPr/>
        </p:nvSpPr>
        <p:spPr bwMode="auto">
          <a:xfrm>
            <a:off x="1385888" y="1231262"/>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7" name="Oval 5"/>
          <p:cNvSpPr>
            <a:spLocks noChangeArrowheads="1"/>
          </p:cNvSpPr>
          <p:nvPr/>
        </p:nvSpPr>
        <p:spPr bwMode="auto">
          <a:xfrm>
            <a:off x="2401595" y="1996590"/>
            <a:ext cx="4419558" cy="1703179"/>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8" name="Text Box 78"/>
          <p:cNvSpPr txBox="1">
            <a:spLocks noChangeArrowheads="1"/>
          </p:cNvSpPr>
          <p:nvPr/>
        </p:nvSpPr>
        <p:spPr bwMode="auto">
          <a:xfrm>
            <a:off x="3711766" y="2664631"/>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CC00CC"/>
                </a:solidFill>
                <a:latin typeface="Times New Roman" panose="02020603050405020304" pitchFamily="18" charset="0"/>
                <a:ea typeface="微软雅黑" panose="020B0503020204020204" pitchFamily="34" charset="-122"/>
              </a:rPr>
              <a:t>互联网的核心部分</a:t>
            </a:r>
            <a:endParaRPr kumimoji="1" lang="zh-CN" altLang="en-US" sz="1600" b="1">
              <a:solidFill>
                <a:srgbClr val="CC00CC"/>
              </a:solidFill>
              <a:latin typeface="Times New Roman" panose="02020603050405020304" pitchFamily="18" charset="0"/>
              <a:ea typeface="微软雅黑" panose="020B0503020204020204" pitchFamily="34" charset="-122"/>
            </a:endParaRPr>
          </a:p>
        </p:txBody>
      </p:sp>
      <p:sp>
        <p:nvSpPr>
          <p:cNvPr id="9" name="Text Box 79"/>
          <p:cNvSpPr txBox="1">
            <a:spLocks noChangeArrowheads="1"/>
          </p:cNvSpPr>
          <p:nvPr/>
        </p:nvSpPr>
        <p:spPr bwMode="auto">
          <a:xfrm>
            <a:off x="3693606" y="1485507"/>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endParaRPr kumimoji="1" lang="zh-CN" altLang="en-US" sz="1600" b="1" dirty="0">
              <a:solidFill>
                <a:srgbClr val="0000FF"/>
              </a:solidFill>
              <a:latin typeface="Times New Roman" panose="02020603050405020304" pitchFamily="18" charset="0"/>
              <a:ea typeface="微软雅黑" panose="020B0503020204020204" pitchFamily="34" charset="-122"/>
            </a:endParaRPr>
          </a:p>
        </p:txBody>
      </p:sp>
      <p:pic>
        <p:nvPicPr>
          <p:cNvPr id="10" name="Picture 115"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28424" y="1602974"/>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1" name="组合 10"/>
          <p:cNvGrpSpPr/>
          <p:nvPr/>
        </p:nvGrpSpPr>
        <p:grpSpPr>
          <a:xfrm>
            <a:off x="2064845" y="1706027"/>
            <a:ext cx="492936" cy="652481"/>
            <a:chOff x="2352292" y="1506329"/>
            <a:chExt cx="492936" cy="652481"/>
          </a:xfrm>
        </p:grpSpPr>
        <p:sp>
          <p:nvSpPr>
            <p:cNvPr id="12" name="Text Box 1523"/>
            <p:cNvSpPr txBox="1">
              <a:spLocks noChangeArrowheads="1"/>
            </p:cNvSpPr>
            <p:nvPr/>
          </p:nvSpPr>
          <p:spPr bwMode="auto">
            <a:xfrm>
              <a:off x="2352292" y="1506329"/>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0000FF"/>
                  </a:solidFill>
                  <a:latin typeface="Times New Roman" panose="02020603050405020304" pitchFamily="18" charset="0"/>
                  <a:ea typeface="微软雅黑" panose="020B0503020204020204" pitchFamily="34" charset="-122"/>
                </a:rPr>
                <a:t>主机</a:t>
              </a:r>
              <a:endParaRPr kumimoji="1" lang="zh-CN" altLang="en-US" sz="1200" b="1" dirty="0">
                <a:solidFill>
                  <a:srgbClr val="0000FF"/>
                </a:solidFill>
                <a:latin typeface="Times New Roman" panose="02020603050405020304" pitchFamily="18" charset="0"/>
                <a:ea typeface="微软雅黑" panose="020B0503020204020204" pitchFamily="34" charset="-122"/>
              </a:endParaRPr>
            </a:p>
          </p:txBody>
        </p:sp>
        <p:pic>
          <p:nvPicPr>
            <p:cNvPr id="13" name="Picture 11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395099" y="174760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14" name="Picture 118"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32617" y="3790869"/>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20"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21153" y="2240457"/>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1"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18570" y="1585388"/>
            <a:ext cx="411212" cy="41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 Box 79"/>
          <p:cNvSpPr txBox="1">
            <a:spLocks noChangeArrowheads="1"/>
          </p:cNvSpPr>
          <p:nvPr/>
        </p:nvSpPr>
        <p:spPr bwMode="auto">
          <a:xfrm>
            <a:off x="334851" y="3126229"/>
            <a:ext cx="800220" cy="338554"/>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端系统</a:t>
            </a:r>
            <a:endParaRPr kumimoji="1" lang="zh-CN" altLang="en-US" sz="1600" b="1" dirty="0">
              <a:solidFill>
                <a:srgbClr val="0000FF"/>
              </a:solidFill>
              <a:latin typeface="Times New Roman" panose="02020603050405020304" pitchFamily="18" charset="0"/>
              <a:ea typeface="微软雅黑" panose="020B0503020204020204" pitchFamily="34" charset="-122"/>
            </a:endParaRPr>
          </a:p>
        </p:txBody>
      </p:sp>
      <p:pic>
        <p:nvPicPr>
          <p:cNvPr id="18" name="图片 1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65921" y="3779710"/>
            <a:ext cx="1427543" cy="545087"/>
          </a:xfrm>
          <a:prstGeom prst="rect">
            <a:avLst/>
          </a:prstGeom>
        </p:spPr>
      </p:pic>
      <p:grpSp>
        <p:nvGrpSpPr>
          <p:cNvPr id="19" name="组合 18"/>
          <p:cNvGrpSpPr/>
          <p:nvPr/>
        </p:nvGrpSpPr>
        <p:grpSpPr>
          <a:xfrm>
            <a:off x="1737913" y="2404333"/>
            <a:ext cx="748923" cy="614889"/>
            <a:chOff x="1598523" y="2132245"/>
            <a:chExt cx="748923" cy="614889"/>
          </a:xfrm>
        </p:grpSpPr>
        <p:pic>
          <p:nvPicPr>
            <p:cNvPr id="20" name="图片 1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3758" y="2345811"/>
              <a:ext cx="254205" cy="401323"/>
            </a:xfrm>
            <a:prstGeom prst="rect">
              <a:avLst/>
            </a:prstGeom>
          </p:spPr>
        </p:pic>
        <p:sp>
          <p:nvSpPr>
            <p:cNvPr id="21" name="Text Box 1523"/>
            <p:cNvSpPr txBox="1">
              <a:spLocks noChangeArrowheads="1"/>
            </p:cNvSpPr>
            <p:nvPr/>
          </p:nvSpPr>
          <p:spPr bwMode="auto">
            <a:xfrm>
              <a:off x="1598523" y="2132245"/>
              <a:ext cx="74892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050" b="1" dirty="0">
                  <a:solidFill>
                    <a:srgbClr val="0000FF"/>
                  </a:solidFill>
                  <a:latin typeface="Times New Roman" panose="02020603050405020304" pitchFamily="18" charset="0"/>
                  <a:ea typeface="微软雅黑" panose="020B0503020204020204" pitchFamily="34" charset="-122"/>
                </a:rPr>
                <a:t>智能</a:t>
              </a:r>
              <a:r>
                <a:rPr kumimoji="1" lang="zh-CN" altLang="en-US" sz="1050" b="1" dirty="0" smtClean="0">
                  <a:solidFill>
                    <a:srgbClr val="0000FF"/>
                  </a:solidFill>
                  <a:latin typeface="Times New Roman" panose="02020603050405020304" pitchFamily="18" charset="0"/>
                  <a:ea typeface="微软雅黑" panose="020B0503020204020204" pitchFamily="34" charset="-122"/>
                </a:rPr>
                <a:t>手机</a:t>
              </a:r>
              <a:endParaRPr kumimoji="1" lang="zh-CN" altLang="en-US" sz="1050" b="1" dirty="0">
                <a:solidFill>
                  <a:srgbClr val="0000FF"/>
                </a:solidFill>
                <a:latin typeface="Times New Roman" panose="02020603050405020304" pitchFamily="18" charset="0"/>
                <a:ea typeface="微软雅黑" panose="020B0503020204020204" pitchFamily="34" charset="-122"/>
              </a:endParaRPr>
            </a:p>
          </p:txBody>
        </p:sp>
      </p:grpSp>
      <p:grpSp>
        <p:nvGrpSpPr>
          <p:cNvPr id="22" name="组合 21"/>
          <p:cNvGrpSpPr/>
          <p:nvPr/>
        </p:nvGrpSpPr>
        <p:grpSpPr>
          <a:xfrm>
            <a:off x="1850822" y="3045231"/>
            <a:ext cx="800219" cy="672111"/>
            <a:chOff x="1958668" y="2963511"/>
            <a:chExt cx="800219" cy="672111"/>
          </a:xfrm>
        </p:grpSpPr>
        <p:pic>
          <p:nvPicPr>
            <p:cNvPr id="23" name="图片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02536" y="3167808"/>
              <a:ext cx="350861" cy="467814"/>
            </a:xfrm>
            <a:prstGeom prst="rect">
              <a:avLst/>
            </a:prstGeom>
          </p:spPr>
        </p:pic>
        <p:sp>
          <p:nvSpPr>
            <p:cNvPr id="24" name="Text Box 1523"/>
            <p:cNvSpPr txBox="1">
              <a:spLocks noChangeArrowheads="1"/>
            </p:cNvSpPr>
            <p:nvPr/>
          </p:nvSpPr>
          <p:spPr bwMode="auto">
            <a:xfrm>
              <a:off x="1958668" y="2963511"/>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smtClean="0">
                  <a:solidFill>
                    <a:srgbClr val="0000FF"/>
                  </a:solidFill>
                  <a:latin typeface="Times New Roman" panose="02020603050405020304" pitchFamily="18" charset="0"/>
                  <a:ea typeface="微软雅黑" panose="020B0503020204020204" pitchFamily="34" charset="-122"/>
                </a:rPr>
                <a:t>IP</a:t>
              </a:r>
              <a:r>
                <a:rPr kumimoji="1" lang="zh-CN" altLang="en-US" sz="1200" b="1" dirty="0" smtClean="0">
                  <a:solidFill>
                    <a:srgbClr val="0000FF"/>
                  </a:solidFill>
                  <a:latin typeface="Times New Roman" panose="02020603050405020304" pitchFamily="18" charset="0"/>
                  <a:ea typeface="微软雅黑" panose="020B0503020204020204" pitchFamily="34" charset="-122"/>
                </a:rPr>
                <a:t>摄像头</a:t>
              </a:r>
              <a:endParaRPr kumimoji="1" lang="zh-CN" altLang="en-US" sz="1200" b="1" dirty="0">
                <a:solidFill>
                  <a:srgbClr val="0000FF"/>
                </a:solidFill>
                <a:latin typeface="Times New Roman" panose="02020603050405020304" pitchFamily="18" charset="0"/>
                <a:ea typeface="微软雅黑" panose="020B0503020204020204" pitchFamily="34" charset="-122"/>
              </a:endParaRPr>
            </a:p>
          </p:txBody>
        </p:sp>
      </p:grpSp>
      <p:sp>
        <p:nvSpPr>
          <p:cNvPr id="25" name="Text Box 1523"/>
          <p:cNvSpPr txBox="1">
            <a:spLocks noChangeArrowheads="1"/>
          </p:cNvSpPr>
          <p:nvPr/>
        </p:nvSpPr>
        <p:spPr bwMode="auto">
          <a:xfrm>
            <a:off x="2688612" y="3602648"/>
            <a:ext cx="1415773"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smtClean="0">
                <a:solidFill>
                  <a:srgbClr val="0000FF"/>
                </a:solidFill>
                <a:latin typeface="Times New Roman" panose="02020603050405020304" pitchFamily="18" charset="0"/>
                <a:ea typeface="微软雅黑" panose="020B0503020204020204" pitchFamily="34" charset="-122"/>
              </a:rPr>
              <a:t>大型或超级计算机</a:t>
            </a:r>
            <a:endParaRPr kumimoji="1" lang="zh-CN" altLang="en-US" sz="1200" b="1" dirty="0">
              <a:solidFill>
                <a:srgbClr val="0000FF"/>
              </a:solidFill>
              <a:latin typeface="Times New Roman" panose="02020603050405020304" pitchFamily="18" charset="0"/>
              <a:ea typeface="微软雅黑" panose="020B0503020204020204" pitchFamily="34" charset="-122"/>
            </a:endParaRPr>
          </a:p>
        </p:txBody>
      </p:sp>
      <p:cxnSp>
        <p:nvCxnSpPr>
          <p:cNvPr id="26" name="直接箭头连接符 25"/>
          <p:cNvCxnSpPr>
            <a:stCxn id="17" idx="3"/>
          </p:cNvCxnSpPr>
          <p:nvPr/>
        </p:nvCxnSpPr>
        <p:spPr>
          <a:xfrm flipV="1">
            <a:off x="1135071" y="2159392"/>
            <a:ext cx="906517" cy="1136114"/>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17" idx="3"/>
          </p:cNvCxnSpPr>
          <p:nvPr/>
        </p:nvCxnSpPr>
        <p:spPr>
          <a:xfrm flipV="1">
            <a:off x="1135071" y="2921268"/>
            <a:ext cx="714186" cy="374238"/>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7" idx="3"/>
          </p:cNvCxnSpPr>
          <p:nvPr/>
        </p:nvCxnSpPr>
        <p:spPr>
          <a:xfrm>
            <a:off x="1135071" y="3295506"/>
            <a:ext cx="750808" cy="84161"/>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17" idx="3"/>
          </p:cNvCxnSpPr>
          <p:nvPr/>
        </p:nvCxnSpPr>
        <p:spPr>
          <a:xfrm>
            <a:off x="1135071" y="3295506"/>
            <a:ext cx="1998959" cy="820137"/>
          </a:xfrm>
          <a:prstGeom prst="straightConnector1">
            <a:avLst/>
          </a:prstGeom>
          <a:ln w="19050">
            <a:solidFill>
              <a:srgbClr val="0070C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0" name="图片 39"/>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631675" y="3356572"/>
            <a:ext cx="368623" cy="5170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 Box 1523"/>
          <p:cNvSpPr txBox="1">
            <a:spLocks noChangeArrowheads="1"/>
          </p:cNvSpPr>
          <p:nvPr/>
        </p:nvSpPr>
        <p:spPr bwMode="auto">
          <a:xfrm>
            <a:off x="6533780" y="3088127"/>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smtClean="0">
                <a:solidFill>
                  <a:srgbClr val="0000FF"/>
                </a:solidFill>
                <a:latin typeface="Times New Roman" panose="02020603050405020304" pitchFamily="18" charset="0"/>
                <a:ea typeface="微软雅黑" panose="020B0503020204020204" pitchFamily="34" charset="-122"/>
              </a:rPr>
              <a:t>服务器</a:t>
            </a:r>
            <a:endParaRPr kumimoji="1" lang="zh-CN" altLang="en-US" sz="1200" b="1" dirty="0">
              <a:solidFill>
                <a:srgbClr val="0000FF"/>
              </a:solidFill>
              <a:latin typeface="Times New Roman" panose="02020603050405020304" pitchFamily="18" charset="0"/>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3"/>
          <p:cNvSpPr>
            <a:spLocks noChangeArrowheads="1"/>
          </p:cNvSpPr>
          <p:nvPr/>
        </p:nvSpPr>
        <p:spPr bwMode="auto">
          <a:xfrm>
            <a:off x="1078230" y="1168400"/>
            <a:ext cx="6804025" cy="1295400"/>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1242060" y="1325880"/>
            <a:ext cx="6496050" cy="1336675"/>
          </a:xfrm>
          <a:prstGeom prst="rect">
            <a:avLst/>
          </a:prstGeom>
        </p:spPr>
        <p:txBody>
          <a:bodyPr wrap="square">
            <a:noAutofit/>
          </a:bodyPr>
          <a:lstStyle/>
          <a:p>
            <a:pPr eaLnBrk="0" fontAlgn="auto" hangingPunct="0">
              <a:lnSpc>
                <a:spcPts val="2600"/>
              </a:lnSpc>
              <a:spcBef>
                <a:spcPts val="0"/>
              </a:spcBef>
              <a:spcAft>
                <a:spcPts val="0"/>
              </a:spcAft>
            </a:pPr>
            <a:r>
              <a:rPr lang="zh-CN" altLang="en-US" sz="2000" b="1" dirty="0">
                <a:solidFill>
                  <a:schemeClr val="bg1"/>
                </a:solidFill>
                <a:latin typeface="微软雅黑" panose="020B0503020204020204" pitchFamily="34" charset="-122"/>
                <a:ea typeface="微软雅黑" panose="020B0503020204020204" pitchFamily="34" charset="-122"/>
              </a:rPr>
              <a:t>实际上是指</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eaLnBrk="0" fontAlgn="auto" hangingPunct="0">
              <a:lnSpc>
                <a:spcPts val="2600"/>
              </a:lnSpc>
              <a:spcBef>
                <a:spcPts val="0"/>
              </a:spcBef>
              <a:spcAft>
                <a:spcPts val="0"/>
              </a:spcAft>
            </a:pPr>
            <a:r>
              <a:rPr lang="zh-CN" altLang="en-US" sz="2000" b="1" dirty="0" smtClean="0">
                <a:solidFill>
                  <a:schemeClr val="bg1"/>
                </a:solidFill>
                <a:latin typeface="微软雅黑" panose="020B0503020204020204" pitchFamily="34" charset="-122"/>
                <a:ea typeface="微软雅黑" panose="020B0503020204020204" pitchFamily="34" charset="-122"/>
              </a:rPr>
              <a:t>主机 </a:t>
            </a:r>
            <a:r>
              <a:rPr lang="en-US" altLang="zh-CN" sz="2000" b="1" dirty="0" smtClean="0">
                <a:solidFill>
                  <a:schemeClr val="bg1"/>
                </a:solidFill>
                <a:latin typeface="微软雅黑" panose="020B0503020204020204" pitchFamily="34" charset="-122"/>
                <a:ea typeface="微软雅黑" panose="020B0503020204020204" pitchFamily="34" charset="-122"/>
              </a:rPr>
              <a:t>A </a:t>
            </a:r>
            <a:r>
              <a:rPr lang="zh-CN" altLang="en-US" sz="2000" b="1" dirty="0" smtClean="0">
                <a:solidFill>
                  <a:schemeClr val="bg1"/>
                </a:solidFill>
                <a:latin typeface="微软雅黑" panose="020B0503020204020204" pitchFamily="34" charset="-122"/>
                <a:ea typeface="微软雅黑" panose="020B0503020204020204" pitchFamily="34" charset="-122"/>
              </a:rPr>
              <a:t>的</a:t>
            </a:r>
            <a:r>
              <a:rPr lang="zh-CN" altLang="en-US" sz="2000" b="1" dirty="0">
                <a:solidFill>
                  <a:schemeClr val="bg1"/>
                </a:solidFill>
                <a:latin typeface="微软雅黑" panose="020B0503020204020204" pitchFamily="34" charset="-122"/>
                <a:ea typeface="微软雅黑" panose="020B0503020204020204" pitchFamily="34" charset="-122"/>
              </a:rPr>
              <a:t>某个</a:t>
            </a:r>
            <a:r>
              <a:rPr lang="zh-CN" altLang="en-US" sz="2000" b="1" dirty="0">
                <a:solidFill>
                  <a:srgbClr val="FFFF00"/>
                </a:solidFill>
                <a:latin typeface="微软雅黑" panose="020B0503020204020204" pitchFamily="34" charset="-122"/>
                <a:ea typeface="微软雅黑" panose="020B0503020204020204" pitchFamily="34" charset="-122"/>
              </a:rPr>
              <a:t>进程</a:t>
            </a:r>
            <a:r>
              <a:rPr lang="zh-CN" altLang="en-US" sz="2000" b="1" dirty="0">
                <a:solidFill>
                  <a:schemeClr val="bg1"/>
                </a:solidFill>
                <a:latin typeface="微软雅黑" panose="020B0503020204020204" pitchFamily="34" charset="-122"/>
                <a:ea typeface="微软雅黑" panose="020B0503020204020204" pitchFamily="34" charset="-122"/>
              </a:rPr>
              <a:t>和</a:t>
            </a:r>
            <a:r>
              <a:rPr lang="zh-CN" altLang="en-US" sz="2000" b="1" dirty="0" smtClean="0">
                <a:solidFill>
                  <a:schemeClr val="bg1"/>
                </a:solidFill>
                <a:latin typeface="微软雅黑" panose="020B0503020204020204" pitchFamily="34" charset="-122"/>
                <a:ea typeface="微软雅黑" panose="020B0503020204020204" pitchFamily="34" charset="-122"/>
              </a:rPr>
              <a:t>主机 </a:t>
            </a:r>
            <a:r>
              <a:rPr lang="en-US" altLang="zh-CN" sz="2000" b="1" dirty="0" smtClean="0">
                <a:solidFill>
                  <a:schemeClr val="bg1"/>
                </a:solidFill>
                <a:latin typeface="微软雅黑" panose="020B0503020204020204" pitchFamily="34" charset="-122"/>
                <a:ea typeface="微软雅黑" panose="020B0503020204020204" pitchFamily="34" charset="-122"/>
              </a:rPr>
              <a:t>B </a:t>
            </a:r>
            <a:r>
              <a:rPr lang="zh-CN" altLang="en-US" sz="2000" b="1" dirty="0" smtClean="0">
                <a:solidFill>
                  <a:schemeClr val="bg1"/>
                </a:solidFill>
                <a:latin typeface="微软雅黑" panose="020B0503020204020204" pitchFamily="34" charset="-122"/>
                <a:ea typeface="微软雅黑" panose="020B0503020204020204" pitchFamily="34" charset="-122"/>
              </a:rPr>
              <a:t>上</a:t>
            </a:r>
            <a:r>
              <a:rPr lang="zh-CN" altLang="en-US" sz="2000" b="1" dirty="0">
                <a:solidFill>
                  <a:schemeClr val="bg1"/>
                </a:solidFill>
                <a:latin typeface="微软雅黑" panose="020B0503020204020204" pitchFamily="34" charset="-122"/>
                <a:ea typeface="微软雅黑" panose="020B0503020204020204" pitchFamily="34" charset="-122"/>
              </a:rPr>
              <a:t>的另一个</a:t>
            </a:r>
            <a:r>
              <a:rPr lang="zh-CN" altLang="en-US" sz="2000" b="1" dirty="0">
                <a:solidFill>
                  <a:srgbClr val="FFFF00"/>
                </a:solidFill>
                <a:latin typeface="微软雅黑" panose="020B0503020204020204" pitchFamily="34" charset="-122"/>
                <a:ea typeface="微软雅黑" panose="020B0503020204020204" pitchFamily="34" charset="-122"/>
              </a:rPr>
              <a:t>进程</a:t>
            </a:r>
            <a:r>
              <a:rPr lang="zh-CN" altLang="en-US" sz="2000" b="1" dirty="0">
                <a:solidFill>
                  <a:schemeClr val="bg1"/>
                </a:solidFill>
                <a:latin typeface="微软雅黑" panose="020B0503020204020204" pitchFamily="34" charset="-122"/>
                <a:ea typeface="微软雅黑" panose="020B0503020204020204" pitchFamily="34" charset="-122"/>
              </a:rPr>
              <a:t>进行</a:t>
            </a:r>
            <a:r>
              <a:rPr lang="zh-CN" altLang="en-US" sz="2000" b="1" dirty="0" smtClean="0">
                <a:solidFill>
                  <a:schemeClr val="bg1"/>
                </a:solidFill>
                <a:latin typeface="微软雅黑" panose="020B0503020204020204" pitchFamily="34" charset="-122"/>
                <a:ea typeface="微软雅黑" panose="020B0503020204020204" pitchFamily="34" charset="-122"/>
              </a:rPr>
              <a:t>通信。计算机之间的通信并不是两台物理设备之间的通信。</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“计算机之间通信”的</a:t>
            </a:r>
            <a:r>
              <a:rPr lang="zh-CN" altLang="en-US" dirty="0" smtClean="0"/>
              <a:t>含义</a:t>
            </a:r>
            <a:endParaRPr lang="zh-CN" altLang="en-US" dirty="0"/>
          </a:p>
        </p:txBody>
      </p:sp>
      <p:sp>
        <p:nvSpPr>
          <p:cNvPr id="3" name="文本框 2"/>
          <p:cNvSpPr txBox="1"/>
          <p:nvPr/>
        </p:nvSpPr>
        <p:spPr>
          <a:xfrm>
            <a:off x="962660" y="2668905"/>
            <a:ext cx="7055485" cy="706755"/>
          </a:xfrm>
          <a:prstGeom prst="rect">
            <a:avLst/>
          </a:prstGeom>
          <a:noFill/>
        </p:spPr>
        <p:txBody>
          <a:bodyPr wrap="square" rtlCol="0">
            <a:spAutoFit/>
          </a:bodyPr>
          <a:lstStyle/>
          <a:p>
            <a:pPr algn="l"/>
            <a:r>
              <a:rPr sz="2000" b="1" spc="80" dirty="0">
                <a:latin typeface="微软雅黑" panose="020B0503020204020204" pitchFamily="34" charset="-122"/>
                <a:ea typeface="微软雅黑" panose="020B0503020204020204" pitchFamily="34" charset="-122"/>
                <a:cs typeface="微软雅黑" panose="020B0503020204020204" pitchFamily="34" charset="-122"/>
                <a:sym typeface="+mn-ea"/>
              </a:rPr>
              <a:t>例如：家庭间的邮件往来，</a:t>
            </a:r>
            <a:r>
              <a:rPr lang="zh-CN" sz="2000" b="1" spc="80" dirty="0">
                <a:latin typeface="微软雅黑" panose="020B0503020204020204" pitchFamily="34" charset="-122"/>
                <a:ea typeface="微软雅黑" panose="020B0503020204020204" pitchFamily="34" charset="-122"/>
                <a:cs typeface="微软雅黑" panose="020B0503020204020204" pitchFamily="34" charset="-122"/>
                <a:sym typeface="+mn-ea"/>
              </a:rPr>
              <a:t>一</a:t>
            </a:r>
            <a:r>
              <a:rPr sz="2000" b="1" spc="80" dirty="0">
                <a:latin typeface="微软雅黑" panose="020B0503020204020204" pitchFamily="34" charset="-122"/>
                <a:ea typeface="微软雅黑" panose="020B0503020204020204" pitchFamily="34" charset="-122"/>
                <a:cs typeface="微软雅黑" panose="020B0503020204020204" pitchFamily="34" charset="-122"/>
                <a:sym typeface="+mn-ea"/>
              </a:rPr>
              <a:t>般指家庭中某个成员和另</a:t>
            </a:r>
            <a:r>
              <a:rPr lang="zh-CN" sz="2000" b="1" spc="80" dirty="0">
                <a:latin typeface="微软雅黑" panose="020B0503020204020204" pitchFamily="34" charset="-122"/>
                <a:ea typeface="微软雅黑" panose="020B0503020204020204" pitchFamily="34" charset="-122"/>
                <a:cs typeface="微软雅黑" panose="020B0503020204020204" pitchFamily="34" charset="-122"/>
                <a:sym typeface="+mn-ea"/>
              </a:rPr>
              <a:t>一</a:t>
            </a:r>
            <a:r>
              <a:rPr sz="2000" b="1" spc="80" dirty="0">
                <a:latin typeface="微软雅黑" panose="020B0503020204020204" pitchFamily="34" charset="-122"/>
                <a:ea typeface="微软雅黑" panose="020B0503020204020204" pitchFamily="34" charset="-122"/>
                <a:cs typeface="微软雅黑" panose="020B0503020204020204" pitchFamily="34" charset="-122"/>
                <a:sym typeface="+mn-ea"/>
              </a:rPr>
              <a:t>个 家庭中某个成员间收发邮件。</a:t>
            </a:r>
            <a:endParaRPr lang="zh-CN" altLang="en-US" sz="2000"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nvGraphicFramePr>
        <p:xfrm>
          <a:off x="1195343" y="1213012"/>
          <a:ext cx="6618514" cy="182880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4" name="文本占位符 3"/>
          <p:cNvSpPr>
            <a:spLocks noGrp="1"/>
          </p:cNvSpPr>
          <p:nvPr>
            <p:ph type="body" sz="quarter" idx="11"/>
          </p:nvPr>
        </p:nvSpPr>
        <p:spPr/>
        <p:txBody>
          <a:bodyPr/>
          <a:lstStyle/>
          <a:p>
            <a:r>
              <a:rPr lang="zh-CN" altLang="en-US" dirty="0"/>
              <a:t>端系统之间的两种通信</a:t>
            </a:r>
            <a:r>
              <a:rPr lang="zh-CN" altLang="en-US" dirty="0" smtClean="0"/>
              <a:t>方式</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3" y="956743"/>
            <a:ext cx="3136192" cy="2048916"/>
          </a:xfrm>
        </p:spPr>
        <p:txBody>
          <a:bodyPr/>
          <a:lstStyle/>
          <a:p>
            <a:r>
              <a:rPr lang="zh-CN" altLang="en-US" dirty="0" smtClean="0"/>
              <a:t>客户</a:t>
            </a:r>
            <a:r>
              <a:rPr lang="en-US" altLang="zh-CN" dirty="0" smtClean="0"/>
              <a:t>/</a:t>
            </a:r>
            <a:r>
              <a:rPr lang="zh-CN" altLang="en-US" dirty="0" smtClean="0"/>
              <a:t>服务器</a:t>
            </a:r>
            <a:r>
              <a:rPr lang="zh-CN" altLang="en-US" dirty="0"/>
              <a:t>方式所描述的是</a:t>
            </a:r>
            <a:r>
              <a:rPr lang="zh-CN" altLang="en-US" dirty="0">
                <a:solidFill>
                  <a:srgbClr val="0000FF"/>
                </a:solidFill>
              </a:rPr>
              <a:t>进程之间</a:t>
            </a:r>
            <a:r>
              <a:rPr lang="zh-CN" altLang="en-US" dirty="0">
                <a:solidFill>
                  <a:srgbClr val="C00000"/>
                </a:solidFill>
              </a:rPr>
              <a:t>服务和被服务</a:t>
            </a:r>
            <a:r>
              <a:rPr lang="zh-CN" altLang="en-US" dirty="0">
                <a:solidFill>
                  <a:srgbClr val="0000FF"/>
                </a:solidFill>
              </a:rPr>
              <a:t>的</a:t>
            </a:r>
            <a:r>
              <a:rPr lang="zh-CN" altLang="en-US" dirty="0" smtClean="0">
                <a:solidFill>
                  <a:srgbClr val="0000FF"/>
                </a:solidFill>
              </a:rPr>
              <a:t>关系。</a:t>
            </a:r>
            <a:endParaRPr lang="zh-CN" altLang="en-US" dirty="0">
              <a:solidFill>
                <a:srgbClr val="0000FF"/>
              </a:solidFill>
            </a:endParaRPr>
          </a:p>
          <a:p>
            <a:r>
              <a:rPr lang="zh-CN" altLang="en-US" dirty="0"/>
              <a:t>客户是服务的</a:t>
            </a:r>
            <a:r>
              <a:rPr lang="zh-CN" altLang="en-US" dirty="0">
                <a:solidFill>
                  <a:srgbClr val="C00000"/>
                </a:solidFill>
              </a:rPr>
              <a:t>请求方</a:t>
            </a:r>
            <a:r>
              <a:rPr lang="zh-CN" altLang="en-US" dirty="0"/>
              <a:t>，服务器是服务的</a:t>
            </a:r>
            <a:r>
              <a:rPr lang="zh-CN" altLang="en-US" dirty="0">
                <a:solidFill>
                  <a:srgbClr val="C00000"/>
                </a:solidFill>
              </a:rPr>
              <a:t>提供方</a:t>
            </a:r>
            <a:r>
              <a:rPr lang="zh-CN" altLang="en-US" dirty="0" smtClean="0"/>
              <a:t>。</a:t>
            </a:r>
            <a:endParaRPr lang="zh-CN" altLang="en-US" dirty="0"/>
          </a:p>
        </p:txBody>
      </p:sp>
      <p:sp>
        <p:nvSpPr>
          <p:cNvPr id="4" name="文本占位符 3"/>
          <p:cNvSpPr>
            <a:spLocks noGrp="1"/>
          </p:cNvSpPr>
          <p:nvPr>
            <p:ph type="body" sz="quarter" idx="11"/>
          </p:nvPr>
        </p:nvSpPr>
        <p:spPr/>
        <p:txBody>
          <a:bodyPr/>
          <a:lstStyle/>
          <a:p>
            <a:r>
              <a:rPr lang="en-US" altLang="zh-CN" dirty="0"/>
              <a:t>1.  </a:t>
            </a:r>
            <a:r>
              <a:rPr lang="zh-CN" altLang="en-US" dirty="0"/>
              <a:t>客户</a:t>
            </a:r>
            <a:r>
              <a:rPr lang="en-US" altLang="zh-CN" dirty="0"/>
              <a:t>-</a:t>
            </a:r>
            <a:r>
              <a:rPr lang="zh-CN" altLang="en-US" dirty="0"/>
              <a:t>服务器</a:t>
            </a:r>
            <a:r>
              <a:rPr lang="zh-CN" altLang="en-US" dirty="0" smtClean="0"/>
              <a:t>方式（</a:t>
            </a:r>
            <a:r>
              <a:rPr lang="en-US" altLang="zh-CN" dirty="0"/>
              <a:t>C/S </a:t>
            </a:r>
            <a:r>
              <a:rPr lang="zh-CN" altLang="en-US" dirty="0" smtClean="0"/>
              <a:t>方式）</a:t>
            </a:r>
            <a:endParaRPr lang="zh-CN" altLang="en-US" dirty="0"/>
          </a:p>
        </p:txBody>
      </p:sp>
      <p:sp>
        <p:nvSpPr>
          <p:cNvPr id="5" name="Oval 4"/>
          <p:cNvSpPr>
            <a:spLocks noChangeArrowheads="1"/>
          </p:cNvSpPr>
          <p:nvPr/>
        </p:nvSpPr>
        <p:spPr bwMode="auto">
          <a:xfrm>
            <a:off x="3970351" y="1149927"/>
            <a:ext cx="4240165" cy="296856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Line 6"/>
          <p:cNvSpPr>
            <a:spLocks noChangeShapeType="1"/>
          </p:cNvSpPr>
          <p:nvPr/>
        </p:nvSpPr>
        <p:spPr bwMode="auto">
          <a:xfrm flipH="1" flipV="1">
            <a:off x="4419387" y="2552134"/>
            <a:ext cx="645802" cy="16459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Line 7"/>
          <p:cNvSpPr>
            <a:spLocks noChangeShapeType="1"/>
          </p:cNvSpPr>
          <p:nvPr/>
        </p:nvSpPr>
        <p:spPr bwMode="auto">
          <a:xfrm flipH="1">
            <a:off x="6869127" y="2843733"/>
            <a:ext cx="576263" cy="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8"/>
          <p:cNvSpPr>
            <a:spLocks noChangeShapeType="1"/>
          </p:cNvSpPr>
          <p:nvPr/>
        </p:nvSpPr>
        <p:spPr bwMode="auto">
          <a:xfrm flipH="1">
            <a:off x="6445265" y="1638820"/>
            <a:ext cx="503237" cy="7223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Line 9"/>
          <p:cNvSpPr>
            <a:spLocks noChangeShapeType="1"/>
          </p:cNvSpPr>
          <p:nvPr/>
        </p:nvSpPr>
        <p:spPr bwMode="auto">
          <a:xfrm flipH="1" flipV="1">
            <a:off x="6384940" y="3116783"/>
            <a:ext cx="320675" cy="3683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Line 10"/>
          <p:cNvSpPr>
            <a:spLocks noChangeShapeType="1"/>
          </p:cNvSpPr>
          <p:nvPr/>
        </p:nvSpPr>
        <p:spPr bwMode="auto">
          <a:xfrm>
            <a:off x="5243527" y="1732483"/>
            <a:ext cx="320675" cy="5302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11"/>
          <p:cNvSpPr>
            <a:spLocks noChangeShapeType="1"/>
          </p:cNvSpPr>
          <p:nvPr/>
        </p:nvSpPr>
        <p:spPr bwMode="auto">
          <a:xfrm flipV="1">
            <a:off x="5429265" y="3058045"/>
            <a:ext cx="166687" cy="460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Text Box 16"/>
          <p:cNvSpPr txBox="1">
            <a:spLocks noChangeArrowheads="1"/>
          </p:cNvSpPr>
          <p:nvPr/>
        </p:nvSpPr>
        <p:spPr bwMode="auto">
          <a:xfrm>
            <a:off x="3437745" y="1669001"/>
            <a:ext cx="822325"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smtClean="0">
                <a:latin typeface="微软雅黑" panose="020B0503020204020204" pitchFamily="34" charset="-122"/>
                <a:ea typeface="微软雅黑" panose="020B0503020204020204" pitchFamily="34" charset="-122"/>
              </a:rPr>
              <a:t>运行</a:t>
            </a:r>
            <a:endParaRPr kumimoji="1" lang="en-US" altLang="zh-CN" sz="1200" b="1" dirty="0" smtClean="0">
              <a:latin typeface="微软雅黑" panose="020B0503020204020204" pitchFamily="34" charset="-122"/>
              <a:ea typeface="微软雅黑" panose="020B0503020204020204" pitchFamily="34" charset="-122"/>
            </a:endParaRPr>
          </a:p>
          <a:p>
            <a:pPr algn="ctr"/>
            <a:r>
              <a:rPr kumimoji="1" lang="zh-CN" altLang="en-US" sz="1200" b="1" dirty="0" smtClean="0">
                <a:latin typeface="微软雅黑" panose="020B0503020204020204" pitchFamily="34" charset="-122"/>
                <a:ea typeface="微软雅黑" panose="020B0503020204020204" pitchFamily="34" charset="-122"/>
              </a:rPr>
              <a:t>客户</a:t>
            </a:r>
            <a:r>
              <a:rPr kumimoji="1" lang="zh-CN" altLang="en-US" sz="1200" b="1" dirty="0">
                <a:latin typeface="微软雅黑" panose="020B0503020204020204" pitchFamily="34" charset="-122"/>
                <a:ea typeface="微软雅黑" panose="020B0503020204020204" pitchFamily="34" charset="-122"/>
              </a:rPr>
              <a:t>程序</a:t>
            </a:r>
            <a:endParaRPr kumimoji="1" lang="zh-CN" altLang="en-US" sz="1200" b="1" dirty="0">
              <a:latin typeface="微软雅黑" panose="020B0503020204020204" pitchFamily="34" charset="-122"/>
              <a:ea typeface="微软雅黑" panose="020B0503020204020204" pitchFamily="34" charset="-122"/>
            </a:endParaRPr>
          </a:p>
        </p:txBody>
      </p:sp>
      <p:grpSp>
        <p:nvGrpSpPr>
          <p:cNvPr id="14" name="Group 18"/>
          <p:cNvGrpSpPr/>
          <p:nvPr/>
        </p:nvGrpSpPr>
        <p:grpSpPr bwMode="auto">
          <a:xfrm>
            <a:off x="4869334" y="1839086"/>
            <a:ext cx="2307127" cy="1602670"/>
            <a:chOff x="1680" y="240"/>
            <a:chExt cx="2529" cy="1270"/>
          </a:xfrm>
          <a:solidFill>
            <a:schemeClr val="bg1"/>
          </a:solidFill>
        </p:grpSpPr>
        <p:sp>
          <p:nvSpPr>
            <p:cNvPr id="15" name="Oval 19"/>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16" name="Oval 20"/>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17" name="Oval 21"/>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18" name="Oval 22"/>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19" name="Oval 23"/>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20" name="Oval 24"/>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21" name="Oval 25"/>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22" name="Oval 26"/>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sp>
          <p:nvSpPr>
            <p:cNvPr id="23" name="Oval 27"/>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600" b="1">
                <a:solidFill>
                  <a:srgbClr val="368AD6"/>
                </a:solidFill>
                <a:latin typeface="+mn-lt"/>
                <a:ea typeface="黑体" panose="02010609060101010101" pitchFamily="49" charset="-122"/>
              </a:endParaRPr>
            </a:p>
          </p:txBody>
        </p:sp>
      </p:grpSp>
      <p:sp>
        <p:nvSpPr>
          <p:cNvPr id="24" name="Text Box 28"/>
          <p:cNvSpPr txBox="1">
            <a:spLocks noChangeArrowheads="1"/>
          </p:cNvSpPr>
          <p:nvPr/>
        </p:nvSpPr>
        <p:spPr bwMode="auto">
          <a:xfrm>
            <a:off x="5622940" y="1387995"/>
            <a:ext cx="903287"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25" name="Text Box 29"/>
          <p:cNvSpPr txBox="1">
            <a:spLocks noChangeArrowheads="1"/>
          </p:cNvSpPr>
          <p:nvPr/>
        </p:nvSpPr>
        <p:spPr bwMode="auto">
          <a:xfrm>
            <a:off x="5677456" y="2983414"/>
            <a:ext cx="903288" cy="307975"/>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26" name="Text Box 31"/>
          <p:cNvSpPr txBox="1">
            <a:spLocks noChangeArrowheads="1"/>
          </p:cNvSpPr>
          <p:nvPr/>
        </p:nvSpPr>
        <p:spPr bwMode="auto">
          <a:xfrm>
            <a:off x="7968539" y="1549250"/>
            <a:ext cx="10160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latin typeface="微软雅黑" panose="020B0503020204020204" pitchFamily="34" charset="-122"/>
                <a:ea typeface="微软雅黑" panose="020B0503020204020204" pitchFamily="34" charset="-122"/>
              </a:rPr>
              <a:t>运行</a:t>
            </a:r>
            <a:endParaRPr kumimoji="1" lang="zh-CN" altLang="en-US" sz="1200" b="1" dirty="0">
              <a:latin typeface="微软雅黑" panose="020B0503020204020204" pitchFamily="34" charset="-122"/>
              <a:ea typeface="微软雅黑" panose="020B0503020204020204" pitchFamily="34" charset="-122"/>
            </a:endParaRPr>
          </a:p>
          <a:p>
            <a:pPr algn="ctr"/>
            <a:r>
              <a:rPr kumimoji="1" lang="zh-CN" altLang="en-US" sz="1200" b="1" dirty="0">
                <a:latin typeface="微软雅黑" panose="020B0503020204020204" pitchFamily="34" charset="-122"/>
                <a:ea typeface="微软雅黑" panose="020B0503020204020204" pitchFamily="34" charset="-122"/>
              </a:rPr>
              <a:t>服务器程序</a:t>
            </a:r>
            <a:endParaRPr kumimoji="1" lang="zh-CN" altLang="en-US" sz="1200" b="1" dirty="0">
              <a:latin typeface="微软雅黑" panose="020B0503020204020204" pitchFamily="34" charset="-122"/>
              <a:ea typeface="微软雅黑" panose="020B0503020204020204" pitchFamily="34" charset="-122"/>
            </a:endParaRPr>
          </a:p>
        </p:txBody>
      </p:sp>
      <p:sp>
        <p:nvSpPr>
          <p:cNvPr id="27" name="Line 33"/>
          <p:cNvSpPr>
            <a:spLocks noChangeShapeType="1"/>
          </p:cNvSpPr>
          <p:nvPr/>
        </p:nvSpPr>
        <p:spPr bwMode="auto">
          <a:xfrm>
            <a:off x="3946182" y="2113339"/>
            <a:ext cx="432821" cy="42545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Line 34"/>
          <p:cNvSpPr>
            <a:spLocks noChangeShapeType="1"/>
          </p:cNvSpPr>
          <p:nvPr/>
        </p:nvSpPr>
        <p:spPr bwMode="auto">
          <a:xfrm flipH="1">
            <a:off x="7647002" y="2045472"/>
            <a:ext cx="643075" cy="628398"/>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Text Box 35"/>
          <p:cNvSpPr txBox="1">
            <a:spLocks noChangeArrowheads="1"/>
          </p:cNvSpPr>
          <p:nvPr/>
        </p:nvSpPr>
        <p:spPr bwMode="auto">
          <a:xfrm>
            <a:off x="4286265" y="2131227"/>
            <a:ext cx="309562"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49" charset="-122"/>
              </a:rPr>
              <a:t>A</a:t>
            </a:r>
            <a:endParaRPr kumimoji="1" lang="en-US" altLang="zh-CN" sz="1600" b="1">
              <a:solidFill>
                <a:srgbClr val="0000FF"/>
              </a:solidFill>
              <a:ea typeface="黑体" panose="02010609060101010101" pitchFamily="49" charset="-122"/>
            </a:endParaRPr>
          </a:p>
        </p:txBody>
      </p:sp>
      <p:sp>
        <p:nvSpPr>
          <p:cNvPr id="30" name="Text Box 36"/>
          <p:cNvSpPr txBox="1">
            <a:spLocks noChangeArrowheads="1"/>
          </p:cNvSpPr>
          <p:nvPr/>
        </p:nvSpPr>
        <p:spPr bwMode="auto">
          <a:xfrm>
            <a:off x="7575565" y="1924570"/>
            <a:ext cx="300037"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a:solidFill>
                  <a:srgbClr val="0000FF"/>
                </a:solidFill>
                <a:ea typeface="黑体" panose="02010609060101010101" pitchFamily="49" charset="-122"/>
              </a:rPr>
              <a:t>B</a:t>
            </a:r>
            <a:endParaRPr kumimoji="1" lang="en-US" altLang="zh-CN" sz="1600" b="1">
              <a:solidFill>
                <a:srgbClr val="0000FF"/>
              </a:solidFill>
              <a:ea typeface="黑体" panose="02010609060101010101" pitchFamily="49" charset="-122"/>
            </a:endParaRPr>
          </a:p>
        </p:txBody>
      </p:sp>
      <p:grpSp>
        <p:nvGrpSpPr>
          <p:cNvPr id="31" name="组合 30"/>
          <p:cNvGrpSpPr/>
          <p:nvPr/>
        </p:nvGrpSpPr>
        <p:grpSpPr bwMode="auto">
          <a:xfrm>
            <a:off x="4686315" y="2222436"/>
            <a:ext cx="2667000" cy="351413"/>
            <a:chOff x="2799680" y="2545502"/>
            <a:chExt cx="3658879" cy="1012182"/>
          </a:xfrm>
        </p:grpSpPr>
        <p:sp>
          <p:nvSpPr>
            <p:cNvPr id="32" name="Freeform 32"/>
            <p:cNvSpPr/>
            <p:nvPr/>
          </p:nvSpPr>
          <p:spPr bwMode="auto">
            <a:xfrm rot="60000">
              <a:off x="2799680" y="3080925"/>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Text Box 39"/>
            <p:cNvSpPr txBox="1">
              <a:spLocks noChangeArrowheads="1"/>
            </p:cNvSpPr>
            <p:nvPr/>
          </p:nvSpPr>
          <p:spPr bwMode="auto">
            <a:xfrm rot="240000">
              <a:off x="4031413" y="2545502"/>
              <a:ext cx="1373076" cy="3801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① </a:t>
              </a:r>
              <a:r>
                <a:rPr kumimoji="1" lang="zh-CN" altLang="en-US" sz="1200" b="1" dirty="0">
                  <a:solidFill>
                    <a:srgbClr val="CC00CC"/>
                  </a:solidFill>
                  <a:latin typeface="微软雅黑" panose="020B0503020204020204" pitchFamily="34" charset="-122"/>
                  <a:ea typeface="微软雅黑" panose="020B0503020204020204" pitchFamily="34" charset="-122"/>
                </a:rPr>
                <a:t>请求服务</a:t>
              </a:r>
              <a:endParaRPr kumimoji="1" lang="zh-CN" altLang="en-US" sz="1200" b="1" dirty="0">
                <a:solidFill>
                  <a:srgbClr val="CC00CC"/>
                </a:solidFill>
                <a:latin typeface="微软雅黑" panose="020B0503020204020204" pitchFamily="34" charset="-122"/>
                <a:ea typeface="微软雅黑" panose="020B0503020204020204" pitchFamily="34" charset="-122"/>
              </a:endParaRPr>
            </a:p>
          </p:txBody>
        </p:sp>
      </p:grpSp>
      <p:sp>
        <p:nvSpPr>
          <p:cNvPr id="34" name="Text Box 41"/>
          <p:cNvSpPr txBox="1">
            <a:spLocks noChangeArrowheads="1"/>
          </p:cNvSpPr>
          <p:nvPr/>
        </p:nvSpPr>
        <p:spPr bwMode="auto">
          <a:xfrm>
            <a:off x="4218002" y="2737652"/>
            <a:ext cx="4921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客户</a:t>
            </a:r>
            <a:endParaRPr kumimoji="1" lang="zh-CN" altLang="en-US" sz="1200" b="1">
              <a:latin typeface="微软雅黑" panose="020B0503020204020204" pitchFamily="34" charset="-122"/>
              <a:ea typeface="微软雅黑" panose="020B0503020204020204" pitchFamily="34" charset="-122"/>
            </a:endParaRPr>
          </a:p>
        </p:txBody>
      </p:sp>
      <p:sp>
        <p:nvSpPr>
          <p:cNvPr id="35" name="Text Box 42"/>
          <p:cNvSpPr txBox="1">
            <a:spLocks noChangeArrowheads="1"/>
          </p:cNvSpPr>
          <p:nvPr/>
        </p:nvSpPr>
        <p:spPr bwMode="auto">
          <a:xfrm>
            <a:off x="7364427" y="3005658"/>
            <a:ext cx="646113" cy="277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latin typeface="微软雅黑" panose="020B0503020204020204" pitchFamily="34" charset="-122"/>
                <a:ea typeface="微软雅黑" panose="020B0503020204020204" pitchFamily="34" charset="-122"/>
              </a:rPr>
              <a:t>服务器</a:t>
            </a:r>
            <a:endParaRPr kumimoji="1" lang="zh-CN" altLang="en-US" sz="1200" b="1">
              <a:latin typeface="微软雅黑" panose="020B0503020204020204" pitchFamily="34" charset="-122"/>
              <a:ea typeface="微软雅黑" panose="020B0503020204020204" pitchFamily="34" charset="-122"/>
            </a:endParaRPr>
          </a:p>
        </p:txBody>
      </p:sp>
      <p:pic>
        <p:nvPicPr>
          <p:cNvPr id="36"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262452" y="2392100"/>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86365" y="1418158"/>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65940" y="1365770"/>
            <a:ext cx="366712"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11965" y="3466033"/>
            <a:ext cx="366712"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43527" y="3518420"/>
            <a:ext cx="366713"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3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67602" y="2148408"/>
            <a:ext cx="619125"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矩形 40"/>
          <p:cNvSpPr>
            <a:spLocks noChangeArrowheads="1"/>
          </p:cNvSpPr>
          <p:nvPr/>
        </p:nvSpPr>
        <p:spPr bwMode="auto">
          <a:xfrm>
            <a:off x="4498583" y="4146385"/>
            <a:ext cx="343170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1600" b="1" dirty="0">
                <a:solidFill>
                  <a:srgbClr val="0000FF"/>
                </a:solidFill>
                <a:latin typeface="微软雅黑" panose="020B0503020204020204" pitchFamily="34" charset="-122"/>
                <a:ea typeface="微软雅黑" panose="020B0503020204020204" pitchFamily="34" charset="-122"/>
              </a:rPr>
              <a:t>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向服务器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发出请求服务</a:t>
            </a:r>
            <a:r>
              <a:rPr lang="zh-CN" altLang="en-US" sz="1600" b="1" dirty="0" smtClean="0">
                <a:solidFill>
                  <a:srgbClr val="0000FF"/>
                </a:solidFill>
                <a:latin typeface="微软雅黑" panose="020B0503020204020204" pitchFamily="34" charset="-122"/>
                <a:ea typeface="微软雅黑" panose="020B0503020204020204" pitchFamily="34" charset="-122"/>
              </a:rPr>
              <a:t>，</a:t>
            </a:r>
            <a:endParaRPr lang="en-US" altLang="zh-CN" sz="1600" b="1" dirty="0" smtClean="0">
              <a:solidFill>
                <a:srgbClr val="0000FF"/>
              </a:solidFill>
              <a:latin typeface="微软雅黑" panose="020B0503020204020204" pitchFamily="34" charset="-122"/>
              <a:ea typeface="微软雅黑" panose="020B0503020204020204" pitchFamily="34" charset="-122"/>
            </a:endParaRPr>
          </a:p>
          <a:p>
            <a:r>
              <a:rPr lang="zh-CN" altLang="en-US" sz="1600" b="1" dirty="0" smtClean="0">
                <a:solidFill>
                  <a:srgbClr val="0000FF"/>
                </a:solidFill>
                <a:latin typeface="微软雅黑" panose="020B0503020204020204" pitchFamily="34" charset="-122"/>
                <a:ea typeface="微软雅黑" panose="020B0503020204020204" pitchFamily="34" charset="-122"/>
              </a:rPr>
              <a:t>服务器 </a:t>
            </a:r>
            <a:r>
              <a:rPr lang="en-US" altLang="zh-CN" sz="1600" b="1" dirty="0">
                <a:solidFill>
                  <a:srgbClr val="0000FF"/>
                </a:solidFill>
                <a:latin typeface="微软雅黑" panose="020B0503020204020204" pitchFamily="34" charset="-122"/>
                <a:ea typeface="微软雅黑" panose="020B0503020204020204" pitchFamily="34" charset="-122"/>
              </a:rPr>
              <a:t>B </a:t>
            </a:r>
            <a:r>
              <a:rPr lang="zh-CN" altLang="en-US" sz="1600" b="1" dirty="0">
                <a:solidFill>
                  <a:srgbClr val="0000FF"/>
                </a:solidFill>
                <a:latin typeface="微软雅黑" panose="020B0503020204020204" pitchFamily="34" charset="-122"/>
                <a:ea typeface="微软雅黑" panose="020B0503020204020204" pitchFamily="34" charset="-122"/>
              </a:rPr>
              <a:t>向客户 </a:t>
            </a:r>
            <a:r>
              <a:rPr lang="en-US" altLang="zh-CN" sz="1600" b="1" dirty="0">
                <a:solidFill>
                  <a:srgbClr val="0000FF"/>
                </a:solidFill>
                <a:latin typeface="微软雅黑" panose="020B0503020204020204" pitchFamily="34" charset="-122"/>
                <a:ea typeface="微软雅黑" panose="020B0503020204020204" pitchFamily="34" charset="-122"/>
              </a:rPr>
              <a:t>A </a:t>
            </a:r>
            <a:r>
              <a:rPr lang="zh-CN" altLang="en-US" sz="1600" b="1" dirty="0">
                <a:solidFill>
                  <a:srgbClr val="0000FF"/>
                </a:solidFill>
                <a:latin typeface="微软雅黑" panose="020B0503020204020204" pitchFamily="34" charset="-122"/>
                <a:ea typeface="微软雅黑" panose="020B0503020204020204" pitchFamily="34" charset="-122"/>
              </a:rPr>
              <a:t>提供</a:t>
            </a:r>
            <a:r>
              <a:rPr lang="zh-CN" altLang="en-US" sz="1600" b="1" dirty="0" smtClean="0">
                <a:solidFill>
                  <a:srgbClr val="0000FF"/>
                </a:solidFill>
                <a:latin typeface="微软雅黑" panose="020B0503020204020204" pitchFamily="34" charset="-122"/>
                <a:ea typeface="微软雅黑" panose="020B0503020204020204" pitchFamily="34" charset="-122"/>
              </a:rPr>
              <a:t>服务</a:t>
            </a:r>
            <a:r>
              <a:rPr lang="zh-CN" altLang="en-US" sz="1600" b="1" dirty="0">
                <a:solidFill>
                  <a:srgbClr val="0000FF"/>
                </a:solidFill>
                <a:latin typeface="微软雅黑" panose="020B0503020204020204" pitchFamily="34" charset="-122"/>
                <a:ea typeface="微软雅黑" panose="020B0503020204020204" pitchFamily="34" charset="-122"/>
              </a:rPr>
              <a:t>。</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grpSp>
        <p:nvGrpSpPr>
          <p:cNvPr id="44" name="组合 43"/>
          <p:cNvGrpSpPr/>
          <p:nvPr/>
        </p:nvGrpSpPr>
        <p:grpSpPr bwMode="auto">
          <a:xfrm rot="-60000">
            <a:off x="4638201" y="2580481"/>
            <a:ext cx="2665413" cy="303219"/>
            <a:chOff x="2717737" y="3239081"/>
            <a:chExt cx="3658879" cy="639036"/>
          </a:xfrm>
        </p:grpSpPr>
        <p:sp>
          <p:nvSpPr>
            <p:cNvPr id="45" name="Text Box 40"/>
            <p:cNvSpPr txBox="1">
              <a:spLocks noChangeArrowheads="1"/>
            </p:cNvSpPr>
            <p:nvPr/>
          </p:nvSpPr>
          <p:spPr bwMode="auto">
            <a:xfrm rot="300000">
              <a:off x="3965549" y="3498003"/>
              <a:ext cx="1373075" cy="380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200" b="1" dirty="0">
                  <a:solidFill>
                    <a:srgbClr val="CC00CC"/>
                  </a:solidFill>
                  <a:latin typeface="微软雅黑" panose="020B0503020204020204" pitchFamily="34" charset="-122"/>
                  <a:ea typeface="微软雅黑" panose="020B0503020204020204" pitchFamily="34" charset="-122"/>
                </a:rPr>
                <a:t>② </a:t>
              </a:r>
              <a:r>
                <a:rPr kumimoji="1" lang="zh-CN" altLang="en-US" sz="1200" b="1" dirty="0">
                  <a:solidFill>
                    <a:srgbClr val="CC00CC"/>
                  </a:solidFill>
                  <a:latin typeface="微软雅黑" panose="020B0503020204020204" pitchFamily="34" charset="-122"/>
                  <a:ea typeface="微软雅黑" panose="020B0503020204020204" pitchFamily="34" charset="-122"/>
                </a:rPr>
                <a:t>得到服务</a:t>
              </a:r>
              <a:endParaRPr kumimoji="1" lang="zh-CN" altLang="en-US" sz="1200" b="1" dirty="0">
                <a:solidFill>
                  <a:srgbClr val="CC00CC"/>
                </a:solidFill>
                <a:latin typeface="微软雅黑" panose="020B0503020204020204" pitchFamily="34" charset="-122"/>
                <a:ea typeface="微软雅黑" panose="020B0503020204020204" pitchFamily="34" charset="-122"/>
              </a:endParaRPr>
            </a:p>
          </p:txBody>
        </p:sp>
        <p:sp>
          <p:nvSpPr>
            <p:cNvPr id="46" name="Freeform 38"/>
            <p:cNvSpPr/>
            <p:nvPr/>
          </p:nvSpPr>
          <p:spPr bwMode="auto">
            <a:xfrm rot="10800000">
              <a:off x="2717737" y="3239081"/>
              <a:ext cx="3658879" cy="476759"/>
            </a:xfrm>
            <a:custGeom>
              <a:avLst/>
              <a:gdLst>
                <a:gd name="T0" fmla="*/ 0 w 2112"/>
                <a:gd name="T1" fmla="*/ 0 h 192"/>
                <a:gd name="T2" fmla="*/ 3658879 w 2112"/>
                <a:gd name="T3" fmla="*/ 476759 h 192"/>
                <a:gd name="T4" fmla="*/ 0 60000 65536"/>
                <a:gd name="T5" fmla="*/ 0 60000 65536"/>
              </a:gdLst>
              <a:ahLst/>
              <a:cxnLst>
                <a:cxn ang="T4">
                  <a:pos x="T0" y="T1"/>
                </a:cxn>
                <a:cxn ang="T5">
                  <a:pos x="T2" y="T3"/>
                </a:cxn>
              </a:cxnLst>
              <a:rect l="0" t="0" r="r" b="b"/>
              <a:pathLst>
                <a:path w="2112" h="192">
                  <a:moveTo>
                    <a:pt x="0" y="0"/>
                  </a:moveTo>
                  <a:lnTo>
                    <a:pt x="2112" y="192"/>
                  </a:lnTo>
                </a:path>
              </a:pathLst>
            </a:custGeom>
            <a:noFill/>
            <a:ln w="38100" cap="flat" cmpd="sng">
              <a:solidFill>
                <a:srgbClr val="CC00CC">
                  <a:alpha val="79999"/>
                </a:srgbClr>
              </a:solidFill>
              <a:prstDash val="sysDot"/>
              <a:round/>
              <a:headEnd type="none" w="med" len="lg"/>
              <a:tailEnd type="triangl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7" name="对角圆角矩形 46"/>
          <p:cNvSpPr/>
          <p:nvPr/>
        </p:nvSpPr>
        <p:spPr>
          <a:xfrm>
            <a:off x="458322" y="3021356"/>
            <a:ext cx="3515160" cy="1350118"/>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581106" y="3176458"/>
            <a:ext cx="332660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zh-CN" b="1" dirty="0">
                <a:solidFill>
                  <a:schemeClr val="bg1"/>
                </a:solidFill>
                <a:latin typeface="微软雅黑" panose="020B0503020204020204" pitchFamily="34" charset="-122"/>
                <a:ea typeface="微软雅黑" panose="020B0503020204020204" pitchFamily="34" charset="-122"/>
              </a:rPr>
              <a:t>客户与服务器的通信关系建立后，通信可以是</a:t>
            </a:r>
            <a:r>
              <a:rPr lang="zh-CN" altLang="zh-CN" b="1" dirty="0">
                <a:solidFill>
                  <a:srgbClr val="FFFF00"/>
                </a:solidFill>
                <a:latin typeface="微软雅黑" panose="020B0503020204020204" pitchFamily="34" charset="-122"/>
                <a:ea typeface="微软雅黑" panose="020B0503020204020204" pitchFamily="34" charset="-122"/>
              </a:rPr>
              <a:t>双向</a:t>
            </a:r>
            <a:r>
              <a:rPr lang="zh-CN" altLang="zh-CN" b="1" dirty="0">
                <a:solidFill>
                  <a:schemeClr val="bg1"/>
                </a:solidFill>
                <a:latin typeface="微软雅黑" panose="020B0503020204020204" pitchFamily="34" charset="-122"/>
                <a:ea typeface="微软雅黑" panose="020B0503020204020204" pitchFamily="34" charset="-122"/>
              </a:rPr>
              <a:t>的，客户和服务器都可发送和接收数据。</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7575550" y="3676650"/>
            <a:ext cx="1469390" cy="337185"/>
          </a:xfrm>
          <a:prstGeom prst="rect">
            <a:avLst/>
          </a:prstGeom>
          <a:noFill/>
        </p:spPr>
        <p:txBody>
          <a:bodyPr wrap="square" rtlCol="0">
            <a:spAutoFit/>
          </a:bodyPr>
          <a:lstStyle/>
          <a:p>
            <a:r>
              <a:rPr lang="zh-CN" altLang="en-US" sz="1600" b="1">
                <a:solidFill>
                  <a:srgbClr val="FF0000"/>
                </a:solidFill>
                <a:latin typeface="微软雅黑" panose="020B0503020204020204" pitchFamily="34" charset="-122"/>
                <a:ea typeface="微软雅黑" panose="020B0503020204020204" pitchFamily="34" charset="-122"/>
              </a:rPr>
              <a:t>主从关系</a:t>
            </a:r>
            <a:endParaRPr lang="zh-CN" altLang="en-US" sz="16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2000"/>
                                        <p:tgtEl>
                                          <p:spTgt spid="31"/>
                                        </p:tgtEl>
                                      </p:cBhvr>
                                    </p:animEffect>
                                  </p:childTnLst>
                                </p:cTn>
                              </p:par>
                            </p:childTnLst>
                          </p:cTn>
                        </p:par>
                        <p:par>
                          <p:cTn id="8" fill="hold">
                            <p:stCondLst>
                              <p:cond delay="2000"/>
                            </p:stCondLst>
                            <p:childTnLst>
                              <p:par>
                                <p:cTn id="9" presetID="22" presetClass="entr" presetSubtype="2" fill="hold" nodeType="afterEffect">
                                  <p:stCondLst>
                                    <p:cond delay="500"/>
                                  </p:stCondLst>
                                  <p:childTnLst>
                                    <p:set>
                                      <p:cBhvr>
                                        <p:cTn id="10" dur="1" fill="hold">
                                          <p:stCondLst>
                                            <p:cond delay="0"/>
                                          </p:stCondLst>
                                        </p:cTn>
                                        <p:tgtEl>
                                          <p:spTgt spid="44"/>
                                        </p:tgtEl>
                                        <p:attrNameLst>
                                          <p:attrName>style.visibility</p:attrName>
                                        </p:attrNameLst>
                                      </p:cBhvr>
                                      <p:to>
                                        <p:strVal val="visible"/>
                                      </p:to>
                                    </p:set>
                                    <p:animEffect transition="in" filter="wipe(right)">
                                      <p:cBhvr>
                                        <p:cTn id="11" dur="2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0000FF"/>
                </a:solidFill>
              </a:rPr>
              <a:t>客户程序</a:t>
            </a:r>
            <a:endParaRPr lang="en-US" altLang="zh-CN" dirty="0" smtClean="0">
              <a:solidFill>
                <a:srgbClr val="0000FF"/>
              </a:solidFill>
            </a:endParaRPr>
          </a:p>
          <a:p>
            <a:pPr lvl="1"/>
            <a:r>
              <a:rPr lang="zh-CN" altLang="en-US" dirty="0" smtClean="0"/>
              <a:t>被</a:t>
            </a:r>
            <a:r>
              <a:rPr lang="zh-CN" altLang="en-US" dirty="0"/>
              <a:t>用户</a:t>
            </a:r>
            <a:r>
              <a:rPr lang="zh-CN" altLang="en-US" dirty="0">
                <a:solidFill>
                  <a:srgbClr val="C00000"/>
                </a:solidFill>
              </a:rPr>
              <a:t>调用后</a:t>
            </a:r>
            <a:r>
              <a:rPr lang="zh-CN" altLang="en-US" dirty="0" smtClean="0">
                <a:solidFill>
                  <a:srgbClr val="C00000"/>
                </a:solidFill>
              </a:rPr>
              <a:t>运行，</a:t>
            </a:r>
            <a:r>
              <a:rPr lang="zh-CN" altLang="en-US" dirty="0" smtClean="0"/>
              <a:t>需</a:t>
            </a:r>
            <a:r>
              <a:rPr lang="zh-CN" altLang="en-US" dirty="0" smtClean="0">
                <a:solidFill>
                  <a:srgbClr val="C00000"/>
                </a:solidFill>
              </a:rPr>
              <a:t>主动</a:t>
            </a:r>
            <a:r>
              <a:rPr lang="zh-CN" altLang="en-US" dirty="0"/>
              <a:t>向远地服务器发起通信（请求服务）</a:t>
            </a:r>
            <a:r>
              <a:rPr lang="zh-CN" altLang="en-US" dirty="0" smtClean="0"/>
              <a:t>。必须</a:t>
            </a:r>
            <a:r>
              <a:rPr lang="zh-CN" altLang="en-US" dirty="0"/>
              <a:t>知道服务器程序的地址</a:t>
            </a:r>
            <a:r>
              <a:rPr lang="zh-CN" altLang="en-US" dirty="0" smtClean="0"/>
              <a:t>。</a:t>
            </a:r>
            <a:endParaRPr lang="en-US" altLang="zh-CN" dirty="0" smtClean="0"/>
          </a:p>
          <a:p>
            <a:pPr lvl="1"/>
            <a:r>
              <a:rPr lang="zh-CN" altLang="en-US" dirty="0"/>
              <a:t>不需要特殊的硬件和很复杂的操作系统</a:t>
            </a:r>
            <a:r>
              <a:rPr lang="zh-CN" altLang="en-US" dirty="0" smtClean="0"/>
              <a:t>。</a:t>
            </a:r>
            <a:endParaRPr lang="en-US" altLang="zh-CN" dirty="0" smtClean="0"/>
          </a:p>
          <a:p>
            <a:r>
              <a:rPr lang="zh-CN" altLang="en-US" dirty="0">
                <a:solidFill>
                  <a:srgbClr val="0000FF"/>
                </a:solidFill>
              </a:rPr>
              <a:t>服务器程序</a:t>
            </a:r>
            <a:endParaRPr lang="en-US" altLang="zh-CN" dirty="0">
              <a:solidFill>
                <a:srgbClr val="0000FF"/>
              </a:solidFill>
            </a:endParaRPr>
          </a:p>
          <a:p>
            <a:pPr lvl="1"/>
            <a:r>
              <a:rPr lang="zh-CN" altLang="en-US" dirty="0" smtClean="0"/>
              <a:t>专门</a:t>
            </a:r>
            <a:r>
              <a:rPr lang="zh-CN" altLang="en-US" dirty="0"/>
              <a:t>用来提供某种服务的程序，可同时处理多</a:t>
            </a:r>
            <a:r>
              <a:rPr lang="zh-CN" altLang="en-US" dirty="0" smtClean="0"/>
              <a:t>个客户请求</a:t>
            </a:r>
            <a:r>
              <a:rPr lang="zh-CN" altLang="en-US" dirty="0"/>
              <a:t>。</a:t>
            </a:r>
            <a:endParaRPr lang="zh-CN" altLang="en-US" dirty="0"/>
          </a:p>
          <a:p>
            <a:pPr lvl="1"/>
            <a:r>
              <a:rPr lang="zh-CN" altLang="en-US" dirty="0" smtClean="0"/>
              <a:t>一直</a:t>
            </a:r>
            <a:r>
              <a:rPr lang="zh-CN" altLang="en-US" dirty="0">
                <a:solidFill>
                  <a:srgbClr val="C00000"/>
                </a:solidFill>
              </a:rPr>
              <a:t>不断地运行着，被动</a:t>
            </a:r>
            <a:r>
              <a:rPr lang="zh-CN" altLang="en-US" dirty="0"/>
              <a:t>地等待并接受来自各地的客户的通信请求</a:t>
            </a:r>
            <a:r>
              <a:rPr lang="zh-CN" altLang="en-US" dirty="0" smtClean="0"/>
              <a:t>。不</a:t>
            </a:r>
            <a:r>
              <a:rPr lang="zh-CN" altLang="en-US" dirty="0"/>
              <a:t>需要知道客户程序的地址。（监听状态）</a:t>
            </a:r>
            <a:endParaRPr lang="zh-CN" altLang="en-US" dirty="0"/>
          </a:p>
          <a:p>
            <a:pPr lvl="1"/>
            <a:r>
              <a:rPr lang="zh-CN" altLang="en-US" dirty="0"/>
              <a:t>一般需要强大的硬件和高级的操作系统支持</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a:t>客户程序和服务器</a:t>
            </a:r>
            <a:r>
              <a:rPr lang="zh-CN" altLang="en-US" dirty="0" smtClean="0"/>
              <a:t>程序</a:t>
            </a:r>
            <a:r>
              <a:rPr lang="zh-CN" altLang="en-US" dirty="0"/>
              <a:t>主要特点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3"/>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4"/>
          <p:cNvSpPr>
            <a:spLocks noChangeArrowheads="1"/>
          </p:cNvSpPr>
          <p:nvPr/>
        </p:nvSpPr>
        <p:spPr bwMode="auto">
          <a:xfrm>
            <a:off x="663253" y="2583673"/>
            <a:ext cx="120650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dirty="0">
                <a:solidFill>
                  <a:srgbClr val="00B0F0"/>
                </a:solidFill>
                <a:latin typeface="微软雅黑" panose="020B0503020204020204" pitchFamily="34" charset="-122"/>
                <a:ea typeface="微软雅黑" panose="020B0503020204020204" pitchFamily="34" charset="-122"/>
              </a:rPr>
              <a:t>谢希仁  编著</a:t>
            </a:r>
            <a:endParaRPr lang="fr-FR" sz="1200" b="1" dirty="0">
              <a:solidFill>
                <a:srgbClr val="00B0F0"/>
              </a:solidFill>
              <a:latin typeface="微软雅黑" panose="020B0503020204020204" pitchFamily="34" charset="-122"/>
              <a:ea typeface="微软雅黑" panose="020B0503020204020204" pitchFamily="34" charset="-122"/>
            </a:endParaRPr>
          </a:p>
        </p:txBody>
      </p:sp>
      <p:sp>
        <p:nvSpPr>
          <p:cNvPr id="12" name="Rectangle 6"/>
          <p:cNvSpPr>
            <a:spLocks noChangeArrowheads="1"/>
          </p:cNvSpPr>
          <p:nvPr/>
        </p:nvSpPr>
        <p:spPr bwMode="auto">
          <a:xfrm>
            <a:off x="10302" y="2239963"/>
            <a:ext cx="2512403"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1600" b="1" dirty="0">
                <a:solidFill>
                  <a:srgbClr val="00B0F0"/>
                </a:solidFill>
                <a:latin typeface="微软雅黑" panose="020B0503020204020204" pitchFamily="34" charset="-122"/>
                <a:ea typeface="微软雅黑" panose="020B0503020204020204" pitchFamily="34" charset="-122"/>
              </a:rPr>
              <a:t>计算机网络（</a:t>
            </a:r>
            <a:r>
              <a:rPr lang="fr-FR" sz="1600" b="1" dirty="0" smtClean="0">
                <a:solidFill>
                  <a:srgbClr val="00B0F0"/>
                </a:solidFill>
                <a:latin typeface="微软雅黑" panose="020B0503020204020204" pitchFamily="34" charset="-122"/>
                <a:ea typeface="微软雅黑" panose="020B0503020204020204" pitchFamily="34" charset="-122"/>
              </a:rPr>
              <a:t>第 8 版</a:t>
            </a:r>
            <a:r>
              <a:rPr lang="fr-FR" sz="1600" b="1" dirty="0">
                <a:solidFill>
                  <a:srgbClr val="00B0F0"/>
                </a:solidFill>
                <a:latin typeface="微软雅黑" panose="020B0503020204020204" pitchFamily="34" charset="-122"/>
                <a:ea typeface="微软雅黑" panose="020B0503020204020204" pitchFamily="34" charset="-122"/>
              </a:rPr>
              <a:t>）</a:t>
            </a:r>
            <a:endParaRPr lang="fr-FR" sz="1600" b="1" dirty="0">
              <a:solidFill>
                <a:srgbClr val="00B0F0"/>
              </a:solidFill>
              <a:latin typeface="微软雅黑" panose="020B0503020204020204" pitchFamily="34" charset="-122"/>
              <a:ea typeface="微软雅黑" panose="020B0503020204020204" pitchFamily="34" charset="-122"/>
            </a:endParaRPr>
          </a:p>
        </p:txBody>
      </p:sp>
      <p:sp>
        <p:nvSpPr>
          <p:cNvPr id="13" name="矩形 6"/>
          <p:cNvSpPr>
            <a:spLocks noChangeArrowheads="1"/>
          </p:cNvSpPr>
          <p:nvPr/>
        </p:nvSpPr>
        <p:spPr bwMode="auto">
          <a:xfrm>
            <a:off x="5226050" y="2219325"/>
            <a:ext cx="2016125" cy="93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5500" b="1">
                <a:solidFill>
                  <a:schemeClr val="bg1"/>
                </a:solidFill>
                <a:latin typeface="微软雅黑" panose="020B0503020204020204" pitchFamily="34" charset="-122"/>
                <a:ea typeface="微软雅黑" panose="020B0503020204020204" pitchFamily="34" charset="-122"/>
              </a:rPr>
              <a:t>概  述</a:t>
            </a:r>
            <a:endParaRPr lang="fr-FR" altLang="zh-CN" sz="5500" b="1">
              <a:solidFill>
                <a:schemeClr val="bg1"/>
              </a:solidFill>
              <a:latin typeface="微软雅黑" panose="020B0503020204020204" pitchFamily="34" charset="-122"/>
              <a:ea typeface="微软雅黑" panose="020B0503020204020204" pitchFamily="34" charset="-122"/>
            </a:endParaRPr>
          </a:p>
        </p:txBody>
      </p:sp>
      <p:sp>
        <p:nvSpPr>
          <p:cNvPr id="14" name="矩形 7"/>
          <p:cNvSpPr>
            <a:spLocks noChangeArrowheads="1"/>
          </p:cNvSpPr>
          <p:nvPr/>
        </p:nvSpPr>
        <p:spPr bwMode="auto">
          <a:xfrm>
            <a:off x="5565775" y="1736725"/>
            <a:ext cx="13382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eaLnBrk="0" hangingPunct="0"/>
            <a:r>
              <a:rPr lang="fr-FR" altLang="zh-CN" sz="2800" b="1">
                <a:solidFill>
                  <a:schemeClr val="bg1"/>
                </a:solidFill>
                <a:latin typeface="微软雅黑" panose="020B0503020204020204" pitchFamily="34" charset="-122"/>
                <a:ea typeface="微软雅黑" panose="020B0503020204020204" pitchFamily="34" charset="-122"/>
              </a:rPr>
              <a:t>第 1 章</a:t>
            </a:r>
            <a:endParaRPr lang="fr-FR" altLang="zh-CN" sz="2800" b="1">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0" y="2236788"/>
            <a:ext cx="2749685" cy="3175"/>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6" name="图片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7222" y="2955148"/>
            <a:ext cx="11985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3281"/>
            <a:ext cx="3425066" cy="3172691"/>
          </a:xfrm>
        </p:spPr>
        <p:txBody>
          <a:bodyPr/>
          <a:lstStyle/>
          <a:p>
            <a:r>
              <a:rPr lang="zh-CN" altLang="en-US" sz="1600" dirty="0"/>
              <a:t>两台主机在通信</a:t>
            </a:r>
            <a:r>
              <a:rPr lang="zh-CN" altLang="en-US" sz="1600" dirty="0" smtClean="0"/>
              <a:t>时</a:t>
            </a:r>
            <a:r>
              <a:rPr lang="zh-CN" altLang="en-US" sz="1600" dirty="0" smtClean="0">
                <a:solidFill>
                  <a:srgbClr val="C00000"/>
                </a:solidFill>
              </a:rPr>
              <a:t>不区分</a:t>
            </a:r>
            <a:r>
              <a:rPr lang="zh-CN" altLang="en-US" sz="1600" dirty="0" smtClean="0"/>
              <a:t>服务</a:t>
            </a:r>
            <a:r>
              <a:rPr lang="zh-CN" altLang="en-US" sz="1600" dirty="0"/>
              <a:t>请求</a:t>
            </a:r>
            <a:r>
              <a:rPr lang="zh-CN" altLang="en-US" sz="1600" dirty="0" smtClean="0"/>
              <a:t>方和服务</a:t>
            </a:r>
            <a:r>
              <a:rPr lang="zh-CN" altLang="en-US" sz="1600" dirty="0"/>
              <a:t>提供方。</a:t>
            </a:r>
            <a:endParaRPr lang="zh-CN" altLang="en-US" sz="1600" dirty="0"/>
          </a:p>
          <a:p>
            <a:r>
              <a:rPr lang="zh-CN" altLang="en-US" sz="1600" dirty="0" smtClean="0"/>
              <a:t>只要都</a:t>
            </a:r>
            <a:r>
              <a:rPr lang="zh-CN" altLang="en-US" sz="1600" dirty="0"/>
              <a:t>运行</a:t>
            </a:r>
            <a:r>
              <a:rPr lang="zh-CN" altLang="en-US" sz="1600" dirty="0" smtClean="0"/>
              <a:t>了 </a:t>
            </a:r>
            <a:r>
              <a:rPr lang="en-US" altLang="zh-CN" sz="1600" dirty="0" smtClean="0"/>
              <a:t>P2P </a:t>
            </a:r>
            <a:r>
              <a:rPr lang="zh-CN" altLang="en-US" sz="1600" dirty="0" smtClean="0"/>
              <a:t>软件，就</a:t>
            </a:r>
            <a:r>
              <a:rPr lang="zh-CN" altLang="en-US" sz="1600" dirty="0"/>
              <a:t>可以进行</a:t>
            </a:r>
            <a:r>
              <a:rPr lang="zh-CN" altLang="en-US" sz="1600" dirty="0">
                <a:solidFill>
                  <a:srgbClr val="C00000"/>
                </a:solidFill>
              </a:rPr>
              <a:t>平等的、对等连接通信</a:t>
            </a:r>
            <a:r>
              <a:rPr lang="zh-CN" altLang="en-US" dirty="0">
                <a:solidFill>
                  <a:srgbClr val="C00000"/>
                </a:solidFill>
              </a:rPr>
              <a:t>。</a:t>
            </a:r>
            <a:endParaRPr lang="zh-CN" altLang="en-US" dirty="0">
              <a:solidFill>
                <a:srgbClr val="C00000"/>
              </a:solidFill>
            </a:endParaRPr>
          </a:p>
        </p:txBody>
      </p:sp>
      <p:sp>
        <p:nvSpPr>
          <p:cNvPr id="4" name="文本占位符 3"/>
          <p:cNvSpPr>
            <a:spLocks noGrp="1"/>
          </p:cNvSpPr>
          <p:nvPr>
            <p:ph type="body" sz="quarter" idx="11"/>
          </p:nvPr>
        </p:nvSpPr>
        <p:spPr/>
        <p:txBody>
          <a:bodyPr/>
          <a:lstStyle/>
          <a:p>
            <a:r>
              <a:rPr lang="en-US" altLang="zh-CN" dirty="0"/>
              <a:t>2. </a:t>
            </a:r>
            <a:r>
              <a:rPr lang="zh-CN" altLang="en-US" dirty="0"/>
              <a:t>对等</a:t>
            </a:r>
            <a:r>
              <a:rPr lang="zh-CN" altLang="en-US" dirty="0" smtClean="0"/>
              <a:t>连接方式（</a:t>
            </a:r>
            <a:r>
              <a:rPr lang="en-US" altLang="zh-CN" dirty="0" smtClean="0"/>
              <a:t>P2P </a:t>
            </a:r>
            <a:r>
              <a:rPr lang="zh-CN" altLang="en-US" dirty="0" smtClean="0"/>
              <a:t>方式）</a:t>
            </a:r>
            <a:endParaRPr lang="zh-CN" altLang="en-US" dirty="0"/>
          </a:p>
        </p:txBody>
      </p:sp>
      <p:sp>
        <p:nvSpPr>
          <p:cNvPr id="47" name="对角圆角矩形 46"/>
          <p:cNvSpPr/>
          <p:nvPr/>
        </p:nvSpPr>
        <p:spPr>
          <a:xfrm>
            <a:off x="517779" y="2519700"/>
            <a:ext cx="3575703" cy="1432010"/>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400"/>
          </a:p>
        </p:txBody>
      </p:sp>
      <p:sp>
        <p:nvSpPr>
          <p:cNvPr id="48" name="矩形 5"/>
          <p:cNvSpPr>
            <a:spLocks noChangeArrowheads="1"/>
          </p:cNvSpPr>
          <p:nvPr/>
        </p:nvSpPr>
        <p:spPr bwMode="auto">
          <a:xfrm>
            <a:off x="673767" y="2562801"/>
            <a:ext cx="3352127" cy="1322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en-US" sz="1600" b="1" dirty="0" smtClean="0">
                <a:solidFill>
                  <a:schemeClr val="bg1"/>
                </a:solidFill>
                <a:latin typeface="微软雅黑" panose="020B0503020204020204" pitchFamily="34" charset="-122"/>
                <a:ea typeface="微软雅黑" panose="020B0503020204020204" pitchFamily="34" charset="-122"/>
              </a:rPr>
              <a:t>对等</a:t>
            </a:r>
            <a:r>
              <a:rPr lang="zh-CN" altLang="en-US" sz="1600" b="1" dirty="0">
                <a:solidFill>
                  <a:schemeClr val="bg1"/>
                </a:solidFill>
                <a:latin typeface="微软雅黑" panose="020B0503020204020204" pitchFamily="34" charset="-122"/>
                <a:ea typeface="微软雅黑" panose="020B0503020204020204" pitchFamily="34" charset="-122"/>
              </a:rPr>
              <a:t>连接方式从本质上看仍然是使用客户服务器方式，只是对等连接中的每一个主机</a:t>
            </a:r>
            <a:r>
              <a:rPr lang="zh-CN" altLang="en-US" sz="1600" b="1" dirty="0">
                <a:solidFill>
                  <a:srgbClr val="FFFF00"/>
                </a:solidFill>
                <a:latin typeface="微软雅黑" panose="020B0503020204020204" pitchFamily="34" charset="-122"/>
                <a:ea typeface="微软雅黑" panose="020B0503020204020204" pitchFamily="34" charset="-122"/>
              </a:rPr>
              <a:t>既是客户又是服务器</a:t>
            </a:r>
            <a:r>
              <a:rPr lang="zh-CN" altLang="en-US" b="1" dirty="0" smtClean="0">
                <a:solidFill>
                  <a:srgbClr val="FFFF00"/>
                </a:solidFill>
                <a:latin typeface="微软雅黑" panose="020B0503020204020204" pitchFamily="34" charset="-122"/>
                <a:ea typeface="微软雅黑" panose="020B0503020204020204" pitchFamily="34" charset="-122"/>
              </a:rPr>
              <a:t>。</a:t>
            </a:r>
            <a:endParaRPr lang="zh-CN" altLang="en-US" b="1" dirty="0">
              <a:solidFill>
                <a:srgbClr val="FFFF00"/>
              </a:solidFill>
              <a:latin typeface="微软雅黑" panose="020B0503020204020204" pitchFamily="34" charset="-122"/>
              <a:ea typeface="微软雅黑" panose="020B0503020204020204" pitchFamily="34" charset="-122"/>
            </a:endParaRPr>
          </a:p>
        </p:txBody>
      </p:sp>
      <p:sp>
        <p:nvSpPr>
          <p:cNvPr id="49" name="Oval 4"/>
          <p:cNvSpPr>
            <a:spLocks noChangeArrowheads="1"/>
          </p:cNvSpPr>
          <p:nvPr/>
        </p:nvSpPr>
        <p:spPr bwMode="auto">
          <a:xfrm>
            <a:off x="4093027" y="1165157"/>
            <a:ext cx="4441371" cy="2858197"/>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Line 5"/>
          <p:cNvSpPr>
            <a:spLocks noChangeShapeType="1"/>
          </p:cNvSpPr>
          <p:nvPr/>
        </p:nvSpPr>
        <p:spPr bwMode="auto">
          <a:xfrm flipV="1">
            <a:off x="4977095" y="2890233"/>
            <a:ext cx="512618" cy="338537"/>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6"/>
          <p:cNvSpPr>
            <a:spLocks noChangeShapeType="1"/>
          </p:cNvSpPr>
          <p:nvPr/>
        </p:nvSpPr>
        <p:spPr bwMode="auto">
          <a:xfrm flipH="1" flipV="1">
            <a:off x="4727213" y="2334227"/>
            <a:ext cx="772509" cy="269821"/>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7"/>
          <p:cNvSpPr>
            <a:spLocks noChangeShapeType="1"/>
          </p:cNvSpPr>
          <p:nvPr/>
        </p:nvSpPr>
        <p:spPr bwMode="auto">
          <a:xfrm flipH="1">
            <a:off x="7155734" y="2612821"/>
            <a:ext cx="783490" cy="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8"/>
          <p:cNvSpPr>
            <a:spLocks noChangeShapeType="1"/>
          </p:cNvSpPr>
          <p:nvPr/>
        </p:nvSpPr>
        <p:spPr bwMode="auto">
          <a:xfrm flipH="1">
            <a:off x="6635152" y="1666913"/>
            <a:ext cx="449997" cy="669683"/>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9"/>
          <p:cNvSpPr>
            <a:spLocks noChangeShapeType="1"/>
          </p:cNvSpPr>
          <p:nvPr/>
        </p:nvSpPr>
        <p:spPr bwMode="auto">
          <a:xfrm flipH="1" flipV="1">
            <a:off x="6630429" y="3083294"/>
            <a:ext cx="397570" cy="394714"/>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10"/>
          <p:cNvSpPr>
            <a:spLocks noChangeShapeType="1"/>
          </p:cNvSpPr>
          <p:nvPr/>
        </p:nvSpPr>
        <p:spPr bwMode="auto">
          <a:xfrm>
            <a:off x="5316072" y="1761107"/>
            <a:ext cx="451453" cy="483413"/>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Line 11"/>
          <p:cNvSpPr>
            <a:spLocks noChangeShapeType="1"/>
          </p:cNvSpPr>
          <p:nvPr/>
        </p:nvSpPr>
        <p:spPr bwMode="auto">
          <a:xfrm flipV="1">
            <a:off x="5707527" y="3039086"/>
            <a:ext cx="91747" cy="548460"/>
          </a:xfrm>
          <a:prstGeom prst="line">
            <a:avLst/>
          </a:prstGeom>
          <a:noFill/>
          <a:ln w="28575">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7" name="Group 17"/>
          <p:cNvGrpSpPr/>
          <p:nvPr/>
        </p:nvGrpSpPr>
        <p:grpSpPr bwMode="auto">
          <a:xfrm>
            <a:off x="5258040" y="1947503"/>
            <a:ext cx="2136571" cy="1415756"/>
            <a:chOff x="1680" y="240"/>
            <a:chExt cx="2529" cy="1270"/>
          </a:xfrm>
          <a:solidFill>
            <a:schemeClr val="bg1"/>
          </a:solidFill>
        </p:grpSpPr>
        <p:sp>
          <p:nvSpPr>
            <p:cNvPr id="58" name="Oval 18"/>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59" name="Oval 19"/>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0" name="Oval 20"/>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1" name="Oval 21"/>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2" name="Oval 22"/>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3" name="Oval 23"/>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4" name="Oval 24"/>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5" name="Oval 25"/>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sp>
          <p:nvSpPr>
            <p:cNvPr id="66" name="Oval 26"/>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fontAlgn="auto">
                <a:spcBef>
                  <a:spcPts val="0"/>
                </a:spcBef>
                <a:spcAft>
                  <a:spcPts val="0"/>
                </a:spcAft>
                <a:defRPr/>
              </a:pPr>
              <a:endParaRPr lang="zh-CN" altLang="en-US" sz="1400" b="1">
                <a:solidFill>
                  <a:srgbClr val="368AD6"/>
                </a:solidFill>
                <a:latin typeface="+mn-lt"/>
                <a:ea typeface="黑体" panose="02010609060101010101" pitchFamily="49" charset="-122"/>
              </a:endParaRPr>
            </a:p>
          </p:txBody>
        </p:sp>
      </p:grpSp>
      <p:sp>
        <p:nvSpPr>
          <p:cNvPr id="67" name="Text Box 27"/>
          <p:cNvSpPr txBox="1">
            <a:spLocks noChangeArrowheads="1"/>
          </p:cNvSpPr>
          <p:nvPr/>
        </p:nvSpPr>
        <p:spPr bwMode="auto">
          <a:xfrm>
            <a:off x="5640252" y="1381948"/>
            <a:ext cx="118030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网络边缘</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68" name="Text Box 28"/>
          <p:cNvSpPr txBox="1">
            <a:spLocks noChangeArrowheads="1"/>
          </p:cNvSpPr>
          <p:nvPr/>
        </p:nvSpPr>
        <p:spPr bwMode="auto">
          <a:xfrm>
            <a:off x="5884044" y="2577967"/>
            <a:ext cx="1090078" cy="307777"/>
          </a:xfrm>
          <a:prstGeom prst="rect">
            <a:avLst/>
          </a:prstGeom>
          <a:solidFill>
            <a:schemeClr val="bg1"/>
          </a:solidFill>
          <a:ln>
            <a:noFill/>
          </a:ln>
          <a:effectLst/>
          <a:extLst>
            <a:ext uri="{91240B29-F687-4F45-9708-019B960494DF}">
              <a14:hiddenLine xmlns:a14="http://schemas.microsoft.com/office/drawing/2010/main" w="190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网络核心</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69" name="Text Box 30"/>
          <p:cNvSpPr txBox="1">
            <a:spLocks noChangeArrowheads="1"/>
          </p:cNvSpPr>
          <p:nvPr/>
        </p:nvSpPr>
        <p:spPr bwMode="auto">
          <a:xfrm>
            <a:off x="7189671" y="1738140"/>
            <a:ext cx="8637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endParaRPr kumimoji="1" lang="zh-CN" altLang="en-US" sz="1100" b="1" dirty="0">
              <a:latin typeface="微软雅黑" panose="020B0503020204020204" pitchFamily="34" charset="-122"/>
              <a:ea typeface="微软雅黑" panose="020B0503020204020204" pitchFamily="34" charset="-122"/>
            </a:endParaRP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endParaRPr kumimoji="1" lang="zh-CN" altLang="en-US" sz="1100" b="1" dirty="0">
              <a:latin typeface="微软雅黑" panose="020B0503020204020204" pitchFamily="34" charset="-122"/>
              <a:ea typeface="微软雅黑" panose="020B0503020204020204" pitchFamily="34" charset="-122"/>
            </a:endParaRPr>
          </a:p>
        </p:txBody>
      </p:sp>
      <p:sp>
        <p:nvSpPr>
          <p:cNvPr id="70" name="Text Box 31"/>
          <p:cNvSpPr txBox="1">
            <a:spLocks noChangeArrowheads="1"/>
          </p:cNvSpPr>
          <p:nvPr/>
        </p:nvSpPr>
        <p:spPr bwMode="auto">
          <a:xfrm>
            <a:off x="7309650" y="3089163"/>
            <a:ext cx="86206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endParaRPr kumimoji="1" lang="zh-CN" altLang="en-US" sz="1100" b="1" dirty="0">
              <a:latin typeface="微软雅黑" panose="020B0503020204020204" pitchFamily="34" charset="-122"/>
              <a:ea typeface="微软雅黑" panose="020B0503020204020204" pitchFamily="34" charset="-122"/>
            </a:endParaRP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endParaRPr kumimoji="1" lang="zh-CN" altLang="en-US" sz="1100" b="1" dirty="0">
              <a:latin typeface="微软雅黑" panose="020B0503020204020204" pitchFamily="34" charset="-122"/>
              <a:ea typeface="微软雅黑" panose="020B0503020204020204" pitchFamily="34" charset="-122"/>
            </a:endParaRPr>
          </a:p>
        </p:txBody>
      </p:sp>
      <p:sp>
        <p:nvSpPr>
          <p:cNvPr id="71" name="Line 32"/>
          <p:cNvSpPr>
            <a:spLocks noChangeShapeType="1"/>
          </p:cNvSpPr>
          <p:nvPr/>
        </p:nvSpPr>
        <p:spPr bwMode="auto">
          <a:xfrm flipH="1">
            <a:off x="7105061" y="1855231"/>
            <a:ext cx="0" cy="1577377"/>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2" name="Line 33"/>
          <p:cNvSpPr>
            <a:spLocks noChangeShapeType="1"/>
          </p:cNvSpPr>
          <p:nvPr/>
        </p:nvSpPr>
        <p:spPr bwMode="auto">
          <a:xfrm flipH="1" flipV="1">
            <a:off x="7224507" y="1672751"/>
            <a:ext cx="231860" cy="132613"/>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Line 34"/>
          <p:cNvSpPr>
            <a:spLocks noChangeShapeType="1"/>
          </p:cNvSpPr>
          <p:nvPr/>
        </p:nvSpPr>
        <p:spPr bwMode="auto">
          <a:xfrm flipH="1">
            <a:off x="7199702" y="3449107"/>
            <a:ext cx="232938" cy="12973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Text Box 35"/>
          <p:cNvSpPr txBox="1">
            <a:spLocks noChangeArrowheads="1"/>
          </p:cNvSpPr>
          <p:nvPr/>
        </p:nvSpPr>
        <p:spPr bwMode="auto">
          <a:xfrm>
            <a:off x="6648512" y="3459924"/>
            <a:ext cx="288517" cy="338554"/>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49" charset="-122"/>
              </a:rPr>
              <a:t>D</a:t>
            </a:r>
            <a:endParaRPr kumimoji="1" lang="en-US" altLang="zh-CN" sz="1600" b="1" dirty="0">
              <a:solidFill>
                <a:srgbClr val="0000FF"/>
              </a:solidFill>
              <a:ea typeface="黑体" panose="02010609060101010101" pitchFamily="49" charset="-122"/>
            </a:endParaRPr>
          </a:p>
        </p:txBody>
      </p:sp>
      <p:sp>
        <p:nvSpPr>
          <p:cNvPr id="75" name="Text Box 36"/>
          <p:cNvSpPr txBox="1">
            <a:spLocks noChangeArrowheads="1"/>
          </p:cNvSpPr>
          <p:nvPr/>
        </p:nvSpPr>
        <p:spPr bwMode="auto">
          <a:xfrm>
            <a:off x="7207428" y="1384781"/>
            <a:ext cx="269400" cy="338554"/>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49" charset="-122"/>
              </a:rPr>
              <a:t>C</a:t>
            </a:r>
            <a:endParaRPr kumimoji="1" lang="en-US" altLang="zh-CN" sz="1600" b="1" dirty="0">
              <a:solidFill>
                <a:srgbClr val="0000FF"/>
              </a:solidFill>
              <a:ea typeface="黑体" panose="02010609060101010101" pitchFamily="49" charset="-122"/>
            </a:endParaRPr>
          </a:p>
        </p:txBody>
      </p:sp>
      <p:sp>
        <p:nvSpPr>
          <p:cNvPr id="76" name="Line 38"/>
          <p:cNvSpPr>
            <a:spLocks noChangeShapeType="1"/>
          </p:cNvSpPr>
          <p:nvPr/>
        </p:nvSpPr>
        <p:spPr bwMode="auto">
          <a:xfrm flipH="1">
            <a:off x="5071118" y="1925375"/>
            <a:ext cx="263066" cy="1113712"/>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Text Box 39"/>
          <p:cNvSpPr txBox="1">
            <a:spLocks noChangeArrowheads="1"/>
          </p:cNvSpPr>
          <p:nvPr/>
        </p:nvSpPr>
        <p:spPr bwMode="auto">
          <a:xfrm>
            <a:off x="4989076" y="1390091"/>
            <a:ext cx="260577" cy="338554"/>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49" charset="-122"/>
              </a:rPr>
              <a:t>E</a:t>
            </a:r>
            <a:endParaRPr kumimoji="1" lang="en-US" altLang="zh-CN" sz="1600" b="1" dirty="0">
              <a:solidFill>
                <a:srgbClr val="0000FF"/>
              </a:solidFill>
              <a:ea typeface="黑体" panose="02010609060101010101" pitchFamily="49" charset="-122"/>
            </a:endParaRPr>
          </a:p>
        </p:txBody>
      </p:sp>
      <p:sp>
        <p:nvSpPr>
          <p:cNvPr id="78" name="Text Box 40"/>
          <p:cNvSpPr txBox="1">
            <a:spLocks noChangeArrowheads="1"/>
          </p:cNvSpPr>
          <p:nvPr/>
        </p:nvSpPr>
        <p:spPr bwMode="auto">
          <a:xfrm>
            <a:off x="4669949" y="3169789"/>
            <a:ext cx="256166" cy="338554"/>
          </a:xfrm>
          <a:prstGeom prst="rect">
            <a:avLst/>
          </a:prstGeom>
          <a:noFill/>
          <a:ln>
            <a:noFill/>
          </a:ln>
          <a:effec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600" b="1" dirty="0">
                <a:solidFill>
                  <a:srgbClr val="0000FF"/>
                </a:solidFill>
                <a:ea typeface="黑体" panose="02010609060101010101" pitchFamily="49" charset="-122"/>
              </a:rPr>
              <a:t>F</a:t>
            </a:r>
            <a:endParaRPr kumimoji="1" lang="en-US" altLang="zh-CN" sz="1600" b="1" dirty="0">
              <a:solidFill>
                <a:srgbClr val="0000FF"/>
              </a:solidFill>
              <a:ea typeface="黑体" panose="02010609060101010101" pitchFamily="49" charset="-122"/>
            </a:endParaRPr>
          </a:p>
        </p:txBody>
      </p:sp>
      <p:sp>
        <p:nvSpPr>
          <p:cNvPr id="79" name="Text Box 41"/>
          <p:cNvSpPr txBox="1">
            <a:spLocks noChangeArrowheads="1"/>
          </p:cNvSpPr>
          <p:nvPr/>
        </p:nvSpPr>
        <p:spPr bwMode="auto">
          <a:xfrm>
            <a:off x="4357491" y="1720893"/>
            <a:ext cx="862062"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endParaRPr kumimoji="1" lang="zh-CN" altLang="en-US" sz="1100" b="1" dirty="0">
              <a:latin typeface="微软雅黑" panose="020B0503020204020204" pitchFamily="34" charset="-122"/>
              <a:ea typeface="微软雅黑" panose="020B0503020204020204" pitchFamily="34" charset="-122"/>
            </a:endParaRP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endParaRPr kumimoji="1" lang="zh-CN" altLang="en-US" sz="1100" b="1" dirty="0">
              <a:latin typeface="微软雅黑" panose="020B0503020204020204" pitchFamily="34" charset="-122"/>
              <a:ea typeface="微软雅黑" panose="020B0503020204020204" pitchFamily="34" charset="-122"/>
            </a:endParaRPr>
          </a:p>
        </p:txBody>
      </p:sp>
      <p:sp>
        <p:nvSpPr>
          <p:cNvPr id="80" name="Text Box 42"/>
          <p:cNvSpPr txBox="1">
            <a:spLocks noChangeArrowheads="1"/>
          </p:cNvSpPr>
          <p:nvPr/>
        </p:nvSpPr>
        <p:spPr bwMode="auto">
          <a:xfrm>
            <a:off x="4181616" y="2586777"/>
            <a:ext cx="86370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100" b="1" dirty="0">
                <a:latin typeface="微软雅黑" panose="020B0503020204020204" pitchFamily="34" charset="-122"/>
                <a:ea typeface="微软雅黑" panose="020B0503020204020204" pitchFamily="34" charset="-122"/>
              </a:rPr>
              <a:t>运行</a:t>
            </a:r>
            <a:endParaRPr kumimoji="1" lang="zh-CN" altLang="en-US" sz="1100" b="1" dirty="0">
              <a:latin typeface="微软雅黑" panose="020B0503020204020204" pitchFamily="34" charset="-122"/>
              <a:ea typeface="微软雅黑" panose="020B0503020204020204" pitchFamily="34" charset="-122"/>
            </a:endParaRPr>
          </a:p>
          <a:p>
            <a:pPr algn="ctr"/>
            <a:r>
              <a:rPr kumimoji="1" lang="en-US" altLang="zh-CN" sz="1100" b="1" dirty="0">
                <a:latin typeface="微软雅黑" panose="020B0503020204020204" pitchFamily="34" charset="-122"/>
                <a:ea typeface="微软雅黑" panose="020B0503020204020204" pitchFamily="34" charset="-122"/>
              </a:rPr>
              <a:t>P2P </a:t>
            </a:r>
            <a:r>
              <a:rPr kumimoji="1" lang="zh-CN" altLang="en-US" sz="1100" b="1" dirty="0">
                <a:latin typeface="微软雅黑" panose="020B0503020204020204" pitchFamily="34" charset="-122"/>
                <a:ea typeface="微软雅黑" panose="020B0503020204020204" pitchFamily="34" charset="-122"/>
              </a:rPr>
              <a:t>程序</a:t>
            </a:r>
            <a:endParaRPr kumimoji="1" lang="zh-CN" altLang="en-US" sz="1100" b="1" dirty="0">
              <a:latin typeface="微软雅黑" panose="020B0503020204020204" pitchFamily="34" charset="-122"/>
              <a:ea typeface="微软雅黑" panose="020B0503020204020204" pitchFamily="34" charset="-122"/>
            </a:endParaRPr>
          </a:p>
        </p:txBody>
      </p:sp>
      <p:sp>
        <p:nvSpPr>
          <p:cNvPr id="81" name="Line 43"/>
          <p:cNvSpPr>
            <a:spLocks noChangeShapeType="1"/>
          </p:cNvSpPr>
          <p:nvPr/>
        </p:nvSpPr>
        <p:spPr bwMode="auto">
          <a:xfrm flipV="1">
            <a:off x="4975609" y="1681236"/>
            <a:ext cx="401939" cy="159660"/>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2" name="Line 44"/>
          <p:cNvSpPr>
            <a:spLocks noChangeShapeType="1"/>
          </p:cNvSpPr>
          <p:nvPr/>
        </p:nvSpPr>
        <p:spPr bwMode="auto">
          <a:xfrm>
            <a:off x="4727214" y="2974119"/>
            <a:ext cx="240625" cy="189198"/>
          </a:xfrm>
          <a:prstGeom prst="line">
            <a:avLst/>
          </a:prstGeom>
          <a:noFill/>
          <a:ln w="19050">
            <a:solidFill>
              <a:srgbClr val="000066"/>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3" name="Line 45"/>
          <p:cNvSpPr>
            <a:spLocks noChangeShapeType="1"/>
          </p:cNvSpPr>
          <p:nvPr/>
        </p:nvSpPr>
        <p:spPr bwMode="auto">
          <a:xfrm flipH="1">
            <a:off x="5181679" y="1757553"/>
            <a:ext cx="1753518" cy="1275179"/>
          </a:xfrm>
          <a:prstGeom prst="line">
            <a:avLst/>
          </a:prstGeom>
          <a:noFill/>
          <a:ln w="28575">
            <a:solidFill>
              <a:srgbClr val="CC00CC">
                <a:alpha val="79999"/>
              </a:srgbClr>
            </a:solidFill>
            <a:prstDash val="sysDot"/>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84"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05034" y="1563606"/>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3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6048" y="2290852"/>
            <a:ext cx="484846" cy="678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54085" y="2205950"/>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857237" y="3063827"/>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42688" y="3381371"/>
            <a:ext cx="374018"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00840" y="3449185"/>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66004" y="1490444"/>
            <a:ext cx="372539" cy="3725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7" name="矩形 1"/>
          <p:cNvSpPr/>
          <p:nvPr/>
        </p:nvSpPr>
        <p:spPr>
          <a:xfrm>
            <a:off x="466090" y="4023360"/>
            <a:ext cx="3626485" cy="583565"/>
          </a:xfrm>
          <a:prstGeom prst="rect">
            <a:avLst/>
          </a:prstGeom>
          <a:solidFill>
            <a:srgbClr val="FFFF66"/>
          </a:solidFill>
          <a:ln w="9525" cap="flat" cmpd="sng">
            <a:solidFill>
              <a:srgbClr val="000099"/>
            </a:solidFill>
            <a:prstDash val="solid"/>
            <a:round/>
            <a:headEnd type="none" w="med" len="med"/>
            <a:tailEnd type="none" w="med" len="med"/>
          </a:ln>
        </p:spPr>
        <p:txBody>
          <a:bodyPr wrap="square" anchor="t" anchorCtr="0">
            <a:spAutoFit/>
          </a:bodyPr>
          <a:lstStyle/>
          <a:p>
            <a:pPr eaLnBrk="0" hangingPunct="0"/>
            <a:r>
              <a:rPr lang="zh-CN" altLang="zh-CN" sz="1600" b="1" dirty="0">
                <a:solidFill>
                  <a:srgbClr val="000099"/>
                </a:solidFill>
                <a:latin typeface="微软雅黑" panose="020B0503020204020204" pitchFamily="34" charset="-122"/>
                <a:ea typeface="微软雅黑" panose="020B0503020204020204" pitchFamily="34" charset="-122"/>
              </a:rPr>
              <a:t>对等连接工作方式可支持大量对等用户（如上百万个）同时工作</a:t>
            </a:r>
            <a:r>
              <a:rPr lang="zh-CN" altLang="zh-CN" sz="1600" b="1" dirty="0">
                <a:solidFill>
                  <a:srgbClr val="000099"/>
                </a:solidFill>
                <a:latin typeface="Arial" panose="020B0604020202020204" pitchFamily="34" charset="0"/>
                <a:ea typeface="黑体" panose="02010609060101010101" pitchFamily="49" charset="-122"/>
              </a:rPr>
              <a:t>。</a:t>
            </a:r>
            <a:endParaRPr lang="zh-CN" altLang="en-US" sz="1600" b="1" dirty="0">
              <a:solidFill>
                <a:srgbClr val="000099"/>
              </a:solidFill>
              <a:latin typeface="Arial" panose="020B0604020202020204" pitchFamily="34" charset="0"/>
              <a:ea typeface="黑体" panose="02010609060101010101" pitchFamily="49"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barn(outHorizontal)">
                                      <p:cBhvr>
                                        <p:cTn id="7" dur="2000"/>
                                        <p:tgtEl>
                                          <p:spTgt spid="71"/>
                                        </p:tgtEl>
                                      </p:cBhvr>
                                    </p:animEffect>
                                  </p:childTnLst>
                                </p:cTn>
                              </p:par>
                            </p:childTnLst>
                          </p:cTn>
                        </p:par>
                        <p:par>
                          <p:cTn id="8" fill="hold">
                            <p:stCondLst>
                              <p:cond delay="2000"/>
                            </p:stCondLst>
                            <p:childTnLst>
                              <p:par>
                                <p:cTn id="9" presetID="16" presetClass="entr" presetSubtype="42" fill="hold" grpId="0" nodeType="afterEffect">
                                  <p:stCondLst>
                                    <p:cond delay="500"/>
                                  </p:stCondLst>
                                  <p:childTnLst>
                                    <p:set>
                                      <p:cBhvr>
                                        <p:cTn id="10" dur="1" fill="hold">
                                          <p:stCondLst>
                                            <p:cond delay="0"/>
                                          </p:stCondLst>
                                        </p:cTn>
                                        <p:tgtEl>
                                          <p:spTgt spid="83"/>
                                        </p:tgtEl>
                                        <p:attrNameLst>
                                          <p:attrName>style.visibility</p:attrName>
                                        </p:attrNameLst>
                                      </p:cBhvr>
                                      <p:to>
                                        <p:strVal val="visible"/>
                                      </p:to>
                                    </p:set>
                                    <p:animEffect transition="in" filter="barn(outHorizontal)">
                                      <p:cBhvr>
                                        <p:cTn id="11" dur="2000"/>
                                        <p:tgtEl>
                                          <p:spTgt spid="83"/>
                                        </p:tgtEl>
                                      </p:cBhvr>
                                    </p:animEffect>
                                  </p:childTnLst>
                                </p:cTn>
                              </p:par>
                            </p:childTnLst>
                          </p:cTn>
                        </p:par>
                        <p:par>
                          <p:cTn id="12" fill="hold">
                            <p:stCondLst>
                              <p:cond delay="4500"/>
                            </p:stCondLst>
                            <p:childTnLst>
                              <p:par>
                                <p:cTn id="13" presetID="16" presetClass="entr" presetSubtype="42" fill="hold" grpId="0" nodeType="afterEffect">
                                  <p:stCondLst>
                                    <p:cond delay="500"/>
                                  </p:stCondLst>
                                  <p:childTnLst>
                                    <p:set>
                                      <p:cBhvr>
                                        <p:cTn id="14" dur="1" fill="hold">
                                          <p:stCondLst>
                                            <p:cond delay="0"/>
                                          </p:stCondLst>
                                        </p:cTn>
                                        <p:tgtEl>
                                          <p:spTgt spid="76"/>
                                        </p:tgtEl>
                                        <p:attrNameLst>
                                          <p:attrName>style.visibility</p:attrName>
                                        </p:attrNameLst>
                                      </p:cBhvr>
                                      <p:to>
                                        <p:strVal val="visible"/>
                                      </p:to>
                                    </p:set>
                                    <p:animEffect transition="in" filter="barn(outHorizontal)">
                                      <p:cBhvr>
                                        <p:cTn id="15" dur="2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6" grpId="0" animBg="1"/>
      <p:bldP spid="8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1.3.2  </a:t>
            </a:r>
            <a:r>
              <a:rPr lang="zh-CN" altLang="en-US" dirty="0"/>
              <a:t>互联网的核心</a:t>
            </a:r>
            <a:r>
              <a:rPr lang="zh-CN" altLang="en-US" dirty="0" smtClean="0"/>
              <a:t>部分</a:t>
            </a:r>
            <a:endParaRPr lang="zh-CN" altLang="en-US" dirty="0"/>
          </a:p>
        </p:txBody>
      </p:sp>
      <p:sp>
        <p:nvSpPr>
          <p:cNvPr id="5" name="内容占位符 4"/>
          <p:cNvSpPr>
            <a:spLocks noGrp="1"/>
          </p:cNvSpPr>
          <p:nvPr>
            <p:ph sz="quarter" idx="11"/>
          </p:nvPr>
        </p:nvSpPr>
        <p:spPr/>
        <p:txBody>
          <a:bodyPr/>
          <a:lstStyle/>
          <a:p>
            <a:r>
              <a:rPr lang="zh-CN" altLang="en-US" dirty="0" smtClean="0"/>
              <a:t>是</a:t>
            </a:r>
            <a:r>
              <a:rPr lang="zh-CN" altLang="en-US" dirty="0"/>
              <a:t>互联网中最复杂的部分</a:t>
            </a:r>
            <a:r>
              <a:rPr lang="zh-CN" altLang="en-US" dirty="0" smtClean="0"/>
              <a:t>。</a:t>
            </a:r>
            <a:endParaRPr lang="zh-CN" altLang="en-US" dirty="0" smtClean="0"/>
          </a:p>
          <a:p>
            <a:r>
              <a:rPr lang="zh-CN" altLang="en-US" dirty="0" smtClean="0"/>
              <a:t>向网络边缘中的主机</a:t>
            </a:r>
            <a:r>
              <a:rPr lang="zh-CN" altLang="en-US" dirty="0" smtClean="0">
                <a:solidFill>
                  <a:srgbClr val="C00000"/>
                </a:solidFill>
              </a:rPr>
              <a:t>提供连通性，</a:t>
            </a:r>
            <a:r>
              <a:rPr lang="zh-CN" altLang="en-US" dirty="0" smtClean="0"/>
              <a:t>使任何一台主机都能够向其他主机通信。</a:t>
            </a:r>
            <a:endParaRPr lang="en-US" altLang="zh-CN" dirty="0" smtClean="0"/>
          </a:p>
          <a:p>
            <a:endParaRPr lang="zh-CN" altLang="en-US" dirty="0" smtClean="0"/>
          </a:p>
          <a:p>
            <a:endParaRPr lang="zh-CN" altLang="en-US" dirty="0"/>
          </a:p>
        </p:txBody>
      </p:sp>
      <p:grpSp>
        <p:nvGrpSpPr>
          <p:cNvPr id="6" name="组合 5"/>
          <p:cNvGrpSpPr/>
          <p:nvPr/>
        </p:nvGrpSpPr>
        <p:grpSpPr>
          <a:xfrm>
            <a:off x="4180122" y="1948891"/>
            <a:ext cx="4702629" cy="2316480"/>
            <a:chOff x="1385888" y="1118045"/>
            <a:chExt cx="6299200" cy="3198812"/>
          </a:xfrm>
        </p:grpSpPr>
        <p:sp>
          <p:nvSpPr>
            <p:cNvPr id="7" name="Oval 4"/>
            <p:cNvSpPr>
              <a:spLocks noChangeArrowheads="1"/>
            </p:cNvSpPr>
            <p:nvPr/>
          </p:nvSpPr>
          <p:spPr bwMode="auto">
            <a:xfrm>
              <a:off x="1385888" y="1118045"/>
              <a:ext cx="6299200" cy="3198812"/>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fontAlgn="auto" hangingPunct="0">
                <a:spcBef>
                  <a:spcPts val="0"/>
                </a:spcBef>
                <a:spcAft>
                  <a:spcPts val="0"/>
                </a:spcAft>
                <a:defRPr/>
              </a:pPr>
              <a:endParaRPr lang="zh-CN" altLang="en-US" sz="1400">
                <a:solidFill>
                  <a:srgbClr val="368AD6"/>
                </a:solidFill>
                <a:latin typeface="+mn-lt"/>
                <a:ea typeface="+mn-ea"/>
              </a:endParaRPr>
            </a:p>
          </p:txBody>
        </p:sp>
        <p:sp>
          <p:nvSpPr>
            <p:cNvPr id="8" name="Oval 5"/>
            <p:cNvSpPr>
              <a:spLocks noChangeArrowheads="1"/>
            </p:cNvSpPr>
            <p:nvPr/>
          </p:nvSpPr>
          <p:spPr bwMode="auto">
            <a:xfrm>
              <a:off x="2236764" y="1742101"/>
              <a:ext cx="4684539" cy="1901320"/>
            </a:xfrm>
            <a:prstGeom prst="ellipse">
              <a:avLst/>
            </a:prstGeom>
            <a:solidFill>
              <a:schemeClr val="bg1"/>
            </a:solidFill>
            <a:ln>
              <a:noFill/>
            </a:ln>
            <a:extLst>
              <a:ext uri="{91240B29-F687-4F45-9708-019B960494DF}">
                <a14:hiddenLine xmlns:a14="http://schemas.microsoft.com/office/drawing/2010/main" w="9525">
                  <a:solidFill>
                    <a:schemeClr val="tx1"/>
                  </a:solidFill>
                  <a:prstDash val="dash"/>
                  <a:round/>
                </a14:hiddenLine>
              </a:ext>
            </a:extLst>
          </p:spPr>
          <p:txBody>
            <a:bodyPr wrap="none" anchor="ctr"/>
            <a:lstStyle/>
            <a:p>
              <a:pPr algn="ctr" eaLnBrk="0" hangingPunct="0"/>
              <a:endParaRPr lang="zh-CN" altLang="en-US" sz="1400">
                <a:solidFill>
                  <a:srgbClr val="368AD6"/>
                </a:solidFill>
              </a:endParaRPr>
            </a:p>
          </p:txBody>
        </p:sp>
        <p:sp>
          <p:nvSpPr>
            <p:cNvPr id="9" name="Text Box 79"/>
            <p:cNvSpPr txBox="1">
              <a:spLocks noChangeArrowheads="1"/>
            </p:cNvSpPr>
            <p:nvPr/>
          </p:nvSpPr>
          <p:spPr bwMode="auto">
            <a:xfrm>
              <a:off x="3300774" y="1240001"/>
              <a:ext cx="2505488" cy="467507"/>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Times New Roman" panose="02020603050405020304" pitchFamily="18" charset="0"/>
                  <a:ea typeface="微软雅黑" panose="020B0503020204020204" pitchFamily="34" charset="-122"/>
                </a:rPr>
                <a:t>互联网的边缘部分</a:t>
              </a:r>
              <a:endParaRPr kumimoji="1" lang="zh-CN" altLang="en-US" sz="1600" b="1" dirty="0">
                <a:solidFill>
                  <a:srgbClr val="0000FF"/>
                </a:solidFill>
                <a:latin typeface="Times New Roman" panose="02020603050405020304" pitchFamily="18" charset="0"/>
                <a:ea typeface="微软雅黑" panose="020B0503020204020204" pitchFamily="34" charset="-122"/>
              </a:endParaRPr>
            </a:p>
          </p:txBody>
        </p:sp>
        <p:sp>
          <p:nvSpPr>
            <p:cNvPr id="10" name="Text Box 1523"/>
            <p:cNvSpPr txBox="1">
              <a:spLocks noChangeArrowheads="1"/>
            </p:cNvSpPr>
            <p:nvPr/>
          </p:nvSpPr>
          <p:spPr bwMode="auto">
            <a:xfrm>
              <a:off x="3319922" y="1842941"/>
              <a:ext cx="877080" cy="38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路由器</a:t>
              </a:r>
              <a:endParaRPr kumimoji="1" lang="zh-CN" altLang="en-US" sz="1200" b="1" dirty="0">
                <a:solidFill>
                  <a:srgbClr val="C00000"/>
                </a:solidFill>
                <a:latin typeface="Times New Roman" panose="02020603050405020304" pitchFamily="18" charset="0"/>
                <a:ea typeface="微软雅黑" panose="020B0503020204020204" pitchFamily="34" charset="-122"/>
              </a:endParaRPr>
            </a:p>
          </p:txBody>
        </p:sp>
        <p:sp>
          <p:nvSpPr>
            <p:cNvPr id="11" name="Text Box 1523"/>
            <p:cNvSpPr txBox="1">
              <a:spLocks noChangeArrowheads="1"/>
            </p:cNvSpPr>
            <p:nvPr/>
          </p:nvSpPr>
          <p:spPr bwMode="auto">
            <a:xfrm>
              <a:off x="2775188" y="2508607"/>
              <a:ext cx="492936" cy="277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a:solidFill>
                    <a:srgbClr val="0000FF"/>
                  </a:solidFill>
                  <a:latin typeface="Times New Roman" panose="02020603050405020304" pitchFamily="18" charset="0"/>
                  <a:ea typeface="微软雅黑" panose="020B0503020204020204" pitchFamily="34" charset="-122"/>
                </a:rPr>
                <a:t>网络</a:t>
              </a:r>
              <a:endParaRPr kumimoji="1" lang="zh-CN" altLang="en-US" sz="1200" b="1">
                <a:solidFill>
                  <a:srgbClr val="0000FF"/>
                </a:solidFill>
                <a:latin typeface="Times New Roman" panose="02020603050405020304" pitchFamily="18" charset="0"/>
                <a:ea typeface="微软雅黑" panose="020B0503020204020204" pitchFamily="34" charset="-122"/>
              </a:endParaRPr>
            </a:p>
          </p:txBody>
        </p:sp>
        <p:cxnSp>
          <p:nvCxnSpPr>
            <p:cNvPr id="12" name="直接连接符 11"/>
            <p:cNvCxnSpPr/>
            <p:nvPr/>
          </p:nvCxnSpPr>
          <p:spPr>
            <a:xfrm flipV="1">
              <a:off x="3829114" y="2242472"/>
              <a:ext cx="726827" cy="7889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4167323" y="3210766"/>
              <a:ext cx="1071833" cy="1096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4815964" y="2173289"/>
              <a:ext cx="1118900" cy="323737"/>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3327609" y="3081385"/>
              <a:ext cx="517467" cy="139001"/>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3198733" y="2335157"/>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5509041" y="3010286"/>
              <a:ext cx="570758" cy="225522"/>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5996091" y="2603380"/>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3126458" y="2702276"/>
              <a:ext cx="113348" cy="337878"/>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pic>
          <p:nvPicPr>
            <p:cNvPr id="20" name="Picture 7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06628" y="2899054"/>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6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53649" y="3144219"/>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2" name="直接连接符 21"/>
            <p:cNvCxnSpPr/>
            <p:nvPr/>
          </p:nvCxnSpPr>
          <p:spPr>
            <a:xfrm flipH="1" flipV="1">
              <a:off x="3734378" y="2295964"/>
              <a:ext cx="112810" cy="855373"/>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23" name="Text Box 78"/>
            <p:cNvSpPr txBox="1">
              <a:spLocks noChangeArrowheads="1"/>
            </p:cNvSpPr>
            <p:nvPr/>
          </p:nvSpPr>
          <p:spPr bwMode="auto">
            <a:xfrm>
              <a:off x="3711766" y="2551414"/>
              <a:ext cx="1826457" cy="338560"/>
            </a:xfrm>
            <a:prstGeom prst="rect">
              <a:avLst/>
            </a:prstGeom>
            <a:noFill/>
            <a:ln>
              <a:noFill/>
            </a:ln>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CC00CC"/>
                  </a:solidFill>
                  <a:latin typeface="Times New Roman" panose="02020603050405020304" pitchFamily="18" charset="0"/>
                  <a:ea typeface="微软雅黑" panose="020B0503020204020204" pitchFamily="34" charset="-122"/>
                </a:rPr>
                <a:t>互联网的核心部分</a:t>
              </a:r>
              <a:endParaRPr kumimoji="1" lang="zh-CN" altLang="en-US" sz="1600" b="1" dirty="0">
                <a:solidFill>
                  <a:srgbClr val="CC00CC"/>
                </a:solidFill>
                <a:latin typeface="Times New Roman" panose="02020603050405020304" pitchFamily="18" charset="0"/>
                <a:ea typeface="微软雅黑" panose="020B0503020204020204" pitchFamily="34" charset="-122"/>
              </a:endParaRPr>
            </a:p>
          </p:txBody>
        </p:sp>
        <p:cxnSp>
          <p:nvCxnSpPr>
            <p:cNvPr id="24" name="直接连接符 23"/>
            <p:cNvCxnSpPr/>
            <p:nvPr/>
          </p:nvCxnSpPr>
          <p:spPr>
            <a:xfrm flipV="1">
              <a:off x="5435194" y="2256354"/>
              <a:ext cx="55682" cy="88199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grpSp>
          <p:nvGrpSpPr>
            <p:cNvPr id="25" name="Group 162"/>
            <p:cNvGrpSpPr/>
            <p:nvPr/>
          </p:nvGrpSpPr>
          <p:grpSpPr bwMode="auto">
            <a:xfrm>
              <a:off x="4281237" y="2016981"/>
              <a:ext cx="736809" cy="400824"/>
              <a:chOff x="130" y="1123"/>
              <a:chExt cx="568" cy="309"/>
            </a:xfrm>
          </p:grpSpPr>
          <p:sp>
            <p:nvSpPr>
              <p:cNvPr id="82"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3"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4"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5"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6"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7"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8"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89"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90"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91"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92"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26" name="Picture 6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48782" y="2962615"/>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7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02133" y="2214150"/>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8" name="Group 138"/>
            <p:cNvGrpSpPr/>
            <p:nvPr/>
          </p:nvGrpSpPr>
          <p:grpSpPr bwMode="auto">
            <a:xfrm>
              <a:off x="5059557" y="2958724"/>
              <a:ext cx="736809" cy="400824"/>
              <a:chOff x="130" y="1123"/>
              <a:chExt cx="568" cy="309"/>
            </a:xfrm>
          </p:grpSpPr>
          <p:sp>
            <p:nvSpPr>
              <p:cNvPr id="71"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2"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3"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4"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5"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6"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7"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8"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79"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0"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81"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nvGrpSpPr>
            <p:cNvPr id="29" name="Group 126"/>
            <p:cNvGrpSpPr/>
            <p:nvPr/>
          </p:nvGrpSpPr>
          <p:grpSpPr bwMode="auto">
            <a:xfrm>
              <a:off x="3683228" y="2987262"/>
              <a:ext cx="736809" cy="400824"/>
              <a:chOff x="130" y="1123"/>
              <a:chExt cx="568" cy="309"/>
            </a:xfrm>
          </p:grpSpPr>
          <p:sp>
            <p:nvSpPr>
              <p:cNvPr id="60"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1"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2"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3"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4"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5"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6"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7"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68"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69"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70"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pic>
          <p:nvPicPr>
            <p:cNvPr id="30" name="Picture 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30043" y="2211556"/>
              <a:ext cx="377485" cy="245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1" name="直接连接符 30"/>
            <p:cNvCxnSpPr/>
            <p:nvPr/>
          </p:nvCxnSpPr>
          <p:spPr>
            <a:xfrm>
              <a:off x="2236764" y="2363535"/>
              <a:ext cx="670083" cy="26624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2236764" y="2649548"/>
              <a:ext cx="704672" cy="390188"/>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3" name="Group 124"/>
            <p:cNvGrpSpPr/>
            <p:nvPr/>
          </p:nvGrpSpPr>
          <p:grpSpPr bwMode="auto">
            <a:xfrm>
              <a:off x="2649360" y="2428183"/>
              <a:ext cx="736809" cy="400824"/>
              <a:chOff x="130" y="1123"/>
              <a:chExt cx="568" cy="309"/>
            </a:xfrm>
          </p:grpSpPr>
          <p:sp>
            <p:nvSpPr>
              <p:cNvPr id="49"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0"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1"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2"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3"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4"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5"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6"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57"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8"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59"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sp>
          <p:nvSpPr>
            <p:cNvPr id="34" name="Text Box 1523"/>
            <p:cNvSpPr txBox="1">
              <a:spLocks noChangeArrowheads="1"/>
            </p:cNvSpPr>
            <p:nvPr/>
          </p:nvSpPr>
          <p:spPr bwMode="auto">
            <a:xfrm>
              <a:off x="2632854" y="2434101"/>
              <a:ext cx="780544" cy="3825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200" b="1" dirty="0">
                  <a:solidFill>
                    <a:srgbClr val="C00000"/>
                  </a:solidFill>
                  <a:latin typeface="Times New Roman" panose="02020603050405020304" pitchFamily="18" charset="0"/>
                  <a:ea typeface="微软雅黑" panose="020B0503020204020204" pitchFamily="34" charset="-122"/>
                </a:rPr>
                <a:t>网络</a:t>
              </a:r>
              <a:endParaRPr kumimoji="1" lang="zh-CN" altLang="en-US" sz="1200" b="1" dirty="0">
                <a:solidFill>
                  <a:srgbClr val="C00000"/>
                </a:solidFill>
                <a:latin typeface="Times New Roman" panose="02020603050405020304" pitchFamily="18" charset="0"/>
                <a:ea typeface="微软雅黑" panose="020B0503020204020204" pitchFamily="34" charset="-122"/>
              </a:endParaRPr>
            </a:p>
          </p:txBody>
        </p:sp>
        <p:cxnSp>
          <p:nvCxnSpPr>
            <p:cNvPr id="35" name="直接连接符 34"/>
            <p:cNvCxnSpPr/>
            <p:nvPr/>
          </p:nvCxnSpPr>
          <p:spPr>
            <a:xfrm flipH="1">
              <a:off x="6094889" y="2196129"/>
              <a:ext cx="826414" cy="419902"/>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6137091" y="2579524"/>
              <a:ext cx="826416" cy="458805"/>
            </a:xfrm>
            <a:prstGeom prst="line">
              <a:avLst/>
            </a:prstGeom>
            <a:ln w="19050">
              <a:solidFill>
                <a:srgbClr val="008000"/>
              </a:solidFill>
            </a:ln>
          </p:spPr>
          <p:style>
            <a:lnRef idx="1">
              <a:schemeClr val="accent1"/>
            </a:lnRef>
            <a:fillRef idx="0">
              <a:schemeClr val="accent1"/>
            </a:fillRef>
            <a:effectRef idx="0">
              <a:schemeClr val="accent1"/>
            </a:effectRef>
            <a:fontRef idx="minor">
              <a:schemeClr val="tx1"/>
            </a:fontRef>
          </p:style>
        </p:cxnSp>
        <p:grpSp>
          <p:nvGrpSpPr>
            <p:cNvPr id="37" name="Group 150"/>
            <p:cNvGrpSpPr/>
            <p:nvPr/>
          </p:nvGrpSpPr>
          <p:grpSpPr bwMode="auto">
            <a:xfrm>
              <a:off x="5660160" y="2384079"/>
              <a:ext cx="736809" cy="400824"/>
              <a:chOff x="130" y="1123"/>
              <a:chExt cx="568" cy="309"/>
            </a:xfrm>
          </p:grpSpPr>
          <p:sp>
            <p:nvSpPr>
              <p:cNvPr id="38" name="Oval 9"/>
              <p:cNvSpPr>
                <a:spLocks noChangeArrowheads="1"/>
              </p:cNvSpPr>
              <p:nvPr/>
            </p:nvSpPr>
            <p:spPr bwMode="auto">
              <a:xfrm rot="-448665">
                <a:off x="247" y="1123"/>
                <a:ext cx="249" cy="86"/>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39" name="Oval 10"/>
              <p:cNvSpPr>
                <a:spLocks noChangeArrowheads="1"/>
              </p:cNvSpPr>
              <p:nvPr/>
            </p:nvSpPr>
            <p:spPr bwMode="auto">
              <a:xfrm rot="451335">
                <a:off x="458" y="1131"/>
                <a:ext cx="168" cy="69"/>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0" name="Oval 11"/>
              <p:cNvSpPr>
                <a:spLocks noChangeArrowheads="1"/>
              </p:cNvSpPr>
              <p:nvPr/>
            </p:nvSpPr>
            <p:spPr bwMode="auto">
              <a:xfrm rot="1051335">
                <a:off x="551" y="1191"/>
                <a:ext cx="147" cy="81"/>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1" name="Oval 12"/>
              <p:cNvSpPr>
                <a:spLocks noChangeArrowheads="1"/>
              </p:cNvSpPr>
              <p:nvPr/>
            </p:nvSpPr>
            <p:spPr bwMode="auto">
              <a:xfrm rot="-2008665">
                <a:off x="516" y="1275"/>
                <a:ext cx="178" cy="100"/>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2" name="Oval 13"/>
              <p:cNvSpPr>
                <a:spLocks noChangeArrowheads="1"/>
              </p:cNvSpPr>
              <p:nvPr/>
            </p:nvSpPr>
            <p:spPr bwMode="auto">
              <a:xfrm rot="-448665">
                <a:off x="303" y="1305"/>
                <a:ext cx="288" cy="127"/>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3" name="Oval 14"/>
              <p:cNvSpPr>
                <a:spLocks noChangeArrowheads="1"/>
              </p:cNvSpPr>
              <p:nvPr/>
            </p:nvSpPr>
            <p:spPr bwMode="auto">
              <a:xfrm rot="631335">
                <a:off x="183" y="1329"/>
                <a:ext cx="162"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4" name="Oval 15"/>
              <p:cNvSpPr>
                <a:spLocks noChangeArrowheads="1"/>
              </p:cNvSpPr>
              <p:nvPr/>
            </p:nvSpPr>
            <p:spPr bwMode="auto">
              <a:xfrm rot="-448665">
                <a:off x="130" y="1272"/>
                <a:ext cx="133"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5" name="Oval 16"/>
              <p:cNvSpPr>
                <a:spLocks noChangeArrowheads="1"/>
              </p:cNvSpPr>
              <p:nvPr/>
            </p:nvSpPr>
            <p:spPr bwMode="auto">
              <a:xfrm rot="-2308665">
                <a:off x="143" y="1202"/>
                <a:ext cx="181" cy="83"/>
              </a:xfrm>
              <a:prstGeom prst="ellipse">
                <a:avLst/>
              </a:prstGeom>
              <a:solidFill>
                <a:srgbClr val="CDF3CD"/>
              </a:solidFill>
              <a:ln w="12700">
                <a:solidFill>
                  <a:srgbClr val="368AD6"/>
                </a:solidFill>
                <a:round/>
              </a:ln>
            </p:spPr>
            <p:txBody>
              <a:bodyPr wrap="none" anchor="ctr"/>
              <a:lstStyle/>
              <a:p>
                <a:pPr algn="ctr" eaLnBrk="0" hangingPunct="0"/>
                <a:endParaRPr lang="zh-CN" altLang="en-US" sz="1400">
                  <a:solidFill>
                    <a:srgbClr val="368AD6"/>
                  </a:solidFill>
                </a:endParaRPr>
              </a:p>
            </p:txBody>
          </p:sp>
          <p:sp>
            <p:nvSpPr>
              <p:cNvPr id="46" name="Freeform 17"/>
              <p:cNvSpPr/>
              <p:nvPr/>
            </p:nvSpPr>
            <p:spPr bwMode="auto">
              <a:xfrm rot="-448665">
                <a:off x="190" y="1173"/>
                <a:ext cx="451" cy="216"/>
              </a:xfrm>
              <a:custGeom>
                <a:avLst/>
                <a:gdLst>
                  <a:gd name="T0" fmla="*/ 66 w 738"/>
                  <a:gd name="T1" fmla="*/ 44 h 407"/>
                  <a:gd name="T2" fmla="*/ 89 w 738"/>
                  <a:gd name="T3" fmla="*/ 41 h 407"/>
                  <a:gd name="T4" fmla="*/ 112 w 738"/>
                  <a:gd name="T5" fmla="*/ 38 h 407"/>
                  <a:gd name="T6" fmla="*/ 131 w 738"/>
                  <a:gd name="T7" fmla="*/ 36 h 407"/>
                  <a:gd name="T8" fmla="*/ 145 w 738"/>
                  <a:gd name="T9" fmla="*/ 24 h 407"/>
                  <a:gd name="T10" fmla="*/ 125 w 738"/>
                  <a:gd name="T11" fmla="*/ 22 h 407"/>
                  <a:gd name="T12" fmla="*/ 105 w 738"/>
                  <a:gd name="T13" fmla="*/ 24 h 407"/>
                  <a:gd name="T14" fmla="*/ 95 w 738"/>
                  <a:gd name="T15" fmla="*/ 24 h 407"/>
                  <a:gd name="T16" fmla="*/ 115 w 738"/>
                  <a:gd name="T17" fmla="*/ 14 h 407"/>
                  <a:gd name="T18" fmla="*/ 138 w 738"/>
                  <a:gd name="T19" fmla="*/ 8 h 407"/>
                  <a:gd name="T20" fmla="*/ 158 w 738"/>
                  <a:gd name="T21" fmla="*/ 5 h 407"/>
                  <a:gd name="T22" fmla="*/ 177 w 738"/>
                  <a:gd name="T23" fmla="*/ 3 h 407"/>
                  <a:gd name="T24" fmla="*/ 197 w 738"/>
                  <a:gd name="T25" fmla="*/ 0 h 407"/>
                  <a:gd name="T26" fmla="*/ 217 w 738"/>
                  <a:gd name="T27" fmla="*/ 0 h 407"/>
                  <a:gd name="T28" fmla="*/ 237 w 738"/>
                  <a:gd name="T29" fmla="*/ 0 h 407"/>
                  <a:gd name="T30" fmla="*/ 283 w 738"/>
                  <a:gd name="T31" fmla="*/ 0 h 407"/>
                  <a:gd name="T32" fmla="*/ 309 w 738"/>
                  <a:gd name="T33" fmla="*/ 0 h 407"/>
                  <a:gd name="T34" fmla="*/ 332 w 738"/>
                  <a:gd name="T35" fmla="*/ 8 h 407"/>
                  <a:gd name="T36" fmla="*/ 348 w 738"/>
                  <a:gd name="T37" fmla="*/ 19 h 407"/>
                  <a:gd name="T38" fmla="*/ 369 w 738"/>
                  <a:gd name="T39" fmla="*/ 27 h 407"/>
                  <a:gd name="T40" fmla="*/ 388 w 738"/>
                  <a:gd name="T41" fmla="*/ 30 h 407"/>
                  <a:gd name="T42" fmla="*/ 408 w 738"/>
                  <a:gd name="T43" fmla="*/ 41 h 407"/>
                  <a:gd name="T44" fmla="*/ 424 w 738"/>
                  <a:gd name="T45" fmla="*/ 52 h 407"/>
                  <a:gd name="T46" fmla="*/ 437 w 738"/>
                  <a:gd name="T47" fmla="*/ 68 h 407"/>
                  <a:gd name="T48" fmla="*/ 441 w 738"/>
                  <a:gd name="T49" fmla="*/ 87 h 407"/>
                  <a:gd name="T50" fmla="*/ 444 w 738"/>
                  <a:gd name="T51" fmla="*/ 103 h 407"/>
                  <a:gd name="T52" fmla="*/ 444 w 738"/>
                  <a:gd name="T53" fmla="*/ 120 h 407"/>
                  <a:gd name="T54" fmla="*/ 444 w 738"/>
                  <a:gd name="T55" fmla="*/ 136 h 407"/>
                  <a:gd name="T56" fmla="*/ 450 w 738"/>
                  <a:gd name="T57" fmla="*/ 153 h 407"/>
                  <a:gd name="T58" fmla="*/ 450 w 738"/>
                  <a:gd name="T59" fmla="*/ 169 h 407"/>
                  <a:gd name="T60" fmla="*/ 437 w 738"/>
                  <a:gd name="T61" fmla="*/ 185 h 407"/>
                  <a:gd name="T62" fmla="*/ 414 w 738"/>
                  <a:gd name="T63" fmla="*/ 194 h 407"/>
                  <a:gd name="T64" fmla="*/ 395 w 738"/>
                  <a:gd name="T65" fmla="*/ 202 h 407"/>
                  <a:gd name="T66" fmla="*/ 375 w 738"/>
                  <a:gd name="T67" fmla="*/ 210 h 407"/>
                  <a:gd name="T68" fmla="*/ 355 w 738"/>
                  <a:gd name="T69" fmla="*/ 213 h 407"/>
                  <a:gd name="T70" fmla="*/ 329 w 738"/>
                  <a:gd name="T71" fmla="*/ 215 h 407"/>
                  <a:gd name="T72" fmla="*/ 306 w 738"/>
                  <a:gd name="T73" fmla="*/ 215 h 407"/>
                  <a:gd name="T74" fmla="*/ 286 w 738"/>
                  <a:gd name="T75" fmla="*/ 215 h 407"/>
                  <a:gd name="T76" fmla="*/ 266 w 738"/>
                  <a:gd name="T77" fmla="*/ 215 h 407"/>
                  <a:gd name="T78" fmla="*/ 246 w 738"/>
                  <a:gd name="T79" fmla="*/ 215 h 407"/>
                  <a:gd name="T80" fmla="*/ 227 w 738"/>
                  <a:gd name="T81" fmla="*/ 215 h 407"/>
                  <a:gd name="T82" fmla="*/ 207 w 738"/>
                  <a:gd name="T83" fmla="*/ 215 h 407"/>
                  <a:gd name="T84" fmla="*/ 188 w 738"/>
                  <a:gd name="T85" fmla="*/ 215 h 407"/>
                  <a:gd name="T86" fmla="*/ 164 w 738"/>
                  <a:gd name="T87" fmla="*/ 215 h 407"/>
                  <a:gd name="T88" fmla="*/ 145 w 738"/>
                  <a:gd name="T89" fmla="*/ 215 h 407"/>
                  <a:gd name="T90" fmla="*/ 125 w 738"/>
                  <a:gd name="T91" fmla="*/ 215 h 407"/>
                  <a:gd name="T92" fmla="*/ 105 w 738"/>
                  <a:gd name="T93" fmla="*/ 208 h 407"/>
                  <a:gd name="T94" fmla="*/ 86 w 738"/>
                  <a:gd name="T95" fmla="*/ 202 h 407"/>
                  <a:gd name="T96" fmla="*/ 66 w 738"/>
                  <a:gd name="T97" fmla="*/ 194 h 407"/>
                  <a:gd name="T98" fmla="*/ 50 w 738"/>
                  <a:gd name="T99" fmla="*/ 180 h 407"/>
                  <a:gd name="T100" fmla="*/ 36 w 738"/>
                  <a:gd name="T101" fmla="*/ 169 h 407"/>
                  <a:gd name="T102" fmla="*/ 23 w 738"/>
                  <a:gd name="T103" fmla="*/ 153 h 407"/>
                  <a:gd name="T104" fmla="*/ 10 w 738"/>
                  <a:gd name="T105" fmla="*/ 134 h 407"/>
                  <a:gd name="T106" fmla="*/ 0 w 738"/>
                  <a:gd name="T107" fmla="*/ 115 h 407"/>
                  <a:gd name="T108" fmla="*/ 0 w 738"/>
                  <a:gd name="T109" fmla="*/ 98 h 407"/>
                  <a:gd name="T110" fmla="*/ 3 w 738"/>
                  <a:gd name="T111" fmla="*/ 79 h 407"/>
                  <a:gd name="T112" fmla="*/ 17 w 738"/>
                  <a:gd name="T113" fmla="*/ 65 h 407"/>
                  <a:gd name="T114" fmla="*/ 33 w 738"/>
                  <a:gd name="T115" fmla="*/ 57 h 407"/>
                  <a:gd name="T116" fmla="*/ 53 w 738"/>
                  <a:gd name="T117" fmla="*/ 52 h 407"/>
                  <a:gd name="T118" fmla="*/ 69 w 738"/>
                  <a:gd name="T119" fmla="*/ 44 h 407"/>
                  <a:gd name="T120" fmla="*/ 79 w 738"/>
                  <a:gd name="T121" fmla="*/ 52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7" name="Freeform 18"/>
              <p:cNvSpPr/>
              <p:nvPr/>
            </p:nvSpPr>
            <p:spPr bwMode="auto">
              <a:xfrm rot="-448665">
                <a:off x="266" y="1172"/>
                <a:ext cx="72" cy="63"/>
              </a:xfrm>
              <a:custGeom>
                <a:avLst/>
                <a:gdLst>
                  <a:gd name="T0" fmla="*/ 3 w 117"/>
                  <a:gd name="T1" fmla="*/ 35 h 118"/>
                  <a:gd name="T2" fmla="*/ 0 w 117"/>
                  <a:gd name="T3" fmla="*/ 27 h 118"/>
                  <a:gd name="T4" fmla="*/ 0 w 117"/>
                  <a:gd name="T5" fmla="*/ 19 h 118"/>
                  <a:gd name="T6" fmla="*/ 10 w 117"/>
                  <a:gd name="T7" fmla="*/ 13 h 118"/>
                  <a:gd name="T8" fmla="*/ 20 w 117"/>
                  <a:gd name="T9" fmla="*/ 8 h 118"/>
                  <a:gd name="T10" fmla="*/ 29 w 117"/>
                  <a:gd name="T11" fmla="*/ 0 h 118"/>
                  <a:gd name="T12" fmla="*/ 39 w 117"/>
                  <a:gd name="T13" fmla="*/ 0 h 118"/>
                  <a:gd name="T14" fmla="*/ 49 w 117"/>
                  <a:gd name="T15" fmla="*/ 0 h 118"/>
                  <a:gd name="T16" fmla="*/ 52 w 117"/>
                  <a:gd name="T17" fmla="*/ 8 h 118"/>
                  <a:gd name="T18" fmla="*/ 58 w 117"/>
                  <a:gd name="T19" fmla="*/ 17 h 118"/>
                  <a:gd name="T20" fmla="*/ 65 w 117"/>
                  <a:gd name="T21" fmla="*/ 25 h 118"/>
                  <a:gd name="T22" fmla="*/ 68 w 117"/>
                  <a:gd name="T23" fmla="*/ 33 h 118"/>
                  <a:gd name="T24" fmla="*/ 71 w 117"/>
                  <a:gd name="T25" fmla="*/ 41 h 118"/>
                  <a:gd name="T26" fmla="*/ 71 w 117"/>
                  <a:gd name="T27" fmla="*/ 49 h 118"/>
                  <a:gd name="T28" fmla="*/ 71 w 117"/>
                  <a:gd name="T29" fmla="*/ 57 h 118"/>
                  <a:gd name="T30" fmla="*/ 62 w 117"/>
                  <a:gd name="T31" fmla="*/ 62 h 118"/>
                  <a:gd name="T32" fmla="*/ 52 w 117"/>
                  <a:gd name="T33" fmla="*/ 62 h 118"/>
                  <a:gd name="T34" fmla="*/ 42 w 117"/>
                  <a:gd name="T35" fmla="*/ 62 h 118"/>
                  <a:gd name="T36" fmla="*/ 33 w 117"/>
                  <a:gd name="T37" fmla="*/ 62 h 118"/>
                  <a:gd name="T38" fmla="*/ 23 w 117"/>
                  <a:gd name="T39" fmla="*/ 60 h 118"/>
                  <a:gd name="T40" fmla="*/ 13 w 117"/>
                  <a:gd name="T41" fmla="*/ 54 h 118"/>
                  <a:gd name="T42" fmla="*/ 7 w 117"/>
                  <a:gd name="T43" fmla="*/ 46 h 118"/>
                  <a:gd name="T44" fmla="*/ 3 w 117"/>
                  <a:gd name="T45" fmla="*/ 38 h 118"/>
                  <a:gd name="T46" fmla="*/ 3 w 117"/>
                  <a:gd name="T47" fmla="*/ 35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sp>
            <p:nvSpPr>
              <p:cNvPr id="48" name="Freeform 19"/>
              <p:cNvSpPr/>
              <p:nvPr/>
            </p:nvSpPr>
            <p:spPr bwMode="auto">
              <a:xfrm rot="-448665">
                <a:off x="430" y="1135"/>
                <a:ext cx="50" cy="46"/>
              </a:xfrm>
              <a:custGeom>
                <a:avLst/>
                <a:gdLst>
                  <a:gd name="T0" fmla="*/ 0 w 82"/>
                  <a:gd name="T1" fmla="*/ 0 h 87"/>
                  <a:gd name="T2" fmla="*/ 10 w 82"/>
                  <a:gd name="T3" fmla="*/ 5 h 87"/>
                  <a:gd name="T4" fmla="*/ 20 w 82"/>
                  <a:gd name="T5" fmla="*/ 11 h 87"/>
                  <a:gd name="T6" fmla="*/ 30 w 82"/>
                  <a:gd name="T7" fmla="*/ 11 h 87"/>
                  <a:gd name="T8" fmla="*/ 40 w 82"/>
                  <a:gd name="T9" fmla="*/ 16 h 87"/>
                  <a:gd name="T10" fmla="*/ 46 w 82"/>
                  <a:gd name="T11" fmla="*/ 24 h 87"/>
                  <a:gd name="T12" fmla="*/ 49 w 82"/>
                  <a:gd name="T13" fmla="*/ 32 h 87"/>
                  <a:gd name="T14" fmla="*/ 49 w 82"/>
                  <a:gd name="T15" fmla="*/ 40 h 87"/>
                  <a:gd name="T16" fmla="*/ 40 w 82"/>
                  <a:gd name="T17" fmla="*/ 45 h 87"/>
                  <a:gd name="T18" fmla="*/ 30 w 82"/>
                  <a:gd name="T19" fmla="*/ 45 h 87"/>
                  <a:gd name="T20" fmla="*/ 16 w 82"/>
                  <a:gd name="T21" fmla="*/ 43 h 87"/>
                  <a:gd name="T22" fmla="*/ 7 w 82"/>
                  <a:gd name="T23" fmla="*/ 38 h 87"/>
                  <a:gd name="T24" fmla="*/ 3 w 82"/>
                  <a:gd name="T25" fmla="*/ 30 h 87"/>
                  <a:gd name="T26" fmla="*/ 0 w 82"/>
                  <a:gd name="T27" fmla="*/ 21 h 87"/>
                  <a:gd name="T28" fmla="*/ 0 w 82"/>
                  <a:gd name="T29" fmla="*/ 13 h 87"/>
                  <a:gd name="T30" fmla="*/ 7 w 82"/>
                  <a:gd name="T31" fmla="*/ 5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DF3CD"/>
              </a:solidFill>
              <a:ln>
                <a:noFill/>
              </a:ln>
              <a:extLst>
                <a:ext uri="{91240B29-F687-4F45-9708-019B960494DF}">
                  <a14:hiddenLine xmlns:a14="http://schemas.microsoft.com/office/drawing/2010/main" w="9525">
                    <a:solidFill>
                      <a:srgbClr val="368AD6"/>
                    </a:solidFill>
                    <a:round/>
                  </a14:hiddenLine>
                </a:ext>
              </a:extLst>
            </p:spPr>
            <p:txBody>
              <a:bodyPr/>
              <a:lstStyle/>
              <a:p>
                <a:endParaRPr lang="zh-CN" altLang="en-US"/>
              </a:p>
            </p:txBody>
          </p:sp>
        </p:grpSp>
      </p:grpSp>
      <p:sp>
        <p:nvSpPr>
          <p:cNvPr id="93" name="矩形 92"/>
          <p:cNvSpPr/>
          <p:nvPr/>
        </p:nvSpPr>
        <p:spPr>
          <a:xfrm>
            <a:off x="454496" y="2156796"/>
            <a:ext cx="3649807" cy="2785378"/>
          </a:xfrm>
          <a:prstGeom prst="rect">
            <a:avLst/>
          </a:prstGeom>
        </p:spPr>
        <p:txBody>
          <a:bodyPr/>
          <a:lstStyle/>
          <a:p>
            <a:pPr marL="342900" indent="-342900">
              <a:lnSpc>
                <a:spcPts val="3000"/>
              </a:lnSpc>
              <a:spcBef>
                <a:spcPts val="0"/>
              </a:spcBef>
              <a:spcAft>
                <a:spcPts val="0"/>
              </a:spcAft>
              <a:buClr>
                <a:srgbClr val="0066CC"/>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在网络核心部分起特殊作用的是</a:t>
            </a:r>
            <a:r>
              <a:rPr lang="zh-CN" altLang="en-US" sz="2000" b="1" dirty="0">
                <a:solidFill>
                  <a:srgbClr val="C00000"/>
                </a:solidFill>
                <a:latin typeface="微软雅黑" panose="020B0503020204020204" pitchFamily="34" charset="-122"/>
                <a:ea typeface="微软雅黑" panose="020B0503020204020204" pitchFamily="34" charset="-122"/>
              </a:rPr>
              <a:t>路由器</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(router)</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a:lnSpc>
                <a:spcPts val="3000"/>
              </a:lnSpc>
              <a:spcBef>
                <a:spcPts val="0"/>
              </a:spcBef>
              <a:spcAft>
                <a:spcPts val="0"/>
              </a:spcAft>
              <a:buClr>
                <a:srgbClr val="0066CC"/>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路由器是实现</a:t>
            </a:r>
            <a:r>
              <a:rPr lang="zh-CN" altLang="en-US" sz="2000" b="1" dirty="0">
                <a:solidFill>
                  <a:srgbClr val="C00000"/>
                </a:solidFill>
                <a:latin typeface="微软雅黑" panose="020B0503020204020204" pitchFamily="34" charset="-122"/>
                <a:ea typeface="微软雅黑" panose="020B0503020204020204" pitchFamily="34" charset="-122"/>
              </a:rPr>
              <a:t>分组交换</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(packet switching) </a:t>
            </a:r>
            <a:r>
              <a:rPr lang="zh-CN" altLang="en-US" sz="2000" b="1" dirty="0">
                <a:latin typeface="微软雅黑" panose="020B0503020204020204" pitchFamily="34" charset="-122"/>
                <a:ea typeface="微软雅黑" panose="020B0503020204020204" pitchFamily="34" charset="-122"/>
              </a:rPr>
              <a:t>的关键构件，其任务是</a:t>
            </a:r>
            <a:r>
              <a:rPr lang="zh-CN" altLang="en-US" sz="2000" b="1" dirty="0">
                <a:solidFill>
                  <a:srgbClr val="C00000"/>
                </a:solidFill>
                <a:latin typeface="微软雅黑" panose="020B0503020204020204" pitchFamily="34" charset="-122"/>
                <a:ea typeface="微软雅黑" panose="020B0503020204020204" pitchFamily="34" charset="-122"/>
              </a:rPr>
              <a:t>转发</a:t>
            </a:r>
            <a:r>
              <a:rPr lang="zh-CN" altLang="en-US" sz="2000" b="1" dirty="0">
                <a:latin typeface="微软雅黑" panose="020B0503020204020204" pitchFamily="34" charset="-122"/>
                <a:ea typeface="微软雅黑" panose="020B0503020204020204" pitchFamily="34" charset="-122"/>
              </a:rPr>
              <a:t>收到的</a:t>
            </a:r>
            <a:r>
              <a:rPr lang="zh-CN" altLang="en-US" sz="2000" b="1" dirty="0" smtClean="0">
                <a:latin typeface="微软雅黑" panose="020B0503020204020204" pitchFamily="34" charset="-122"/>
                <a:ea typeface="微软雅黑" panose="020B0503020204020204" pitchFamily="34" charset="-122"/>
              </a:rPr>
              <a:t>分组。</a:t>
            </a:r>
            <a:endParaRPr lang="zh-CN" altLang="en-US" sz="2000" b="1" dirty="0">
              <a:latin typeface="微软雅黑" panose="020B0503020204020204" pitchFamily="34" charset="-122"/>
              <a:ea typeface="微软雅黑" panose="020B0503020204020204" pitchFamily="34" charset="-122"/>
            </a:endParaRPr>
          </a:p>
        </p:txBody>
      </p:sp>
      <p:sp>
        <p:nvSpPr>
          <p:cNvPr id="95" name="对角圆角矩形 94"/>
          <p:cNvSpPr/>
          <p:nvPr/>
        </p:nvSpPr>
        <p:spPr>
          <a:xfrm>
            <a:off x="2590116" y="4261911"/>
            <a:ext cx="4388848" cy="500682"/>
          </a:xfrm>
          <a:prstGeom prst="round2DiagRect">
            <a:avLst>
              <a:gd name="adj1" fmla="val 15845"/>
              <a:gd name="adj2" fmla="val 0"/>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p>
        </p:txBody>
      </p:sp>
      <p:sp>
        <p:nvSpPr>
          <p:cNvPr id="96" name="矩形 5"/>
          <p:cNvSpPr>
            <a:spLocks noChangeArrowheads="1"/>
          </p:cNvSpPr>
          <p:nvPr/>
        </p:nvSpPr>
        <p:spPr bwMode="auto">
          <a:xfrm>
            <a:off x="2702601" y="4327005"/>
            <a:ext cx="41452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400"/>
              </a:lnSpc>
              <a:spcBef>
                <a:spcPts val="0"/>
              </a:spcBef>
            </a:pPr>
            <a:r>
              <a:rPr lang="zh-CN" altLang="en-US" b="1" dirty="0" smtClean="0">
                <a:solidFill>
                  <a:srgbClr val="FFFF00"/>
                </a:solidFill>
                <a:latin typeface="微软雅黑" panose="020B0503020204020204" pitchFamily="34" charset="-122"/>
                <a:ea typeface="微软雅黑" panose="020B0503020204020204" pitchFamily="34" charset="-122"/>
              </a:rPr>
              <a:t>分组</a:t>
            </a:r>
            <a:r>
              <a:rPr lang="zh-CN" altLang="en-US" b="1" dirty="0">
                <a:solidFill>
                  <a:srgbClr val="FFFF00"/>
                </a:solidFill>
                <a:latin typeface="微软雅黑" panose="020B0503020204020204" pitchFamily="34" charset="-122"/>
                <a:ea typeface="微软雅黑" panose="020B0503020204020204" pitchFamily="34" charset="-122"/>
              </a:rPr>
              <a:t>转发</a:t>
            </a:r>
            <a:r>
              <a:rPr lang="zh-CN" altLang="en-US" b="1" dirty="0">
                <a:solidFill>
                  <a:schemeClr val="bg1"/>
                </a:solidFill>
                <a:latin typeface="微软雅黑" panose="020B0503020204020204" pitchFamily="34" charset="-122"/>
                <a:ea typeface="微软雅黑" panose="020B0503020204020204" pitchFamily="34" charset="-122"/>
              </a:rPr>
              <a:t>是网络核心部分最重要的功能</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1.3.2  </a:t>
            </a:r>
            <a:r>
              <a:rPr lang="zh-CN" altLang="en-US" dirty="0"/>
              <a:t>互联网的核心</a:t>
            </a:r>
            <a:r>
              <a:rPr lang="zh-CN" altLang="en-US" dirty="0" smtClean="0"/>
              <a:t>部分</a:t>
            </a:r>
            <a:endParaRPr lang="zh-CN" altLang="en-US" dirty="0"/>
          </a:p>
        </p:txBody>
      </p:sp>
      <p:sp>
        <p:nvSpPr>
          <p:cNvPr id="3" name="内容占位符 2"/>
          <p:cNvSpPr>
            <a:spLocks noGrp="1"/>
          </p:cNvSpPr>
          <p:nvPr>
            <p:ph sz="quarter" idx="11"/>
          </p:nvPr>
        </p:nvSpPr>
        <p:spPr/>
        <p:txBody>
          <a:bodyPr/>
          <a:lstStyle/>
          <a:p>
            <a:r>
              <a:rPr lang="zh-CN" altLang="en-US" dirty="0"/>
              <a:t>典型交换技术包括：</a:t>
            </a:r>
            <a:endParaRPr lang="zh-CN" altLang="en-US" dirty="0"/>
          </a:p>
          <a:p>
            <a:pPr lvl="1"/>
            <a:r>
              <a:rPr lang="zh-CN" altLang="en-US" dirty="0"/>
              <a:t>电路交换：固定电话</a:t>
            </a:r>
            <a:endParaRPr lang="zh-CN" altLang="en-US" dirty="0"/>
          </a:p>
          <a:p>
            <a:pPr lvl="1"/>
            <a:r>
              <a:rPr lang="zh-CN" altLang="en-US" dirty="0"/>
              <a:t>分组交换：因特网</a:t>
            </a:r>
            <a:endParaRPr lang="zh-CN" altLang="en-US" dirty="0"/>
          </a:p>
          <a:p>
            <a:pPr lvl="1"/>
            <a:r>
              <a:rPr lang="zh-CN" altLang="en-US" dirty="0" smtClean="0"/>
              <a:t>报文交换：电报 等</a:t>
            </a:r>
            <a:r>
              <a:rPr lang="zh-CN" altLang="en-US" dirty="0"/>
              <a:t>。</a:t>
            </a:r>
            <a:endParaRPr lang="zh-CN" altLang="en-US" dirty="0"/>
          </a:p>
          <a:p>
            <a:r>
              <a:rPr lang="zh-CN" altLang="en-US" dirty="0">
                <a:solidFill>
                  <a:srgbClr val="0000FF"/>
                </a:solidFill>
              </a:rPr>
              <a:t>互联网的核心部分</a:t>
            </a:r>
            <a:r>
              <a:rPr lang="zh-CN" altLang="en-US" dirty="0" smtClean="0">
                <a:solidFill>
                  <a:srgbClr val="0000FF"/>
                </a:solidFill>
              </a:rPr>
              <a:t>采用</a:t>
            </a:r>
            <a:r>
              <a:rPr lang="zh-CN" altLang="en-US" dirty="0" smtClean="0">
                <a:solidFill>
                  <a:srgbClr val="C00000"/>
                </a:solidFill>
              </a:rPr>
              <a:t>分组交换</a:t>
            </a:r>
            <a:r>
              <a:rPr lang="zh-CN" altLang="en-US" dirty="0">
                <a:solidFill>
                  <a:srgbClr val="C00000"/>
                </a:solidFill>
              </a:rPr>
              <a:t>技术。</a:t>
            </a:r>
            <a:endParaRPr lang="zh-CN" altLang="en-US" dirty="0">
              <a:solidFill>
                <a:srgbClr val="C00000"/>
              </a:solidFill>
            </a:endParaRPr>
          </a:p>
          <a:p>
            <a:pPr marL="0" indent="0">
              <a:buNone/>
            </a:pP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466344" y="973465"/>
            <a:ext cx="8338022" cy="3172691"/>
          </a:xfrm>
        </p:spPr>
        <p:txBody>
          <a:bodyPr/>
          <a:lstStyle/>
          <a:p>
            <a:pPr marL="0" indent="0">
              <a:buNone/>
            </a:pPr>
            <a:endParaRPr lang="zh-CN" altLang="en-US" dirty="0">
              <a:solidFill>
                <a:srgbClr val="0000FF"/>
              </a:solidFill>
            </a:endParaRPr>
          </a:p>
        </p:txBody>
      </p:sp>
      <p:sp>
        <p:nvSpPr>
          <p:cNvPr id="5" name="文本占位符 4"/>
          <p:cNvSpPr>
            <a:spLocks noGrp="1"/>
          </p:cNvSpPr>
          <p:nvPr>
            <p:ph type="body" sz="quarter" idx="11"/>
          </p:nvPr>
        </p:nvSpPr>
        <p:spPr/>
        <p:txBody>
          <a:bodyPr/>
          <a:lstStyle/>
          <a:p>
            <a:r>
              <a:rPr lang="en-US" altLang="zh-CN" dirty="0"/>
              <a:t>1. </a:t>
            </a:r>
            <a:r>
              <a:rPr lang="zh-CN" altLang="en-US" dirty="0"/>
              <a:t>电路交换的主要</a:t>
            </a:r>
            <a:r>
              <a:rPr lang="zh-CN" altLang="en-US" dirty="0" smtClean="0"/>
              <a:t>特点</a:t>
            </a:r>
            <a:endParaRPr lang="zh-CN" altLang="en-US" dirty="0"/>
          </a:p>
        </p:txBody>
      </p:sp>
      <p:sp>
        <p:nvSpPr>
          <p:cNvPr id="11" name="圆角矩形 10"/>
          <p:cNvSpPr/>
          <p:nvPr/>
        </p:nvSpPr>
        <p:spPr>
          <a:xfrm>
            <a:off x="512445" y="1009650"/>
            <a:ext cx="7992745" cy="2600960"/>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grpSp>
        <p:nvGrpSpPr>
          <p:cNvPr id="6" name="组合 5"/>
          <p:cNvGrpSpPr/>
          <p:nvPr/>
        </p:nvGrpSpPr>
        <p:grpSpPr>
          <a:xfrm>
            <a:off x="749161" y="2205186"/>
            <a:ext cx="1709659" cy="476704"/>
            <a:chOff x="1490663" y="2400300"/>
            <a:chExt cx="4064009" cy="825500"/>
          </a:xfrm>
        </p:grpSpPr>
        <p:cxnSp>
          <p:nvCxnSpPr>
            <p:cNvPr id="7" name="直接连接符 6"/>
            <p:cNvCxnSpPr/>
            <p:nvPr/>
          </p:nvCxnSpPr>
          <p:spPr>
            <a:xfrm>
              <a:off x="1970811" y="2802885"/>
              <a:ext cx="3147991" cy="0"/>
            </a:xfrm>
            <a:prstGeom prst="line">
              <a:avLst/>
            </a:prstGeom>
            <a:ln w="25400">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8" name="组合 11"/>
            <p:cNvGrpSpPr/>
            <p:nvPr/>
          </p:nvGrpSpPr>
          <p:grpSpPr bwMode="auto">
            <a:xfrm>
              <a:off x="1490663" y="2400300"/>
              <a:ext cx="4064009" cy="825500"/>
              <a:chOff x="115860" y="3847459"/>
              <a:chExt cx="4014114" cy="824998"/>
            </a:xfrm>
          </p:grpSpPr>
          <p:pic>
            <p:nvPicPr>
              <p:cNvPr id="9" name="图片 12"/>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5860" y="3867779"/>
                <a:ext cx="914408" cy="8046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215568" y="3847459"/>
                <a:ext cx="914406" cy="804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18" name="组合 23"/>
          <p:cNvGrpSpPr/>
          <p:nvPr/>
        </p:nvGrpSpPr>
        <p:grpSpPr bwMode="auto">
          <a:xfrm>
            <a:off x="5646033" y="1511100"/>
            <a:ext cx="2540225" cy="2093096"/>
            <a:chOff x="2607464" y="2947482"/>
            <a:chExt cx="3757622" cy="3145044"/>
          </a:xfrm>
        </p:grpSpPr>
        <p:cxnSp>
          <p:nvCxnSpPr>
            <p:cNvPr id="19" name="直接连接符 18"/>
            <p:cNvCxnSpPr/>
            <p:nvPr/>
          </p:nvCxnSpPr>
          <p:spPr>
            <a:xfrm>
              <a:off x="3594891" y="5320950"/>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2909090" y="4520798"/>
              <a:ext cx="3197233"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3594891" y="3693656"/>
              <a:ext cx="1866904" cy="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3615529"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5476084" y="3723821"/>
              <a:ext cx="0" cy="159713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4531519" y="3188798"/>
              <a:ext cx="0" cy="260208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3686967" y="3188798"/>
              <a:ext cx="649290" cy="427066"/>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4623594" y="5400331"/>
              <a:ext cx="741365" cy="42230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4623594" y="3174510"/>
              <a:ext cx="852490" cy="441354"/>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2909090" y="3693656"/>
              <a:ext cx="576264" cy="79539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2894803" y="4557312"/>
              <a:ext cx="517526" cy="720772"/>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flipV="1">
              <a:off x="3525041" y="5400331"/>
              <a:ext cx="884240" cy="46516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flipV="1">
              <a:off x="5560221" y="3765099"/>
              <a:ext cx="628652" cy="76522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H="1">
              <a:off x="5560221" y="4557312"/>
              <a:ext cx="546101" cy="72394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3615529" y="3693656"/>
              <a:ext cx="1846266" cy="162411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V="1">
              <a:off x="3615529" y="3765099"/>
              <a:ext cx="1758954" cy="1516161"/>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H="1" flipV="1">
              <a:off x="2894803" y="4485871"/>
              <a:ext cx="2479681" cy="79538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H="1" flipV="1">
              <a:off x="3686967" y="3693656"/>
              <a:ext cx="2287593" cy="86842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flipV="1">
              <a:off x="3615529" y="3261828"/>
              <a:ext cx="792164" cy="201625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H="1" flipV="1">
              <a:off x="4550569" y="3188798"/>
              <a:ext cx="911227" cy="21289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flipV="1">
              <a:off x="3615529" y="4549375"/>
              <a:ext cx="2490793" cy="728710"/>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flipV="1">
              <a:off x="2986878" y="3693656"/>
              <a:ext cx="2500318" cy="83666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4552157" y="3723821"/>
              <a:ext cx="909639" cy="2057535"/>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3615529" y="3693656"/>
              <a:ext cx="871539" cy="20559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flipV="1">
              <a:off x="4623594" y="4485871"/>
              <a:ext cx="1482729" cy="1263733"/>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flipH="1" flipV="1">
              <a:off x="2986878" y="4504922"/>
              <a:ext cx="1565279" cy="1285959"/>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V="1">
              <a:off x="2967828" y="3261828"/>
              <a:ext cx="1368428" cy="1300248"/>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flipH="1" flipV="1">
              <a:off x="4552157" y="3188798"/>
              <a:ext cx="1422403" cy="1360577"/>
            </a:xfrm>
            <a:prstGeom prst="line">
              <a:avLst/>
            </a:prstGeom>
            <a:ln w="19050">
              <a:solidFill>
                <a:srgbClr val="99FF99"/>
              </a:solidFill>
            </a:ln>
          </p:spPr>
          <p:style>
            <a:lnRef idx="1">
              <a:schemeClr val="accent1"/>
            </a:lnRef>
            <a:fillRef idx="0">
              <a:schemeClr val="accent1"/>
            </a:fillRef>
            <a:effectRef idx="0">
              <a:schemeClr val="accent1"/>
            </a:effectRef>
            <a:fontRef idx="minor">
              <a:schemeClr val="tx1"/>
            </a:fontRef>
          </p:style>
        </p:cxnSp>
        <p:pic>
          <p:nvPicPr>
            <p:cNvPr id="47" name="图片 5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880"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图片 53"/>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2416" y="3496528"/>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9" name="组合 54"/>
            <p:cNvGrpSpPr/>
            <p:nvPr/>
          </p:nvGrpSpPr>
          <p:grpSpPr bwMode="auto">
            <a:xfrm>
              <a:off x="2607464" y="4292409"/>
              <a:ext cx="3757622" cy="455190"/>
              <a:chOff x="2627784" y="4149080"/>
              <a:chExt cx="3757622" cy="455190"/>
            </a:xfrm>
          </p:grpSpPr>
          <p:pic>
            <p:nvPicPr>
              <p:cNvPr id="55" name="图片 60"/>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6814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图片 6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27784" y="414908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0" name="图片 55"/>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880"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图片 56"/>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02416" y="509264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2" name="组合 57"/>
            <p:cNvGrpSpPr/>
            <p:nvPr/>
          </p:nvGrpSpPr>
          <p:grpSpPr bwMode="auto">
            <a:xfrm>
              <a:off x="4227644" y="2947482"/>
              <a:ext cx="517262" cy="3145044"/>
              <a:chOff x="4311758" y="2755370"/>
              <a:chExt cx="517262" cy="3145044"/>
            </a:xfrm>
          </p:grpSpPr>
          <p:pic>
            <p:nvPicPr>
              <p:cNvPr id="53" name="图片 58"/>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1758" y="2755370"/>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1758" y="5445224"/>
                <a:ext cx="517262" cy="45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cxnSp>
        <p:nvCxnSpPr>
          <p:cNvPr id="57" name="直接连接符 56"/>
          <p:cNvCxnSpPr/>
          <p:nvPr/>
        </p:nvCxnSpPr>
        <p:spPr>
          <a:xfrm>
            <a:off x="3174604" y="2260324"/>
            <a:ext cx="1954702"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V="1">
            <a:off x="3174604" y="1742726"/>
            <a:ext cx="868422" cy="5122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flipH="1" flipV="1">
            <a:off x="4171531" y="1746837"/>
            <a:ext cx="825673" cy="524717"/>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4578591" y="2209699"/>
            <a:ext cx="419644" cy="999989"/>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H="1" flipV="1">
            <a:off x="3194494" y="2274903"/>
            <a:ext cx="444093" cy="87983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a:off x="3511909" y="3143611"/>
            <a:ext cx="1158938" cy="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flipV="1">
            <a:off x="3498141" y="1696234"/>
            <a:ext cx="587128" cy="1690238"/>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flipV="1">
            <a:off x="4114121" y="1598838"/>
            <a:ext cx="529721" cy="1525393"/>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flipV="1">
            <a:off x="3139401" y="2249095"/>
            <a:ext cx="1498282" cy="875136"/>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H="1">
            <a:off x="3608845" y="2217546"/>
            <a:ext cx="1373789" cy="92606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grpSp>
        <p:nvGrpSpPr>
          <p:cNvPr id="67" name="组合 17"/>
          <p:cNvGrpSpPr/>
          <p:nvPr/>
        </p:nvGrpSpPr>
        <p:grpSpPr bwMode="auto">
          <a:xfrm>
            <a:off x="2908065" y="1525876"/>
            <a:ext cx="2308081" cy="1894664"/>
            <a:chOff x="2699792" y="2433478"/>
            <a:chExt cx="3602460" cy="2855140"/>
          </a:xfrm>
        </p:grpSpPr>
        <p:pic>
          <p:nvPicPr>
            <p:cNvPr id="68" name="图片 18"/>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64078" y="2433478"/>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图片 19"/>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99792" y="3284984"/>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图片 20"/>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0112" y="321297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图片 21"/>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419872"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图片 2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04048" y="4653136"/>
              <a:ext cx="722140" cy="6354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4" name="矩形 103"/>
          <p:cNvSpPr/>
          <p:nvPr/>
        </p:nvSpPr>
        <p:spPr>
          <a:xfrm>
            <a:off x="2969621" y="3603649"/>
            <a:ext cx="2177143" cy="584775"/>
          </a:xfrm>
          <a:prstGeom prst="rect">
            <a:avLst/>
          </a:prstGeom>
        </p:spPr>
        <p:txBody>
          <a:bodyPr wrap="square">
            <a:spAutoFit/>
          </a:bodyPr>
          <a:lstStyle/>
          <a:p>
            <a:r>
              <a:rPr lang="en-US" altLang="zh-CN" sz="1600" b="1" dirty="0">
                <a:latin typeface="微软雅黑" panose="020B0503020204020204" pitchFamily="34" charset="-122"/>
                <a:ea typeface="微软雅黑" panose="020B0503020204020204" pitchFamily="34" charset="-122"/>
              </a:rPr>
              <a:t>5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10 </a:t>
            </a:r>
            <a:r>
              <a:rPr lang="zh-CN" altLang="en-US" sz="1600" b="1" dirty="0">
                <a:latin typeface="微软雅黑" panose="020B0503020204020204" pitchFamily="34" charset="-122"/>
                <a:ea typeface="微软雅黑" panose="020B0503020204020204" pitchFamily="34" charset="-122"/>
              </a:rPr>
              <a:t>对电线。</a:t>
            </a:r>
            <a:endParaRPr lang="zh-CN" altLang="en-US" sz="1600" b="1" dirty="0">
              <a:latin typeface="微软雅黑" panose="020B0503020204020204" pitchFamily="34" charset="-122"/>
              <a:ea typeface="微软雅黑" panose="020B0503020204020204" pitchFamily="34" charset="-122"/>
            </a:endParaRPr>
          </a:p>
        </p:txBody>
      </p:sp>
      <p:sp>
        <p:nvSpPr>
          <p:cNvPr id="105" name="矩形 104"/>
          <p:cNvSpPr/>
          <p:nvPr/>
        </p:nvSpPr>
        <p:spPr>
          <a:xfrm>
            <a:off x="5724414" y="3603649"/>
            <a:ext cx="2524139" cy="584775"/>
          </a:xfrm>
          <a:prstGeom prst="rect">
            <a:avLst/>
          </a:prstGeom>
        </p:spPr>
        <p:txBody>
          <a:bodyPr wrap="square">
            <a:spAutoFit/>
          </a:bodyPr>
          <a:lstStyle/>
          <a:p>
            <a:r>
              <a:rPr lang="en-US" altLang="zh-CN" sz="1600" b="1" dirty="0" smtClean="0">
                <a:latin typeface="微软雅黑" panose="020B0503020204020204" pitchFamily="34" charset="-122"/>
                <a:ea typeface="微软雅黑" panose="020B0503020204020204" pitchFamily="34" charset="-122"/>
              </a:rPr>
              <a:t>N </a:t>
            </a:r>
            <a:r>
              <a:rPr lang="zh-CN" altLang="en-US" sz="1600" b="1" dirty="0">
                <a:latin typeface="微软雅黑" panose="020B0503020204020204" pitchFamily="34" charset="-122"/>
                <a:ea typeface="微软雅黑" panose="020B0503020204020204" pitchFamily="34" charset="-122"/>
              </a:rPr>
              <a:t>部电话机两两直接相连，需 </a:t>
            </a:r>
            <a:r>
              <a:rPr lang="en-US" altLang="zh-CN" sz="1600" b="1" dirty="0">
                <a:latin typeface="微软雅黑" panose="020B0503020204020204" pitchFamily="34" charset="-122"/>
                <a:ea typeface="微软雅黑" panose="020B0503020204020204" pitchFamily="34" charset="-122"/>
              </a:rPr>
              <a:t>N(N –1)/2  </a:t>
            </a:r>
            <a:r>
              <a:rPr lang="zh-CN" altLang="en-US" sz="1600" b="1" dirty="0">
                <a:latin typeface="微软雅黑" panose="020B0503020204020204" pitchFamily="34" charset="-122"/>
                <a:ea typeface="微软雅黑" panose="020B0503020204020204" pitchFamily="34" charset="-122"/>
              </a:rPr>
              <a:t>对电线。</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250"/>
                                        <p:tgtEl>
                                          <p:spTgt spid="5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7"/>
                                        </p:tgtEl>
                                        <p:attrNameLst>
                                          <p:attrName>style.visibility</p:attrName>
                                        </p:attrNameLst>
                                      </p:cBhvr>
                                      <p:to>
                                        <p:strVal val="visible"/>
                                      </p:to>
                                    </p:set>
                                    <p:animEffect transition="in" filter="wipe(left)">
                                      <p:cBhvr>
                                        <p:cTn id="11" dur="250"/>
                                        <p:tgtEl>
                                          <p:spTgt spid="5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5"/>
                                        </p:tgtEl>
                                        <p:attrNameLst>
                                          <p:attrName>style.visibility</p:attrName>
                                        </p:attrNameLst>
                                      </p:cBhvr>
                                      <p:to>
                                        <p:strVal val="visible"/>
                                      </p:to>
                                    </p:set>
                                    <p:animEffect transition="in" filter="wipe(left)">
                                      <p:cBhvr>
                                        <p:cTn id="15" dur="250"/>
                                        <p:tgtEl>
                                          <p:spTgt spid="65"/>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61"/>
                                        </p:tgtEl>
                                        <p:attrNameLst>
                                          <p:attrName>style.visibility</p:attrName>
                                        </p:attrNameLst>
                                      </p:cBhvr>
                                      <p:to>
                                        <p:strVal val="visible"/>
                                      </p:to>
                                    </p:set>
                                    <p:animEffect transition="in" filter="wipe(up)">
                                      <p:cBhvr>
                                        <p:cTn id="19" dur="250"/>
                                        <p:tgtEl>
                                          <p:spTgt spid="61"/>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63"/>
                                        </p:tgtEl>
                                        <p:attrNameLst>
                                          <p:attrName>style.visibility</p:attrName>
                                        </p:attrNameLst>
                                      </p:cBhvr>
                                      <p:to>
                                        <p:strVal val="visible"/>
                                      </p:to>
                                    </p:set>
                                    <p:animEffect transition="in" filter="wipe(up)">
                                      <p:cBhvr>
                                        <p:cTn id="23" dur="250"/>
                                        <p:tgtEl>
                                          <p:spTgt spid="63"/>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64"/>
                                        </p:tgtEl>
                                        <p:attrNameLst>
                                          <p:attrName>style.visibility</p:attrName>
                                        </p:attrNameLst>
                                      </p:cBhvr>
                                      <p:to>
                                        <p:strVal val="visible"/>
                                      </p:to>
                                    </p:set>
                                    <p:animEffect transition="in" filter="wipe(up)">
                                      <p:cBhvr>
                                        <p:cTn id="27" dur="250"/>
                                        <p:tgtEl>
                                          <p:spTgt spid="64"/>
                                        </p:tgtEl>
                                      </p:cBhvr>
                                    </p:animEffect>
                                  </p:childTnLst>
                                </p:cTn>
                              </p:par>
                            </p:childTnLst>
                          </p:cTn>
                        </p:par>
                        <p:par>
                          <p:cTn id="28" fill="hold">
                            <p:stCondLst>
                              <p:cond delay="3000"/>
                            </p:stCondLst>
                            <p:childTnLst>
                              <p:par>
                                <p:cTn id="29" presetID="22" presetClass="entr" presetSubtype="1" fill="hold"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up)">
                                      <p:cBhvr>
                                        <p:cTn id="31" dur="250"/>
                                        <p:tgtEl>
                                          <p:spTgt spid="59"/>
                                        </p:tgtEl>
                                      </p:cBhvr>
                                    </p:animEffect>
                                  </p:childTnLst>
                                </p:cTn>
                              </p:par>
                            </p:childTnLst>
                          </p:cTn>
                        </p:par>
                        <p:par>
                          <p:cTn id="32" fill="hold">
                            <p:stCondLst>
                              <p:cond delay="3500"/>
                            </p:stCondLst>
                            <p:childTnLst>
                              <p:par>
                                <p:cTn id="33" presetID="22" presetClass="entr" presetSubtype="8" fill="hold" nodeType="afterEffect">
                                  <p:stCondLst>
                                    <p:cond delay="0"/>
                                  </p:stCondLst>
                                  <p:childTnLst>
                                    <p:set>
                                      <p:cBhvr>
                                        <p:cTn id="34" dur="1" fill="hold">
                                          <p:stCondLst>
                                            <p:cond delay="0"/>
                                          </p:stCondLst>
                                        </p:cTn>
                                        <p:tgtEl>
                                          <p:spTgt spid="66"/>
                                        </p:tgtEl>
                                        <p:attrNameLst>
                                          <p:attrName>style.visibility</p:attrName>
                                        </p:attrNameLst>
                                      </p:cBhvr>
                                      <p:to>
                                        <p:strVal val="visible"/>
                                      </p:to>
                                    </p:set>
                                    <p:animEffect transition="in" filter="wipe(left)">
                                      <p:cBhvr>
                                        <p:cTn id="35" dur="250"/>
                                        <p:tgtEl>
                                          <p:spTgt spid="66"/>
                                        </p:tgtEl>
                                      </p:cBhvr>
                                    </p:animEffect>
                                  </p:childTnLst>
                                </p:cTn>
                              </p:par>
                            </p:childTnLst>
                          </p:cTn>
                        </p:par>
                        <p:par>
                          <p:cTn id="36" fill="hold">
                            <p:stCondLst>
                              <p:cond delay="4000"/>
                            </p:stCondLst>
                            <p:childTnLst>
                              <p:par>
                                <p:cTn id="37" presetID="22" presetClass="entr" presetSubtype="4" fill="hold" nodeType="afterEffect">
                                  <p:stCondLst>
                                    <p:cond delay="0"/>
                                  </p:stCondLst>
                                  <p:childTnLst>
                                    <p:set>
                                      <p:cBhvr>
                                        <p:cTn id="38" dur="1" fill="hold">
                                          <p:stCondLst>
                                            <p:cond delay="0"/>
                                          </p:stCondLst>
                                        </p:cTn>
                                        <p:tgtEl>
                                          <p:spTgt spid="62"/>
                                        </p:tgtEl>
                                        <p:attrNameLst>
                                          <p:attrName>style.visibility</p:attrName>
                                        </p:attrNameLst>
                                      </p:cBhvr>
                                      <p:to>
                                        <p:strVal val="visible"/>
                                      </p:to>
                                    </p:set>
                                    <p:animEffect transition="in" filter="wipe(down)">
                                      <p:cBhvr>
                                        <p:cTn id="39" dur="250"/>
                                        <p:tgtEl>
                                          <p:spTgt spid="62"/>
                                        </p:tgtEl>
                                      </p:cBhvr>
                                    </p:animEffect>
                                  </p:childTnLst>
                                </p:cTn>
                              </p:par>
                            </p:childTnLst>
                          </p:cTn>
                        </p:par>
                        <p:par>
                          <p:cTn id="40" fill="hold">
                            <p:stCondLst>
                              <p:cond delay="4500"/>
                            </p:stCondLst>
                            <p:childTnLst>
                              <p:par>
                                <p:cTn id="41" presetID="22" presetClass="entr" presetSubtype="4" fill="hold" nodeType="afterEffect">
                                  <p:stCondLst>
                                    <p:cond delay="0"/>
                                  </p:stCondLst>
                                  <p:childTnLst>
                                    <p:set>
                                      <p:cBhvr>
                                        <p:cTn id="42" dur="1" fill="hold">
                                          <p:stCondLst>
                                            <p:cond delay="0"/>
                                          </p:stCondLst>
                                        </p:cTn>
                                        <p:tgtEl>
                                          <p:spTgt spid="60"/>
                                        </p:tgtEl>
                                        <p:attrNameLst>
                                          <p:attrName>style.visibility</p:attrName>
                                        </p:attrNameLst>
                                      </p:cBhvr>
                                      <p:to>
                                        <p:strVal val="visible"/>
                                      </p:to>
                                    </p:set>
                                    <p:animEffect transition="in" filter="wipe(down)">
                                      <p:cBhvr>
                                        <p:cTn id="43" dur="25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内容占位符 102"/>
          <p:cNvSpPr>
            <a:spLocks noGrp="1"/>
          </p:cNvSpPr>
          <p:nvPr>
            <p:ph sz="quarter" idx="10"/>
          </p:nvPr>
        </p:nvSpPr>
        <p:spPr>
          <a:xfrm>
            <a:off x="466344" y="973465"/>
            <a:ext cx="8338022" cy="3172691"/>
          </a:xfrm>
        </p:spPr>
        <p:txBody>
          <a:bodyPr/>
          <a:lstStyle/>
          <a:p>
            <a:pPr marL="0" indent="0">
              <a:buNone/>
            </a:pPr>
            <a:r>
              <a:rPr lang="zh-CN" altLang="en-US" dirty="0"/>
              <a:t>当电话机的数量增多时，使用</a:t>
            </a:r>
            <a:r>
              <a:rPr lang="zh-CN" altLang="en-US" dirty="0">
                <a:solidFill>
                  <a:srgbClr val="C00000"/>
                </a:solidFill>
              </a:rPr>
              <a:t>电话交换机</a:t>
            </a:r>
            <a:r>
              <a:rPr lang="zh-CN" altLang="en-US" dirty="0"/>
              <a:t>将这些电话连接</a:t>
            </a:r>
            <a:r>
              <a:rPr lang="zh-CN" altLang="en-US" dirty="0" smtClean="0"/>
              <a:t>起来。</a:t>
            </a:r>
            <a:endParaRPr lang="zh-CN" altLang="en-US" dirty="0"/>
          </a:p>
        </p:txBody>
      </p:sp>
      <p:sp>
        <p:nvSpPr>
          <p:cNvPr id="5" name="文本占位符 4"/>
          <p:cNvSpPr>
            <a:spLocks noGrp="1"/>
          </p:cNvSpPr>
          <p:nvPr>
            <p:ph type="body" sz="quarter" idx="11"/>
          </p:nvPr>
        </p:nvSpPr>
        <p:spPr/>
        <p:txBody>
          <a:bodyPr/>
          <a:lstStyle/>
          <a:p>
            <a:r>
              <a:rPr lang="zh-CN" altLang="en-US" dirty="0"/>
              <a:t>使用交换机</a:t>
            </a:r>
            <a:endParaRPr lang="zh-CN" altLang="en-US" dirty="0"/>
          </a:p>
        </p:txBody>
      </p:sp>
      <p:sp>
        <p:nvSpPr>
          <p:cNvPr id="73" name="圆角矩形 72"/>
          <p:cNvSpPr/>
          <p:nvPr/>
        </p:nvSpPr>
        <p:spPr>
          <a:xfrm>
            <a:off x="558922" y="1514328"/>
            <a:ext cx="4492050" cy="2710243"/>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cxnSp>
        <p:nvCxnSpPr>
          <p:cNvPr id="74" name="直接连接符 73"/>
          <p:cNvCxnSpPr/>
          <p:nvPr/>
        </p:nvCxnSpPr>
        <p:spPr>
          <a:xfrm>
            <a:off x="1874459" y="2044142"/>
            <a:ext cx="688975" cy="6064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5" name="直接连接符 74"/>
          <p:cNvCxnSpPr/>
          <p:nvPr/>
        </p:nvCxnSpPr>
        <p:spPr>
          <a:xfrm>
            <a:off x="1164846" y="2650567"/>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flipV="1">
            <a:off x="1672846" y="2896630"/>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2563434" y="2980767"/>
            <a:ext cx="233362" cy="9080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8" name="直接连接符 77"/>
          <p:cNvCxnSpPr/>
          <p:nvPr/>
        </p:nvCxnSpPr>
        <p:spPr>
          <a:xfrm flipH="1" flipV="1">
            <a:off x="3079371" y="2956955"/>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a:stCxn id="92" idx="1"/>
          </p:cNvCxnSpPr>
          <p:nvPr/>
        </p:nvCxnSpPr>
        <p:spPr>
          <a:xfrm flipV="1">
            <a:off x="2719009" y="1804430"/>
            <a:ext cx="131762" cy="8064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3174621" y="1928255"/>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a:stCxn id="92" idx="5"/>
          </p:cNvCxnSpPr>
          <p:nvPr/>
        </p:nvCxnSpPr>
        <p:spPr>
          <a:xfrm flipV="1">
            <a:off x="3306384" y="2525155"/>
            <a:ext cx="993775" cy="161925"/>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V="1">
            <a:off x="4131246" y="2930828"/>
            <a:ext cx="179495" cy="265114"/>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83" name="图片 1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06084" y="247435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48996" y="331096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1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23721" y="366021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图片 1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557209" y="3222067"/>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图片 18"/>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55371" y="1763155"/>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图片 1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563434" y="1588530"/>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 name="图片 2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498471" y="1701242"/>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 name="图片 2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074734" y="2287030"/>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91" name="组合 90"/>
          <p:cNvGrpSpPr/>
          <p:nvPr/>
        </p:nvGrpSpPr>
        <p:grpSpPr>
          <a:xfrm>
            <a:off x="2286091" y="2457234"/>
            <a:ext cx="1020162" cy="614353"/>
            <a:chOff x="2495198" y="3865333"/>
            <a:chExt cx="1020162" cy="614353"/>
          </a:xfrm>
          <a:solidFill>
            <a:srgbClr val="0000FF"/>
          </a:solidFill>
        </p:grpSpPr>
        <p:sp>
          <p:nvSpPr>
            <p:cNvPr id="92" name="立方体 91"/>
            <p:cNvSpPr/>
            <p:nvPr/>
          </p:nvSpPr>
          <p:spPr>
            <a:xfrm>
              <a:off x="2495198" y="3865333"/>
              <a:ext cx="1020162" cy="614353"/>
            </a:xfrm>
            <a:prstGeom prst="cube">
              <a:avLst/>
            </a:prstGeom>
            <a:grp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3" name="矩形 92"/>
            <p:cNvSpPr/>
            <p:nvPr/>
          </p:nvSpPr>
          <p:spPr>
            <a:xfrm>
              <a:off x="2593495" y="4082725"/>
              <a:ext cx="723275" cy="307777"/>
            </a:xfrm>
            <a:prstGeom prst="rect">
              <a:avLst/>
            </a:prstGeom>
            <a:grpFill/>
            <a:ln>
              <a:noFill/>
            </a:ln>
          </p:spPr>
          <p:txBody>
            <a:bodyPr wrap="none">
              <a:spAutoFit/>
            </a:bodyPr>
            <a:lstStyle/>
            <a:p>
              <a:pPr algn="ctr" fontAlgn="auto">
                <a:spcBef>
                  <a:spcPts val="0"/>
                </a:spcBef>
                <a:spcAft>
                  <a:spcPts val="0"/>
                </a:spcAft>
                <a:defRPr/>
              </a:pPr>
              <a:r>
                <a:rPr kumimoji="1" lang="zh-CN" altLang="en-US" sz="1400" b="1" dirty="0">
                  <a:solidFill>
                    <a:prstClr val="white"/>
                  </a:solidFill>
                  <a:latin typeface="微软雅黑" panose="020B0503020204020204" pitchFamily="34" charset="-122"/>
                  <a:ea typeface="微软雅黑" panose="020B0503020204020204" pitchFamily="34" charset="-122"/>
                </a:rPr>
                <a:t>交换机</a:t>
              </a:r>
              <a:endParaRPr kumimoji="1" lang="zh-CN" altLang="en-US" sz="1400" b="1" dirty="0">
                <a:solidFill>
                  <a:prstClr val="white"/>
                </a:solidFill>
                <a:latin typeface="微软雅黑" panose="020B0503020204020204" pitchFamily="34" charset="-122"/>
                <a:ea typeface="微软雅黑" panose="020B0503020204020204" pitchFamily="34" charset="-122"/>
              </a:endParaRPr>
            </a:p>
          </p:txBody>
        </p:sp>
      </p:grpSp>
      <p:grpSp>
        <p:nvGrpSpPr>
          <p:cNvPr id="94" name="组合 25"/>
          <p:cNvGrpSpPr/>
          <p:nvPr/>
        </p:nvGrpSpPr>
        <p:grpSpPr bwMode="auto">
          <a:xfrm>
            <a:off x="5398134" y="1514328"/>
            <a:ext cx="3128501" cy="2423320"/>
            <a:chOff x="5342542" y="2445544"/>
            <a:chExt cx="2801549" cy="2576158"/>
          </a:xfrm>
        </p:grpSpPr>
        <p:sp>
          <p:nvSpPr>
            <p:cNvPr id="95" name="对角圆角矩形 94"/>
            <p:cNvSpPr/>
            <p:nvPr/>
          </p:nvSpPr>
          <p:spPr>
            <a:xfrm>
              <a:off x="5342542" y="2445544"/>
              <a:ext cx="2801549" cy="257615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96" name="矩形 27"/>
            <p:cNvSpPr>
              <a:spLocks noChangeArrowheads="1"/>
            </p:cNvSpPr>
            <p:nvPr/>
          </p:nvSpPr>
          <p:spPr bwMode="auto">
            <a:xfrm>
              <a:off x="5438561" y="2674897"/>
              <a:ext cx="2654203" cy="2061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ts val="2300"/>
                </a:lnSpc>
                <a:spcBef>
                  <a:spcPts val="600"/>
                </a:spcBef>
              </a:pPr>
              <a:r>
                <a:rPr lang="zh-CN" altLang="zh-CN" b="1" dirty="0">
                  <a:solidFill>
                    <a:prstClr val="white"/>
                  </a:solidFill>
                  <a:latin typeface="微软雅黑" panose="020B0503020204020204" pitchFamily="34" charset="-122"/>
                  <a:ea typeface="微软雅黑" panose="020B0503020204020204" pitchFamily="34" charset="-122"/>
                </a:rPr>
                <a:t>每一部电话都</a:t>
              </a:r>
              <a:r>
                <a:rPr lang="zh-CN" altLang="en-US" b="1" dirty="0">
                  <a:solidFill>
                    <a:prstClr val="white"/>
                  </a:solidFill>
                  <a:latin typeface="微软雅黑" panose="020B0503020204020204" pitchFamily="34" charset="-122"/>
                  <a:ea typeface="微软雅黑" panose="020B0503020204020204" pitchFamily="34" charset="-122"/>
                </a:rPr>
                <a:t>直接</a:t>
              </a:r>
              <a:r>
                <a:rPr lang="zh-CN" altLang="zh-CN" b="1" dirty="0">
                  <a:solidFill>
                    <a:prstClr val="white"/>
                  </a:solidFill>
                  <a:latin typeface="微软雅黑" panose="020B0503020204020204" pitchFamily="34" charset="-122"/>
                  <a:ea typeface="微软雅黑" panose="020B0503020204020204" pitchFamily="34" charset="-122"/>
                </a:rPr>
                <a:t>连接到交换机上，而交换机使用</a:t>
              </a:r>
              <a:r>
                <a:rPr lang="zh-CN" altLang="zh-CN" b="1" dirty="0">
                  <a:solidFill>
                    <a:srgbClr val="FFFF00"/>
                  </a:solidFill>
                  <a:latin typeface="微软雅黑" panose="020B0503020204020204" pitchFamily="34" charset="-122"/>
                  <a:ea typeface="微软雅黑" panose="020B0503020204020204" pitchFamily="34" charset="-122"/>
                </a:rPr>
                <a:t>交换</a:t>
              </a:r>
              <a:r>
                <a:rPr lang="zh-CN" altLang="zh-CN" b="1" dirty="0">
                  <a:solidFill>
                    <a:prstClr val="white"/>
                  </a:solidFill>
                  <a:latin typeface="微软雅黑" panose="020B0503020204020204" pitchFamily="34" charset="-122"/>
                  <a:ea typeface="微软雅黑" panose="020B0503020204020204" pitchFamily="34" charset="-122"/>
                </a:rPr>
                <a:t>的方法，让电话用户彼此之间可以很方便地通信。</a:t>
              </a:r>
              <a:r>
                <a:rPr lang="zh-CN" altLang="en-US" b="1" dirty="0">
                  <a:solidFill>
                    <a:prstClr val="white"/>
                  </a:solidFill>
                  <a:latin typeface="微软雅黑" panose="020B0503020204020204" pitchFamily="34" charset="-122"/>
                  <a:ea typeface="微软雅黑" panose="020B0503020204020204" pitchFamily="34" charset="-122"/>
                </a:rPr>
                <a:t> </a:t>
              </a:r>
              <a:endParaRPr lang="en-US" altLang="zh-CN" b="1" dirty="0">
                <a:solidFill>
                  <a:prstClr val="white"/>
                </a:solidFill>
                <a:latin typeface="微软雅黑" panose="020B0503020204020204" pitchFamily="34" charset="-122"/>
                <a:ea typeface="微软雅黑" panose="020B0503020204020204" pitchFamily="34" charset="-122"/>
              </a:endParaRPr>
            </a:p>
            <a:p>
              <a:pPr>
                <a:lnSpc>
                  <a:spcPts val="2300"/>
                </a:lnSpc>
                <a:spcBef>
                  <a:spcPts val="600"/>
                </a:spcBef>
              </a:pPr>
              <a:r>
                <a:rPr lang="zh-CN" altLang="en-US" b="1" dirty="0" smtClean="0">
                  <a:solidFill>
                    <a:prstClr val="white"/>
                  </a:solidFill>
                  <a:latin typeface="微软雅黑" panose="020B0503020204020204" pitchFamily="34" charset="-122"/>
                  <a:ea typeface="微软雅黑" panose="020B0503020204020204" pitchFamily="34" charset="-122"/>
                </a:rPr>
                <a:t>这种</a:t>
              </a:r>
              <a:r>
                <a:rPr lang="zh-CN" altLang="zh-CN" b="1" dirty="0" smtClean="0">
                  <a:solidFill>
                    <a:prstClr val="white"/>
                  </a:solidFill>
                  <a:latin typeface="微软雅黑" panose="020B0503020204020204" pitchFamily="34" charset="-122"/>
                  <a:ea typeface="微软雅黑" panose="020B0503020204020204" pitchFamily="34" charset="-122"/>
                </a:rPr>
                <a:t>交换</a:t>
              </a:r>
              <a:r>
                <a:rPr lang="zh-CN" altLang="zh-CN" b="1" dirty="0">
                  <a:solidFill>
                    <a:prstClr val="white"/>
                  </a:solidFill>
                  <a:latin typeface="微软雅黑" panose="020B0503020204020204" pitchFamily="34" charset="-122"/>
                  <a:ea typeface="微软雅黑" panose="020B0503020204020204" pitchFamily="34" charset="-122"/>
                </a:rPr>
                <a:t>方式</a:t>
              </a:r>
              <a:r>
                <a:rPr lang="zh-CN" altLang="en-US" b="1" dirty="0">
                  <a:solidFill>
                    <a:prstClr val="white"/>
                  </a:solidFill>
                  <a:latin typeface="微软雅黑" panose="020B0503020204020204" pitchFamily="34" charset="-122"/>
                  <a:ea typeface="微软雅黑" panose="020B0503020204020204" pitchFamily="34" charset="-122"/>
                </a:rPr>
                <a:t>就</a:t>
              </a:r>
              <a:r>
                <a:rPr lang="zh-CN" altLang="zh-CN" b="1" dirty="0">
                  <a:solidFill>
                    <a:prstClr val="white"/>
                  </a:solidFill>
                  <a:latin typeface="微软雅黑" panose="020B0503020204020204" pitchFamily="34" charset="-122"/>
                  <a:ea typeface="微软雅黑" panose="020B0503020204020204" pitchFamily="34" charset="-122"/>
                </a:rPr>
                <a:t>是</a:t>
              </a:r>
              <a:r>
                <a:rPr lang="zh-CN" altLang="zh-CN" b="1" dirty="0">
                  <a:solidFill>
                    <a:srgbClr val="FFFF00"/>
                  </a:solidFill>
                  <a:latin typeface="微软雅黑" panose="020B0503020204020204" pitchFamily="34" charset="-122"/>
                  <a:ea typeface="微软雅黑" panose="020B0503020204020204" pitchFamily="34" charset="-122"/>
                </a:rPr>
                <a:t>电路交换</a:t>
              </a:r>
              <a:r>
                <a:rPr lang="en-US" altLang="zh-CN" b="1" dirty="0">
                  <a:solidFill>
                    <a:srgbClr val="FFFF00"/>
                  </a:solidFill>
                  <a:latin typeface="微软雅黑" panose="020B0503020204020204" pitchFamily="34" charset="-122"/>
                  <a:ea typeface="微软雅黑" panose="020B0503020204020204" pitchFamily="34" charset="-122"/>
                </a:rPr>
                <a:t> (circuit switching)</a:t>
              </a:r>
              <a:r>
                <a:rPr lang="zh-CN" altLang="en-US" b="1" dirty="0">
                  <a:solidFill>
                    <a:srgbClr val="FFFF00"/>
                  </a:solidFill>
                  <a:latin typeface="微软雅黑" panose="020B0503020204020204" pitchFamily="34" charset="-122"/>
                  <a:ea typeface="微软雅黑" panose="020B0503020204020204" pitchFamily="34" charset="-122"/>
                </a:rPr>
                <a:t>。</a:t>
              </a:r>
              <a:endParaRPr lang="zh-CN" altLang="en-US" b="1" dirty="0">
                <a:solidFill>
                  <a:srgbClr val="FFFF0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250"/>
                                  </p:stCondLst>
                                  <p:childTnLst>
                                    <p:set>
                                      <p:cBhvr>
                                        <p:cTn id="6" dur="1" fill="hold">
                                          <p:stCondLst>
                                            <p:cond delay="0"/>
                                          </p:stCondLst>
                                        </p:cTn>
                                        <p:tgtEl>
                                          <p:spTgt spid="81"/>
                                        </p:tgtEl>
                                        <p:attrNameLst>
                                          <p:attrName>style.visibility</p:attrName>
                                        </p:attrNameLst>
                                      </p:cBhvr>
                                      <p:to>
                                        <p:strVal val="visible"/>
                                      </p:to>
                                    </p:set>
                                    <p:animEffect transition="in" filter="wipe(left)">
                                      <p:cBhvr>
                                        <p:cTn id="7" dur="250"/>
                                        <p:tgtEl>
                                          <p:spTgt spid="81"/>
                                        </p:tgtEl>
                                      </p:cBhvr>
                                    </p:animEffect>
                                  </p:childTnLst>
                                </p:cTn>
                              </p:par>
                            </p:childTnLst>
                          </p:cTn>
                        </p:par>
                        <p:par>
                          <p:cTn id="8" fill="hold">
                            <p:stCondLst>
                              <p:cond delay="750"/>
                            </p:stCondLst>
                            <p:childTnLst>
                              <p:par>
                                <p:cTn id="9" presetID="22" presetClass="entr" presetSubtype="4" fill="hold" nodeType="afterEffect">
                                  <p:stCondLst>
                                    <p:cond delay="250"/>
                                  </p:stCondLst>
                                  <p:childTnLst>
                                    <p:set>
                                      <p:cBhvr>
                                        <p:cTn id="10" dur="1" fill="hold">
                                          <p:stCondLst>
                                            <p:cond delay="0"/>
                                          </p:stCondLst>
                                        </p:cTn>
                                        <p:tgtEl>
                                          <p:spTgt spid="80"/>
                                        </p:tgtEl>
                                        <p:attrNameLst>
                                          <p:attrName>style.visibility</p:attrName>
                                        </p:attrNameLst>
                                      </p:cBhvr>
                                      <p:to>
                                        <p:strVal val="visible"/>
                                      </p:to>
                                    </p:set>
                                    <p:animEffect transition="in" filter="wipe(down)">
                                      <p:cBhvr>
                                        <p:cTn id="11" dur="250"/>
                                        <p:tgtEl>
                                          <p:spTgt spid="80"/>
                                        </p:tgtEl>
                                      </p:cBhvr>
                                    </p:animEffect>
                                  </p:childTnLst>
                                </p:cTn>
                              </p:par>
                            </p:childTnLst>
                          </p:cTn>
                        </p:par>
                        <p:par>
                          <p:cTn id="12" fill="hold">
                            <p:stCondLst>
                              <p:cond delay="1500"/>
                            </p:stCondLst>
                            <p:childTnLst>
                              <p:par>
                                <p:cTn id="13" presetID="22" presetClass="entr" presetSubtype="4" fill="hold" nodeType="afterEffect">
                                  <p:stCondLst>
                                    <p:cond delay="250"/>
                                  </p:stCondLst>
                                  <p:childTnLst>
                                    <p:set>
                                      <p:cBhvr>
                                        <p:cTn id="14" dur="1" fill="hold">
                                          <p:stCondLst>
                                            <p:cond delay="0"/>
                                          </p:stCondLst>
                                        </p:cTn>
                                        <p:tgtEl>
                                          <p:spTgt spid="79"/>
                                        </p:tgtEl>
                                        <p:attrNameLst>
                                          <p:attrName>style.visibility</p:attrName>
                                        </p:attrNameLst>
                                      </p:cBhvr>
                                      <p:to>
                                        <p:strVal val="visible"/>
                                      </p:to>
                                    </p:set>
                                    <p:animEffect transition="in" filter="wipe(down)">
                                      <p:cBhvr>
                                        <p:cTn id="15" dur="250"/>
                                        <p:tgtEl>
                                          <p:spTgt spid="79"/>
                                        </p:tgtEl>
                                      </p:cBhvr>
                                    </p:animEffect>
                                  </p:childTnLst>
                                </p:cTn>
                              </p:par>
                            </p:childTnLst>
                          </p:cTn>
                        </p:par>
                        <p:par>
                          <p:cTn id="16" fill="hold">
                            <p:stCondLst>
                              <p:cond delay="2250"/>
                            </p:stCondLst>
                            <p:childTnLst>
                              <p:par>
                                <p:cTn id="17" presetID="22" presetClass="entr" presetSubtype="2" fill="hold" nodeType="afterEffect">
                                  <p:stCondLst>
                                    <p:cond delay="250"/>
                                  </p:stCondLst>
                                  <p:childTnLst>
                                    <p:set>
                                      <p:cBhvr>
                                        <p:cTn id="18" dur="1" fill="hold">
                                          <p:stCondLst>
                                            <p:cond delay="0"/>
                                          </p:stCondLst>
                                        </p:cTn>
                                        <p:tgtEl>
                                          <p:spTgt spid="74"/>
                                        </p:tgtEl>
                                        <p:attrNameLst>
                                          <p:attrName>style.visibility</p:attrName>
                                        </p:attrNameLst>
                                      </p:cBhvr>
                                      <p:to>
                                        <p:strVal val="visible"/>
                                      </p:to>
                                    </p:set>
                                    <p:animEffect transition="in" filter="wipe(right)">
                                      <p:cBhvr>
                                        <p:cTn id="19" dur="250"/>
                                        <p:tgtEl>
                                          <p:spTgt spid="74"/>
                                        </p:tgtEl>
                                      </p:cBhvr>
                                    </p:animEffect>
                                  </p:childTnLst>
                                </p:cTn>
                              </p:par>
                            </p:childTnLst>
                          </p:cTn>
                        </p:par>
                        <p:par>
                          <p:cTn id="20" fill="hold">
                            <p:stCondLst>
                              <p:cond delay="3000"/>
                            </p:stCondLst>
                            <p:childTnLst>
                              <p:par>
                                <p:cTn id="21" presetID="22" presetClass="entr" presetSubtype="2" fill="hold" nodeType="afterEffect">
                                  <p:stCondLst>
                                    <p:cond delay="250"/>
                                  </p:stCondLst>
                                  <p:childTnLst>
                                    <p:set>
                                      <p:cBhvr>
                                        <p:cTn id="22" dur="1" fill="hold">
                                          <p:stCondLst>
                                            <p:cond delay="0"/>
                                          </p:stCondLst>
                                        </p:cTn>
                                        <p:tgtEl>
                                          <p:spTgt spid="75"/>
                                        </p:tgtEl>
                                        <p:attrNameLst>
                                          <p:attrName>style.visibility</p:attrName>
                                        </p:attrNameLst>
                                      </p:cBhvr>
                                      <p:to>
                                        <p:strVal val="visible"/>
                                      </p:to>
                                    </p:set>
                                    <p:animEffect transition="in" filter="wipe(right)">
                                      <p:cBhvr>
                                        <p:cTn id="23" dur="250"/>
                                        <p:tgtEl>
                                          <p:spTgt spid="75"/>
                                        </p:tgtEl>
                                      </p:cBhvr>
                                    </p:animEffect>
                                  </p:childTnLst>
                                </p:cTn>
                              </p:par>
                            </p:childTnLst>
                          </p:cTn>
                        </p:par>
                        <p:par>
                          <p:cTn id="24" fill="hold">
                            <p:stCondLst>
                              <p:cond delay="3750"/>
                            </p:stCondLst>
                            <p:childTnLst>
                              <p:par>
                                <p:cTn id="25" presetID="22" presetClass="entr" presetSubtype="2" fill="hold" nodeType="afterEffect">
                                  <p:stCondLst>
                                    <p:cond delay="250"/>
                                  </p:stCondLst>
                                  <p:childTnLst>
                                    <p:set>
                                      <p:cBhvr>
                                        <p:cTn id="26" dur="1" fill="hold">
                                          <p:stCondLst>
                                            <p:cond delay="0"/>
                                          </p:stCondLst>
                                        </p:cTn>
                                        <p:tgtEl>
                                          <p:spTgt spid="76"/>
                                        </p:tgtEl>
                                        <p:attrNameLst>
                                          <p:attrName>style.visibility</p:attrName>
                                        </p:attrNameLst>
                                      </p:cBhvr>
                                      <p:to>
                                        <p:strVal val="visible"/>
                                      </p:to>
                                    </p:set>
                                    <p:animEffect transition="in" filter="wipe(right)">
                                      <p:cBhvr>
                                        <p:cTn id="27" dur="250"/>
                                        <p:tgtEl>
                                          <p:spTgt spid="76"/>
                                        </p:tgtEl>
                                      </p:cBhvr>
                                    </p:animEffect>
                                  </p:childTnLst>
                                </p:cTn>
                              </p:par>
                            </p:childTnLst>
                          </p:cTn>
                        </p:par>
                        <p:par>
                          <p:cTn id="28" fill="hold">
                            <p:stCondLst>
                              <p:cond delay="4500"/>
                            </p:stCondLst>
                            <p:childTnLst>
                              <p:par>
                                <p:cTn id="29" presetID="22" presetClass="entr" presetSubtype="1" fill="hold" nodeType="afterEffect">
                                  <p:stCondLst>
                                    <p:cond delay="250"/>
                                  </p:stCondLst>
                                  <p:childTnLst>
                                    <p:set>
                                      <p:cBhvr>
                                        <p:cTn id="30" dur="1" fill="hold">
                                          <p:stCondLst>
                                            <p:cond delay="0"/>
                                          </p:stCondLst>
                                        </p:cTn>
                                        <p:tgtEl>
                                          <p:spTgt spid="77"/>
                                        </p:tgtEl>
                                        <p:attrNameLst>
                                          <p:attrName>style.visibility</p:attrName>
                                        </p:attrNameLst>
                                      </p:cBhvr>
                                      <p:to>
                                        <p:strVal val="visible"/>
                                      </p:to>
                                    </p:set>
                                    <p:animEffect transition="in" filter="wipe(up)">
                                      <p:cBhvr>
                                        <p:cTn id="31" dur="250"/>
                                        <p:tgtEl>
                                          <p:spTgt spid="77"/>
                                        </p:tgtEl>
                                      </p:cBhvr>
                                    </p:animEffect>
                                  </p:childTnLst>
                                </p:cTn>
                              </p:par>
                            </p:childTnLst>
                          </p:cTn>
                        </p:par>
                        <p:par>
                          <p:cTn id="32" fill="hold">
                            <p:stCondLst>
                              <p:cond delay="5250"/>
                            </p:stCondLst>
                            <p:childTnLst>
                              <p:par>
                                <p:cTn id="33" presetID="22" presetClass="entr" presetSubtype="1" fill="hold" nodeType="afterEffect">
                                  <p:stCondLst>
                                    <p:cond delay="250"/>
                                  </p:stCondLst>
                                  <p:childTnLst>
                                    <p:set>
                                      <p:cBhvr>
                                        <p:cTn id="34" dur="1" fill="hold">
                                          <p:stCondLst>
                                            <p:cond delay="0"/>
                                          </p:stCondLst>
                                        </p:cTn>
                                        <p:tgtEl>
                                          <p:spTgt spid="78"/>
                                        </p:tgtEl>
                                        <p:attrNameLst>
                                          <p:attrName>style.visibility</p:attrName>
                                        </p:attrNameLst>
                                      </p:cBhvr>
                                      <p:to>
                                        <p:strVal val="visible"/>
                                      </p:to>
                                    </p:set>
                                    <p:animEffect transition="in" filter="wipe(up)">
                                      <p:cBhvr>
                                        <p:cTn id="35" dur="25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人工交换机</a:t>
            </a:r>
            <a:endParaRPr lang="zh-CN" altLang="en-US" dirty="0"/>
          </a:p>
        </p:txBody>
      </p:sp>
      <p:cxnSp>
        <p:nvCxnSpPr>
          <p:cNvPr id="82" name="直接连接符 81"/>
          <p:cNvCxnSpPr/>
          <p:nvPr/>
        </p:nvCxnSpPr>
        <p:spPr>
          <a:xfrm flipV="1">
            <a:off x="4131246" y="2930828"/>
            <a:ext cx="179495" cy="265114"/>
          </a:xfrm>
          <a:prstGeom prst="line">
            <a:avLst/>
          </a:prstGeom>
          <a:ln w="635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8" name="object 8"/>
          <p:cNvSpPr txBox="1"/>
          <p:nvPr/>
        </p:nvSpPr>
        <p:spPr>
          <a:xfrm>
            <a:off x="528955" y="1116965"/>
            <a:ext cx="8092440" cy="1212215"/>
          </a:xfrm>
          <a:prstGeom prst="rect">
            <a:avLst/>
          </a:prstGeom>
        </p:spPr>
        <p:txBody>
          <a:bodyPr vert="horz" wrap="square" lIns="0" tIns="12700" rIns="0" bIns="0" rtlCol="0">
            <a:spAutoFit/>
          </a:bodyPr>
          <a:lstStyle/>
          <a:p>
            <a:pPr marL="0" marR="5080" indent="-314325" eaLnBrk="1" latinLnBrk="0" hangingPunct="1">
              <a:lnSpc>
                <a:spcPct val="143000"/>
              </a:lnSpc>
              <a:spcBef>
                <a:spcPts val="100"/>
              </a:spcBef>
            </a:pPr>
            <a:r>
              <a:rPr sz="1800" b="1" spc="50" dirty="0">
                <a:latin typeface="Times New Roman" panose="02020603050405020304" pitchFamily="18" charset="0"/>
                <a:ea typeface="微软雅黑" panose="020B0503020204020204" pitchFamily="34" charset="-122"/>
                <a:cs typeface="Times New Roman" panose="02020603050405020304" pitchFamily="18" charset="0"/>
              </a:rPr>
              <a:t>1878年</a:t>
            </a:r>
            <a:r>
              <a:rPr lang="zh-CN" sz="1800" b="1" spc="50" dirty="0">
                <a:latin typeface="Times New Roman" panose="02020603050405020304" pitchFamily="18" charset="0"/>
                <a:ea typeface="微软雅黑" panose="020B0503020204020204" pitchFamily="34" charset="-122"/>
                <a:cs typeface="Times New Roman" panose="02020603050405020304" pitchFamily="18" charset="0"/>
              </a:rPr>
              <a:t>人工</a:t>
            </a:r>
            <a:r>
              <a:rPr sz="1800" b="1" spc="50" dirty="0">
                <a:latin typeface="Times New Roman" panose="02020603050405020304" pitchFamily="18" charset="0"/>
                <a:ea typeface="微软雅黑" panose="020B0503020204020204" pitchFamily="34" charset="-122"/>
                <a:cs typeface="Times New Roman" panose="02020603050405020304" pitchFamily="18" charset="0"/>
              </a:rPr>
              <a:t>电话交换机出现，电话接续过程中的</a:t>
            </a:r>
            <a:r>
              <a:rPr sz="1800" b="1" spc="50" dirty="0">
                <a:solidFill>
                  <a:srgbClr val="FF2600"/>
                </a:solidFill>
                <a:latin typeface="Times New Roman" panose="02020603050405020304" pitchFamily="18" charset="0"/>
                <a:ea typeface="微软雅黑" panose="020B0503020204020204" pitchFamily="34" charset="-122"/>
                <a:cs typeface="Times New Roman" panose="02020603050405020304" pitchFamily="18" charset="0"/>
              </a:rPr>
              <a:t>接线、拆线</a:t>
            </a:r>
            <a:r>
              <a:rPr sz="1800" b="1" spc="50" dirty="0">
                <a:latin typeface="Times New Roman" panose="02020603050405020304" pitchFamily="18" charset="0"/>
                <a:ea typeface="微软雅黑" panose="020B0503020204020204" pitchFamily="34" charset="-122"/>
                <a:cs typeface="Times New Roman" panose="02020603050405020304" pitchFamily="18" charset="0"/>
              </a:rPr>
              <a:t>完全由</a:t>
            </a:r>
            <a:r>
              <a:rPr sz="1800" b="1" spc="50" dirty="0">
                <a:solidFill>
                  <a:srgbClr val="FF2600"/>
                </a:solidFill>
                <a:latin typeface="Times New Roman" panose="02020603050405020304" pitchFamily="18" charset="0"/>
                <a:ea typeface="微软雅黑" panose="020B0503020204020204" pitchFamily="34" charset="-122"/>
                <a:cs typeface="Times New Roman" panose="02020603050405020304" pitchFamily="18" charset="0"/>
              </a:rPr>
              <a:t>话务员</a:t>
            </a:r>
            <a:r>
              <a:rPr lang="zh-CN" sz="1800" b="1" spc="50" dirty="0">
                <a:solidFill>
                  <a:srgbClr val="FF2600"/>
                </a:solidFill>
                <a:latin typeface="Times New Roman" panose="02020603050405020304" pitchFamily="18" charset="0"/>
                <a:ea typeface="微软雅黑" panose="020B0503020204020204" pitchFamily="34" charset="-122"/>
                <a:cs typeface="Times New Roman" panose="02020603050405020304" pitchFamily="18" charset="0"/>
              </a:rPr>
              <a:t>手工</a:t>
            </a:r>
            <a:r>
              <a:rPr sz="1800" b="1" spc="50" dirty="0">
                <a:solidFill>
                  <a:srgbClr val="FF2600"/>
                </a:solidFill>
                <a:latin typeface="Times New Roman" panose="02020603050405020304" pitchFamily="18" charset="0"/>
                <a:ea typeface="微软雅黑" panose="020B0503020204020204" pitchFamily="34" charset="-122"/>
                <a:cs typeface="Times New Roman" panose="02020603050405020304" pitchFamily="18" charset="0"/>
              </a:rPr>
              <a:t>操作</a:t>
            </a:r>
            <a:r>
              <a:rPr sz="1800" b="1" spc="-5" dirty="0">
                <a:latin typeface="Times New Roman" panose="02020603050405020304" pitchFamily="18" charset="0"/>
                <a:ea typeface="微软雅黑" panose="020B0503020204020204" pitchFamily="34" charset="-122"/>
                <a:cs typeface="Times New Roman" panose="02020603050405020304" pitchFamily="18" charset="0"/>
              </a:rPr>
              <a:t>。</a:t>
            </a:r>
            <a:endParaRPr sz="1800" b="1" spc="-5" dirty="0">
              <a:latin typeface="Times New Roman" panose="02020603050405020304" pitchFamily="18" charset="0"/>
              <a:ea typeface="微软雅黑" panose="020B0503020204020204" pitchFamily="34" charset="-122"/>
              <a:cs typeface="Times New Roman" panose="02020603050405020304" pitchFamily="18" charset="0"/>
            </a:endParaRPr>
          </a:p>
          <a:p>
            <a:pPr marL="326390" marR="5080" indent="-314325">
              <a:lnSpc>
                <a:spcPct val="143000"/>
              </a:lnSpc>
              <a:spcBef>
                <a:spcPts val="100"/>
              </a:spcBef>
            </a:pPr>
            <a:r>
              <a:rPr sz="1800" b="1" spc="-5" dirty="0">
                <a:latin typeface="Times New Roman" panose="02020603050405020304" pitchFamily="18" charset="0"/>
                <a:ea typeface="微软雅黑" panose="020B0503020204020204" pitchFamily="34" charset="-122"/>
                <a:cs typeface="Times New Roman" panose="02020603050405020304" pitchFamily="18" charset="0"/>
              </a:rPr>
              <a:t> </a:t>
            </a:r>
            <a:r>
              <a:rPr sz="1800" b="1" spc="50" dirty="0">
                <a:solidFill>
                  <a:srgbClr val="FF2600"/>
                </a:solidFill>
                <a:latin typeface="Times New Roman" panose="02020603050405020304" pitchFamily="18" charset="0"/>
                <a:ea typeface="微软雅黑" panose="020B0503020204020204" pitchFamily="34" charset="-122"/>
                <a:cs typeface="Times New Roman" panose="02020603050405020304" pitchFamily="18" charset="0"/>
              </a:rPr>
              <a:t>缺点</a:t>
            </a:r>
            <a:r>
              <a:rPr sz="1800" b="1" spc="50" dirty="0">
                <a:latin typeface="Times New Roman" panose="02020603050405020304" pitchFamily="18" charset="0"/>
                <a:ea typeface="微软雅黑" panose="020B0503020204020204" pitchFamily="34" charset="-122"/>
                <a:cs typeface="Times New Roman" panose="02020603050405020304" pitchFamily="18" charset="0"/>
              </a:rPr>
              <a:t>：容量很</a:t>
            </a:r>
            <a:r>
              <a:rPr lang="zh-CN" sz="1800" b="1" spc="50" dirty="0">
                <a:latin typeface="Times New Roman" panose="02020603050405020304" pitchFamily="18" charset="0"/>
                <a:ea typeface="微软雅黑" panose="020B0503020204020204" pitchFamily="34" charset="-122"/>
                <a:cs typeface="Times New Roman" panose="02020603050405020304" pitchFamily="18" charset="0"/>
              </a:rPr>
              <a:t>小</a:t>
            </a:r>
            <a:r>
              <a:rPr sz="1800" b="1" spc="50" dirty="0">
                <a:latin typeface="Times New Roman" panose="02020603050405020304" pitchFamily="18" charset="0"/>
                <a:ea typeface="微软雅黑" panose="020B0503020204020204" pitchFamily="34" charset="-122"/>
                <a:cs typeface="Times New Roman" panose="02020603050405020304" pitchFamily="18" charset="0"/>
              </a:rPr>
              <a:t>，需要占</a:t>
            </a:r>
            <a:r>
              <a:rPr lang="zh-CN" sz="1800" b="1" spc="50" dirty="0">
                <a:latin typeface="Times New Roman" panose="02020603050405020304" pitchFamily="18" charset="0"/>
                <a:ea typeface="微软雅黑" panose="020B0503020204020204" pitchFamily="34" charset="-122"/>
                <a:cs typeface="Times New Roman" panose="02020603050405020304" pitchFamily="18" charset="0"/>
              </a:rPr>
              <a:t>用大</a:t>
            </a:r>
            <a:r>
              <a:rPr sz="1800" b="1" spc="50" dirty="0">
                <a:latin typeface="Times New Roman" panose="02020603050405020304" pitchFamily="18" charset="0"/>
                <a:ea typeface="微软雅黑" panose="020B0503020204020204" pitchFamily="34" charset="-122"/>
                <a:cs typeface="Times New Roman" panose="02020603050405020304" pitchFamily="18" charset="0"/>
              </a:rPr>
              <a:t>量</a:t>
            </a:r>
            <a:r>
              <a:rPr lang="zh-CN" sz="1800" b="1" spc="50" dirty="0">
                <a:latin typeface="Times New Roman" panose="02020603050405020304" pitchFamily="18" charset="0"/>
                <a:ea typeface="微软雅黑" panose="020B0503020204020204" pitchFamily="34" charset="-122"/>
                <a:cs typeface="Times New Roman" panose="02020603050405020304" pitchFamily="18" charset="0"/>
              </a:rPr>
              <a:t>人力</a:t>
            </a:r>
            <a:r>
              <a:rPr sz="1800" b="1" spc="50" dirty="0">
                <a:latin typeface="Times New Roman" panose="02020603050405020304" pitchFamily="18" charset="0"/>
                <a:ea typeface="微软雅黑" panose="020B0503020204020204" pitchFamily="34" charset="-122"/>
                <a:cs typeface="Times New Roman" panose="02020603050405020304" pitchFamily="18" charset="0"/>
              </a:rPr>
              <a:t>，</a:t>
            </a:r>
            <a:r>
              <a:rPr lang="zh-CN" sz="1800" b="1" spc="50" dirty="0">
                <a:latin typeface="Times New Roman" panose="02020603050405020304" pitchFamily="18" charset="0"/>
                <a:ea typeface="微软雅黑" panose="020B0503020204020204" pitchFamily="34" charset="-122"/>
                <a:cs typeface="Times New Roman" panose="02020603050405020304" pitchFamily="18" charset="0"/>
              </a:rPr>
              <a:t>工</a:t>
            </a:r>
            <a:r>
              <a:rPr sz="1800" b="1" spc="50" dirty="0">
                <a:latin typeface="Times New Roman" panose="02020603050405020304" pitchFamily="18" charset="0"/>
                <a:ea typeface="微软雅黑" panose="020B0503020204020204" pitchFamily="34" charset="-122"/>
                <a:cs typeface="Times New Roman" panose="02020603050405020304" pitchFamily="18" charset="0"/>
              </a:rPr>
              <a:t>作繁重，效率低下，容易出错。</a:t>
            </a:r>
            <a:endParaRPr sz="18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object 11"/>
          <p:cNvSpPr/>
          <p:nvPr/>
        </p:nvSpPr>
        <p:spPr>
          <a:xfrm>
            <a:off x="1026160" y="2526030"/>
            <a:ext cx="1588770" cy="1951990"/>
          </a:xfrm>
          <a:prstGeom prst="rect">
            <a:avLst/>
          </a:prstGeom>
          <a:blipFill>
            <a:blip r:embed="rId1" cstate="print"/>
            <a:stretch>
              <a:fillRect/>
            </a:stretch>
          </a:blipFill>
        </p:spPr>
        <p:txBody>
          <a:bodyPr wrap="square" lIns="0" tIns="0" rIns="0" bIns="0" rtlCol="0"/>
          <a:lstStyle/>
          <a:p/>
        </p:txBody>
      </p:sp>
      <p:sp>
        <p:nvSpPr>
          <p:cNvPr id="13" name="object 13"/>
          <p:cNvSpPr/>
          <p:nvPr/>
        </p:nvSpPr>
        <p:spPr>
          <a:xfrm>
            <a:off x="3747770" y="2454275"/>
            <a:ext cx="3987165" cy="2023745"/>
          </a:xfrm>
          <a:prstGeom prst="rect">
            <a:avLst/>
          </a:prstGeom>
          <a:blipFill>
            <a:blip r:embed="rId2" cstate="print"/>
            <a:stretch>
              <a:fillRect/>
            </a:stretch>
          </a:blipFill>
        </p:spPr>
        <p:txBody>
          <a:bodyPr wrap="square" lIns="0" tIns="0" rIns="0" bIns="0" rtlCol="0"/>
          <a:lstStyle/>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a:t>
            </a:r>
            <a:r>
              <a:rPr lang="zh-CN" altLang="en-US" dirty="0" smtClean="0"/>
              <a:t>交换 </a:t>
            </a:r>
            <a:r>
              <a:rPr lang="en-US" altLang="zh-CN" dirty="0" smtClean="0"/>
              <a:t>(</a:t>
            </a:r>
            <a:r>
              <a:rPr lang="en-US" altLang="zh-CN" dirty="0"/>
              <a:t>switching)</a:t>
            </a:r>
            <a:r>
              <a:rPr lang="zh-CN" altLang="en-US" dirty="0" smtClean="0"/>
              <a:t>”</a:t>
            </a:r>
            <a:r>
              <a:rPr lang="zh-CN" altLang="en-US" dirty="0"/>
              <a:t>的含义</a:t>
            </a:r>
            <a:endParaRPr lang="zh-CN" altLang="en-US" dirty="0"/>
          </a:p>
        </p:txBody>
      </p:sp>
      <p:sp>
        <p:nvSpPr>
          <p:cNvPr id="2" name="内容占位符 1"/>
          <p:cNvSpPr>
            <a:spLocks noGrp="1"/>
          </p:cNvSpPr>
          <p:nvPr>
            <p:ph sz="quarter" idx="10"/>
          </p:nvPr>
        </p:nvSpPr>
        <p:spPr>
          <a:xfrm>
            <a:off x="466344" y="973465"/>
            <a:ext cx="3663537" cy="3172691"/>
          </a:xfrm>
        </p:spPr>
        <p:txBody>
          <a:bodyPr/>
          <a:lstStyle/>
          <a:p>
            <a:r>
              <a:rPr lang="zh-CN" altLang="en-US" dirty="0" smtClean="0">
                <a:solidFill>
                  <a:srgbClr val="C00000"/>
                </a:solidFill>
              </a:rPr>
              <a:t>转接：</a:t>
            </a:r>
            <a:r>
              <a:rPr lang="zh-CN" altLang="en-US" dirty="0" smtClean="0"/>
              <a:t>把一条电话线转接到另一条电话线，使它们连通起来。</a:t>
            </a:r>
            <a:endParaRPr lang="zh-CN" altLang="en-US" dirty="0" smtClean="0"/>
          </a:p>
          <a:p>
            <a:r>
              <a:rPr lang="zh-CN" altLang="en-US" dirty="0" smtClean="0"/>
              <a:t>从通信资源的分配角度来看，就是按照</a:t>
            </a:r>
            <a:r>
              <a:rPr lang="zh-CN" altLang="en-US" dirty="0"/>
              <a:t>某种方式</a:t>
            </a:r>
            <a:r>
              <a:rPr lang="zh-CN" altLang="en-US" dirty="0">
                <a:solidFill>
                  <a:srgbClr val="C00000"/>
                </a:solidFill>
              </a:rPr>
              <a:t>动态地</a:t>
            </a:r>
            <a:r>
              <a:rPr lang="zh-CN" altLang="en-US" dirty="0">
                <a:solidFill>
                  <a:srgbClr val="0000FF"/>
                </a:solidFill>
              </a:rPr>
              <a:t>分配传输线路的资源</a:t>
            </a:r>
            <a:r>
              <a:rPr lang="zh-CN" altLang="en-US" dirty="0" smtClean="0">
                <a:solidFill>
                  <a:srgbClr val="0000FF"/>
                </a:solidFill>
              </a:rPr>
              <a:t>。</a:t>
            </a:r>
            <a:r>
              <a:rPr lang="en-US" altLang="zh-CN" dirty="0" smtClean="0">
                <a:solidFill>
                  <a:srgbClr val="0000FF"/>
                </a:solidFill>
              </a:rPr>
              <a:t>(</a:t>
            </a:r>
            <a:r>
              <a:rPr dirty="0" smtClean="0">
                <a:solidFill>
                  <a:srgbClr val="0000FF"/>
                </a:solidFill>
              </a:rPr>
              <a:t>程控交换机）</a:t>
            </a:r>
            <a:endParaRPr dirty="0" smtClean="0">
              <a:solidFill>
                <a:srgbClr val="0000FF"/>
              </a:solidFill>
            </a:endParaRPr>
          </a:p>
        </p:txBody>
      </p:sp>
      <p:sp>
        <p:nvSpPr>
          <p:cNvPr id="29" name="圆角矩形 28"/>
          <p:cNvSpPr/>
          <p:nvPr/>
        </p:nvSpPr>
        <p:spPr>
          <a:xfrm>
            <a:off x="4458789" y="1111034"/>
            <a:ext cx="4148217" cy="2823835"/>
          </a:xfrm>
          <a:prstGeom prst="roundRect">
            <a:avLst/>
          </a:prstGeom>
          <a:solidFill>
            <a:srgbClr val="0070C0"/>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30" name="直接连接符 29"/>
          <p:cNvCxnSpPr/>
          <p:nvPr/>
        </p:nvCxnSpPr>
        <p:spPr>
          <a:xfrm>
            <a:off x="5649285" y="1707013"/>
            <a:ext cx="412223" cy="35003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a:off x="4939672" y="2313438"/>
            <a:ext cx="1263650" cy="1143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5447672" y="2559501"/>
            <a:ext cx="971550" cy="57626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6338260" y="2884938"/>
            <a:ext cx="224277" cy="66675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6854197" y="2619826"/>
            <a:ext cx="677863" cy="45561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46" idx="1"/>
          </p:cNvCxnSpPr>
          <p:nvPr/>
        </p:nvCxnSpPr>
        <p:spPr>
          <a:xfrm flipV="1">
            <a:off x="6450568" y="1383224"/>
            <a:ext cx="111969" cy="846884"/>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6949447" y="1591126"/>
            <a:ext cx="493713" cy="596900"/>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46" idx="5"/>
          </p:cNvCxnSpPr>
          <p:nvPr/>
        </p:nvCxnSpPr>
        <p:spPr>
          <a:xfrm flipV="1">
            <a:off x="7273297" y="2103948"/>
            <a:ext cx="738628" cy="236102"/>
          </a:xfrm>
          <a:prstGeom prst="line">
            <a:avLst/>
          </a:prstGeom>
          <a:ln w="28575">
            <a:solidFill>
              <a:srgbClr val="99FF99"/>
            </a:solidFill>
          </a:ln>
        </p:spPr>
        <p:style>
          <a:lnRef idx="1">
            <a:schemeClr val="accent1"/>
          </a:lnRef>
          <a:fillRef idx="0">
            <a:schemeClr val="accent1"/>
          </a:fillRef>
          <a:effectRef idx="0">
            <a:schemeClr val="accent1"/>
          </a:effectRef>
          <a:fontRef idx="minor">
            <a:schemeClr val="tx1"/>
          </a:fontRef>
        </p:style>
      </p:cxnSp>
      <p:pic>
        <p:nvPicPr>
          <p:cNvPr id="38" name="图片 1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680910" y="2137226"/>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15"/>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123822" y="297383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图片 16"/>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098547" y="332308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图片 17"/>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332035" y="2884938"/>
            <a:ext cx="517525" cy="455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图片 18"/>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330197" y="1426026"/>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图片 19"/>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38260" y="1251401"/>
            <a:ext cx="515937"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2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273297" y="1364113"/>
            <a:ext cx="517525" cy="4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图片 2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849560" y="1949901"/>
            <a:ext cx="517525" cy="455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立方体 45"/>
          <p:cNvSpPr/>
          <p:nvPr/>
        </p:nvSpPr>
        <p:spPr>
          <a:xfrm>
            <a:off x="5847723" y="2010237"/>
            <a:ext cx="1425574" cy="879535"/>
          </a:xfrm>
          <a:prstGeom prst="cube">
            <a:avLst/>
          </a:prstGeom>
          <a:solidFill>
            <a:srgbClr val="0000FF"/>
          </a:solidFill>
          <a:ln w="127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47" name="直接连接符 46"/>
          <p:cNvCxnSpPr/>
          <p:nvPr/>
        </p:nvCxnSpPr>
        <p:spPr>
          <a:xfrm>
            <a:off x="6026718" y="2034816"/>
            <a:ext cx="1047661" cy="75372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6464636" y="2010237"/>
            <a:ext cx="808661" cy="315758"/>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接连接符 48"/>
          <p:cNvCxnSpPr/>
          <p:nvPr/>
        </p:nvCxnSpPr>
        <p:spPr>
          <a:xfrm>
            <a:off x="5847722" y="2405513"/>
            <a:ext cx="714815" cy="479425"/>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0" name="直接连接符 49"/>
          <p:cNvCxnSpPr/>
          <p:nvPr/>
        </p:nvCxnSpPr>
        <p:spPr>
          <a:xfrm flipV="1">
            <a:off x="5938962" y="2010237"/>
            <a:ext cx="1135417" cy="834580"/>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a:off x="6044972" y="2056269"/>
            <a:ext cx="517565" cy="828669"/>
          </a:xfrm>
          <a:prstGeom prst="line">
            <a:avLst/>
          </a:prstGeom>
          <a:ln w="28575">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750"/>
                                  </p:stCondLst>
                                  <p:childTnLst>
                                    <p:set>
                                      <p:cBhvr>
                                        <p:cTn id="6" dur="1" fill="hold">
                                          <p:stCondLst>
                                            <p:cond delay="0"/>
                                          </p:stCondLst>
                                        </p:cTn>
                                        <p:tgtEl>
                                          <p:spTgt spid="48"/>
                                        </p:tgtEl>
                                        <p:attrNameLst>
                                          <p:attrName>style.visibility</p:attrName>
                                        </p:attrNameLst>
                                      </p:cBhvr>
                                      <p:to>
                                        <p:strVal val="visible"/>
                                      </p:to>
                                    </p:set>
                                    <p:animEffect transition="in" filter="wipe(right)">
                                      <p:cBhvr>
                                        <p:cTn id="7" dur="1000"/>
                                        <p:tgtEl>
                                          <p:spTgt spid="48"/>
                                        </p:tgtEl>
                                      </p:cBhvr>
                                    </p:animEffect>
                                  </p:childTnLst>
                                </p:cTn>
                              </p:par>
                            </p:childTnLst>
                          </p:cTn>
                        </p:par>
                        <p:par>
                          <p:cTn id="8" fill="hold">
                            <p:stCondLst>
                              <p:cond delay="1750"/>
                            </p:stCondLst>
                            <p:childTnLst>
                              <p:par>
                                <p:cTn id="9" presetID="22" presetClass="entr" presetSubtype="8" fill="hold" nodeType="afterEffect">
                                  <p:stCondLst>
                                    <p:cond delay="50"/>
                                  </p:stCondLst>
                                  <p:childTnLst>
                                    <p:set>
                                      <p:cBhvr>
                                        <p:cTn id="10" dur="1" fill="hold">
                                          <p:stCondLst>
                                            <p:cond delay="0"/>
                                          </p:stCondLst>
                                        </p:cTn>
                                        <p:tgtEl>
                                          <p:spTgt spid="47"/>
                                        </p:tgtEl>
                                        <p:attrNameLst>
                                          <p:attrName>style.visibility</p:attrName>
                                        </p:attrNameLst>
                                      </p:cBhvr>
                                      <p:to>
                                        <p:strVal val="visible"/>
                                      </p:to>
                                    </p:set>
                                    <p:animEffect transition="in" filter="wipe(left)">
                                      <p:cBhvr>
                                        <p:cTn id="11" dur="1000"/>
                                        <p:tgtEl>
                                          <p:spTgt spid="47"/>
                                        </p:tgtEl>
                                      </p:cBhvr>
                                    </p:animEffect>
                                  </p:childTnLst>
                                </p:cTn>
                              </p:par>
                            </p:childTnLst>
                          </p:cTn>
                        </p:par>
                        <p:par>
                          <p:cTn id="12" fill="hold">
                            <p:stCondLst>
                              <p:cond delay="2800"/>
                            </p:stCondLst>
                            <p:childTnLst>
                              <p:par>
                                <p:cTn id="13" presetID="22" presetClass="entr" presetSubtype="8" fill="hold" nodeType="afterEffect">
                                  <p:stCondLst>
                                    <p:cond delay="0"/>
                                  </p:stCondLst>
                                  <p:childTnLst>
                                    <p:set>
                                      <p:cBhvr>
                                        <p:cTn id="14" dur="1" fill="hold">
                                          <p:stCondLst>
                                            <p:cond delay="0"/>
                                          </p:stCondLst>
                                        </p:cTn>
                                        <p:tgtEl>
                                          <p:spTgt spid="49"/>
                                        </p:tgtEl>
                                        <p:attrNameLst>
                                          <p:attrName>style.visibility</p:attrName>
                                        </p:attrNameLst>
                                      </p:cBhvr>
                                      <p:to>
                                        <p:strVal val="visible"/>
                                      </p:to>
                                    </p:set>
                                    <p:animEffect transition="in" filter="wipe(left)">
                                      <p:cBhvr>
                                        <p:cTn id="15" dur="1000"/>
                                        <p:tgtEl>
                                          <p:spTgt spid="49"/>
                                        </p:tgtEl>
                                      </p:cBhvr>
                                    </p:animEffect>
                                  </p:childTnLst>
                                </p:cTn>
                              </p:par>
                            </p:childTnLst>
                          </p:cTn>
                        </p:par>
                        <p:par>
                          <p:cTn id="16" fill="hold">
                            <p:stCondLst>
                              <p:cond delay="3800"/>
                            </p:stCondLst>
                            <p:childTnLst>
                              <p:par>
                                <p:cTn id="17" presetID="22" presetClass="entr" presetSubtype="4" fill="hold" nodeType="afterEffect">
                                  <p:stCondLst>
                                    <p:cond delay="0"/>
                                  </p:stCondLst>
                                  <p:childTnLst>
                                    <p:set>
                                      <p:cBhvr>
                                        <p:cTn id="18" dur="1" fill="hold">
                                          <p:stCondLst>
                                            <p:cond delay="0"/>
                                          </p:stCondLst>
                                        </p:cTn>
                                        <p:tgtEl>
                                          <p:spTgt spid="50"/>
                                        </p:tgtEl>
                                        <p:attrNameLst>
                                          <p:attrName>style.visibility</p:attrName>
                                        </p:attrNameLst>
                                      </p:cBhvr>
                                      <p:to>
                                        <p:strVal val="visible"/>
                                      </p:to>
                                    </p:set>
                                    <p:animEffect transition="in" filter="wipe(down)">
                                      <p:cBhvr>
                                        <p:cTn id="19" dur="1000"/>
                                        <p:tgtEl>
                                          <p:spTgt spid="50"/>
                                        </p:tgtEl>
                                      </p:cBhvr>
                                    </p:animEffect>
                                  </p:childTnLst>
                                </p:cTn>
                              </p:par>
                            </p:childTnLst>
                          </p:cTn>
                        </p:par>
                        <p:par>
                          <p:cTn id="20" fill="hold">
                            <p:stCondLst>
                              <p:cond delay="4800"/>
                            </p:stCondLst>
                            <p:childTnLst>
                              <p:par>
                                <p:cTn id="21" presetID="22" presetClass="exit" presetSubtype="4" fill="hold" nodeType="afterEffect">
                                  <p:stCondLst>
                                    <p:cond delay="0"/>
                                  </p:stCondLst>
                                  <p:childTnLst>
                                    <p:animEffect transition="out" filter="wipe(down)">
                                      <p:cBhvr>
                                        <p:cTn id="22" dur="1000"/>
                                        <p:tgtEl>
                                          <p:spTgt spid="49"/>
                                        </p:tgtEl>
                                      </p:cBhvr>
                                    </p:animEffect>
                                    <p:set>
                                      <p:cBhvr>
                                        <p:cTn id="23" dur="1" fill="hold">
                                          <p:stCondLst>
                                            <p:cond delay="999"/>
                                          </p:stCondLst>
                                        </p:cTn>
                                        <p:tgtEl>
                                          <p:spTgt spid="49"/>
                                        </p:tgtEl>
                                        <p:attrNameLst>
                                          <p:attrName>style.visibility</p:attrName>
                                        </p:attrNameLst>
                                      </p:cBhvr>
                                      <p:to>
                                        <p:strVal val="hidden"/>
                                      </p:to>
                                    </p:set>
                                  </p:childTnLst>
                                </p:cTn>
                              </p:par>
                            </p:childTnLst>
                          </p:cTn>
                        </p:par>
                        <p:par>
                          <p:cTn id="24" fill="hold">
                            <p:stCondLst>
                              <p:cond delay="5800"/>
                            </p:stCondLst>
                            <p:childTnLst>
                              <p:par>
                                <p:cTn id="25" presetID="22" presetClass="exit" presetSubtype="1" fill="hold" nodeType="afterEffect">
                                  <p:stCondLst>
                                    <p:cond delay="0"/>
                                  </p:stCondLst>
                                  <p:childTnLst>
                                    <p:animEffect transition="out" filter="wipe(up)">
                                      <p:cBhvr>
                                        <p:cTn id="26" dur="1000"/>
                                        <p:tgtEl>
                                          <p:spTgt spid="47"/>
                                        </p:tgtEl>
                                      </p:cBhvr>
                                    </p:animEffect>
                                    <p:set>
                                      <p:cBhvr>
                                        <p:cTn id="27" dur="1" fill="hold">
                                          <p:stCondLst>
                                            <p:cond delay="999"/>
                                          </p:stCondLst>
                                        </p:cTn>
                                        <p:tgtEl>
                                          <p:spTgt spid="47"/>
                                        </p:tgtEl>
                                        <p:attrNameLst>
                                          <p:attrName>style.visibility</p:attrName>
                                        </p:attrNameLst>
                                      </p:cBhvr>
                                      <p:to>
                                        <p:strVal val="hidden"/>
                                      </p:to>
                                    </p:set>
                                  </p:childTnLst>
                                </p:cTn>
                              </p:par>
                            </p:childTnLst>
                          </p:cTn>
                        </p:par>
                        <p:par>
                          <p:cTn id="28" fill="hold">
                            <p:stCondLst>
                              <p:cond delay="6800"/>
                            </p:stCondLst>
                            <p:childTnLst>
                              <p:par>
                                <p:cTn id="29" presetID="22" presetClass="entr" presetSubtype="1" fill="hold" nodeType="after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wipe(up)">
                                      <p:cBhvr>
                                        <p:cTn id="31" dur="1000"/>
                                        <p:tgtEl>
                                          <p:spTgt spid="51"/>
                                        </p:tgtEl>
                                      </p:cBhvr>
                                    </p:animEffect>
                                  </p:childTnLst>
                                </p:cTn>
                              </p:par>
                            </p:childTnLst>
                          </p:cTn>
                        </p:par>
                        <p:par>
                          <p:cTn id="32" fill="hold">
                            <p:stCondLst>
                              <p:cond delay="7800"/>
                            </p:stCondLst>
                            <p:childTnLst>
                              <p:par>
                                <p:cTn id="33" presetID="22" presetClass="exit" presetSubtype="4" fill="hold" nodeType="afterEffect">
                                  <p:stCondLst>
                                    <p:cond delay="0"/>
                                  </p:stCondLst>
                                  <p:childTnLst>
                                    <p:animEffect transition="out" filter="wipe(down)">
                                      <p:cBhvr>
                                        <p:cTn id="34" dur="750"/>
                                        <p:tgtEl>
                                          <p:spTgt spid="50"/>
                                        </p:tgtEl>
                                      </p:cBhvr>
                                    </p:animEffect>
                                    <p:set>
                                      <p:cBhvr>
                                        <p:cTn id="35" dur="1" fill="hold">
                                          <p:stCondLst>
                                            <p:cond delay="749"/>
                                          </p:stCondLst>
                                        </p:cTn>
                                        <p:tgtEl>
                                          <p:spTgt spid="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prstGeom prst="rect">
            <a:avLst/>
          </a:prstGeom>
        </p:spPr>
        <p:txBody>
          <a:bodyPr/>
          <a:lstStyle/>
          <a:p>
            <a:pPr marL="0" indent="0">
              <a:buNone/>
            </a:pPr>
            <a:r>
              <a:rPr lang="zh-CN" altLang="en-US" dirty="0"/>
              <a:t>分为三个阶段：</a:t>
            </a:r>
            <a:endParaRPr lang="zh-CN" altLang="en-US" dirty="0"/>
          </a:p>
          <a:p>
            <a:r>
              <a:rPr lang="zh-CN" altLang="en-US" dirty="0">
                <a:solidFill>
                  <a:srgbClr val="C00000"/>
                </a:solidFill>
              </a:rPr>
              <a:t>建立连接</a:t>
            </a:r>
            <a:r>
              <a:rPr lang="zh-CN" altLang="en-US" dirty="0" smtClean="0">
                <a:solidFill>
                  <a:srgbClr val="C00000"/>
                </a:solidFill>
              </a:rPr>
              <a:t>：</a:t>
            </a:r>
            <a:r>
              <a:rPr lang="zh-CN" altLang="en-US" dirty="0" smtClean="0"/>
              <a:t>建立</a:t>
            </a:r>
            <a:r>
              <a:rPr lang="zh-CN" altLang="en-US" dirty="0"/>
              <a:t>一条专用的物理</a:t>
            </a:r>
            <a:r>
              <a:rPr lang="zh-CN" altLang="en-US" dirty="0" smtClean="0"/>
              <a:t>通路（占用</a:t>
            </a:r>
            <a:r>
              <a:rPr lang="zh-CN" altLang="en-US" dirty="0"/>
              <a:t>通信</a:t>
            </a:r>
            <a:r>
              <a:rPr lang="zh-CN" altLang="en-US" dirty="0" smtClean="0"/>
              <a:t>资源）。</a:t>
            </a:r>
            <a:endParaRPr lang="en-US" altLang="zh-CN" dirty="0" smtClean="0"/>
          </a:p>
          <a:p>
            <a:r>
              <a:rPr lang="zh-CN" altLang="en-US" dirty="0">
                <a:solidFill>
                  <a:srgbClr val="C00000"/>
                </a:solidFill>
              </a:rPr>
              <a:t>通话</a:t>
            </a:r>
            <a:r>
              <a:rPr lang="zh-CN" altLang="en-US" dirty="0" smtClean="0">
                <a:solidFill>
                  <a:srgbClr val="C00000"/>
                </a:solidFill>
              </a:rPr>
              <a:t>：</a:t>
            </a:r>
            <a:r>
              <a:rPr lang="zh-CN" altLang="en-US" dirty="0" smtClean="0"/>
              <a:t>主叫</a:t>
            </a:r>
            <a:r>
              <a:rPr lang="zh-CN" altLang="en-US" dirty="0"/>
              <a:t>和被叫</a:t>
            </a:r>
            <a:r>
              <a:rPr lang="zh-CN" altLang="en-US" dirty="0" smtClean="0"/>
              <a:t>双方互相通电话（一直</a:t>
            </a:r>
            <a:r>
              <a:rPr lang="zh-CN" altLang="en-US" dirty="0"/>
              <a:t>占用通信</a:t>
            </a:r>
            <a:r>
              <a:rPr lang="zh-CN" altLang="en-US" dirty="0" smtClean="0"/>
              <a:t>资源）。</a:t>
            </a:r>
            <a:endParaRPr lang="zh-CN" altLang="en-US" dirty="0"/>
          </a:p>
          <a:p>
            <a:r>
              <a:rPr lang="zh-CN" altLang="en-US" dirty="0">
                <a:solidFill>
                  <a:srgbClr val="C00000"/>
                </a:solidFill>
              </a:rPr>
              <a:t>释放连接：</a:t>
            </a:r>
            <a:r>
              <a:rPr lang="zh-CN" altLang="en-US" dirty="0"/>
              <a:t>释放刚才使用</a:t>
            </a:r>
            <a:r>
              <a:rPr lang="zh-CN" altLang="en-US" dirty="0" smtClean="0"/>
              <a:t>的专用</a:t>
            </a:r>
            <a:r>
              <a:rPr lang="zh-CN" altLang="en-US" dirty="0"/>
              <a:t>的物理</a:t>
            </a:r>
            <a:r>
              <a:rPr lang="zh-CN" altLang="en-US" dirty="0" smtClean="0"/>
              <a:t>通路（归还</a:t>
            </a:r>
            <a:r>
              <a:rPr lang="zh-CN" altLang="en-US" dirty="0"/>
              <a:t>通信</a:t>
            </a:r>
            <a:r>
              <a:rPr lang="zh-CN" altLang="en-US" dirty="0" smtClean="0"/>
              <a:t>资源）。</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zh-CN" altLang="en-US" dirty="0"/>
              <a:t>电路交换</a:t>
            </a:r>
            <a:r>
              <a:rPr lang="zh-CN" altLang="en-US" dirty="0" smtClean="0"/>
              <a:t>特点</a:t>
            </a:r>
            <a:endParaRPr lang="zh-CN" altLang="en-US" dirty="0"/>
          </a:p>
        </p:txBody>
      </p:sp>
      <p:sp>
        <p:nvSpPr>
          <p:cNvPr id="5" name="圆角矩形 3"/>
          <p:cNvSpPr>
            <a:spLocks noChangeArrowheads="1"/>
          </p:cNvSpPr>
          <p:nvPr/>
        </p:nvSpPr>
        <p:spPr bwMode="auto">
          <a:xfrm>
            <a:off x="574766" y="2681948"/>
            <a:ext cx="7855131" cy="1095967"/>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defRPr/>
            </a:pP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827313" y="2835078"/>
            <a:ext cx="7445829" cy="730777"/>
          </a:xfrm>
          <a:prstGeom prst="rect">
            <a:avLst/>
          </a:prstGeom>
        </p:spPr>
        <p:txBody>
          <a:bodyPr wrap="square">
            <a:spAutoFit/>
          </a:bodyPr>
          <a:lstStyle/>
          <a:p>
            <a:pPr>
              <a:lnSpc>
                <a:spcPts val="2600"/>
              </a:lnSpc>
            </a:pPr>
            <a:r>
              <a:rPr lang="zh-CN" altLang="en-US" b="1" dirty="0">
                <a:solidFill>
                  <a:schemeClr val="bg1"/>
                </a:solidFill>
                <a:latin typeface="微软雅黑" panose="020B0503020204020204" pitchFamily="34" charset="-122"/>
                <a:ea typeface="微软雅黑" panose="020B0503020204020204" pitchFamily="34" charset="-122"/>
              </a:rPr>
              <a:t>这种必须经过“建立连接（占用通信资源）、通话（一直占用通信资源）、释放连接（归还通信资源）”三个步骤的交换方式称为</a:t>
            </a:r>
            <a:r>
              <a:rPr lang="zh-CN" altLang="en-US" b="1" dirty="0">
                <a:solidFill>
                  <a:srgbClr val="FFFF00"/>
                </a:solidFill>
                <a:latin typeface="微软雅黑" panose="020B0503020204020204" pitchFamily="34" charset="-122"/>
                <a:ea typeface="微软雅黑" panose="020B0503020204020204" pitchFamily="34" charset="-122"/>
              </a:rPr>
              <a:t>电路交换。</a:t>
            </a:r>
            <a:endParaRPr lang="zh-CN" altLang="en-US" b="1" dirty="0">
              <a:solidFill>
                <a:srgbClr val="FFFF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6"/>
          <p:cNvGrpSpPr/>
          <p:nvPr/>
        </p:nvGrpSpPr>
        <p:grpSpPr bwMode="auto">
          <a:xfrm>
            <a:off x="2421663" y="1114692"/>
            <a:ext cx="4343919" cy="2238103"/>
            <a:chOff x="1680" y="240"/>
            <a:chExt cx="2529" cy="1270"/>
          </a:xfrm>
          <a:solidFill>
            <a:srgbClr val="0098F6"/>
          </a:solidFill>
        </p:grpSpPr>
        <p:sp>
          <p:nvSpPr>
            <p:cNvPr id="6" name="Oval 7"/>
            <p:cNvSpPr>
              <a:spLocks noChangeArrowheads="1"/>
            </p:cNvSpPr>
            <p:nvPr/>
          </p:nvSpPr>
          <p:spPr bwMode="auto">
            <a:xfrm>
              <a:off x="2554" y="240"/>
              <a:ext cx="1088"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 name="Oval 8"/>
            <p:cNvSpPr>
              <a:spLocks noChangeArrowheads="1"/>
            </p:cNvSpPr>
            <p:nvPr/>
          </p:nvSpPr>
          <p:spPr bwMode="auto">
            <a:xfrm>
              <a:off x="1941" y="381"/>
              <a:ext cx="827" cy="513"/>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Oval 9"/>
            <p:cNvSpPr>
              <a:spLocks noChangeArrowheads="1"/>
            </p:cNvSpPr>
            <p:nvPr/>
          </p:nvSpPr>
          <p:spPr bwMode="auto">
            <a:xfrm>
              <a:off x="1680" y="702"/>
              <a:ext cx="552" cy="411"/>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Oval 10"/>
            <p:cNvSpPr>
              <a:spLocks noChangeArrowheads="1"/>
            </p:cNvSpPr>
            <p:nvPr/>
          </p:nvSpPr>
          <p:spPr bwMode="auto">
            <a:xfrm>
              <a:off x="1849" y="894"/>
              <a:ext cx="842" cy="450"/>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0" name="Oval 11"/>
            <p:cNvSpPr>
              <a:spLocks noChangeArrowheads="1"/>
            </p:cNvSpPr>
            <p:nvPr/>
          </p:nvSpPr>
          <p:spPr bwMode="auto">
            <a:xfrm>
              <a:off x="2462" y="971"/>
              <a:ext cx="1272" cy="539"/>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 name="Oval 12"/>
            <p:cNvSpPr>
              <a:spLocks noChangeArrowheads="1"/>
            </p:cNvSpPr>
            <p:nvPr/>
          </p:nvSpPr>
          <p:spPr bwMode="auto">
            <a:xfrm>
              <a:off x="3289" y="394"/>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2" name="Oval 13"/>
            <p:cNvSpPr>
              <a:spLocks noChangeArrowheads="1"/>
            </p:cNvSpPr>
            <p:nvPr/>
          </p:nvSpPr>
          <p:spPr bwMode="auto">
            <a:xfrm>
              <a:off x="3412" y="663"/>
              <a:ext cx="797" cy="398"/>
            </a:xfrm>
            <a:prstGeom prst="ellipse">
              <a:avLst/>
            </a:prstGeom>
            <a:solidFill>
              <a:srgbClr val="C5E5FB"/>
            </a:solidFill>
            <a:ln>
              <a:noFill/>
            </a:ln>
            <a:effectLst/>
            <a:scene3d>
              <a:camera prst="orthographicFront">
                <a:rot lat="0" lon="0" rev="0"/>
              </a:camera>
              <a:lightRig rig="contrasting" dir="t">
                <a:rot lat="0" lon="0" rev="7800000"/>
              </a:lightRig>
            </a:scene3d>
            <a:sp3d>
              <a:bevelT w="139700" h="139700"/>
            </a:sp3d>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3" name="Oval 14"/>
            <p:cNvSpPr>
              <a:spLocks noChangeArrowheads="1"/>
            </p:cNvSpPr>
            <p:nvPr/>
          </p:nvSpPr>
          <p:spPr bwMode="auto">
            <a:xfrm>
              <a:off x="3335" y="753"/>
              <a:ext cx="797" cy="668"/>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Oval 15"/>
            <p:cNvSpPr>
              <a:spLocks noChangeArrowheads="1"/>
            </p:cNvSpPr>
            <p:nvPr/>
          </p:nvSpPr>
          <p:spPr bwMode="auto">
            <a:xfrm>
              <a:off x="2140" y="548"/>
              <a:ext cx="1640" cy="667"/>
            </a:xfrm>
            <a:prstGeom prst="ellipse">
              <a:avLst/>
            </a:prstGeom>
            <a:solidFill>
              <a:srgbClr val="C5E5FB"/>
            </a:solidFill>
            <a:ln>
              <a:noFill/>
            </a:ln>
            <a:effectLst/>
            <a:extLst>
              <a:ext uri="{91240B29-F687-4F45-9708-019B960494DF}">
                <a14:hiddenLine xmlns:a14="http://schemas.microsoft.com/office/drawing/2010/main" w="9525">
                  <a:solidFill>
                    <a:srgbClr val="000000"/>
                  </a:solidFill>
                  <a:rou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15" name="Line 23"/>
          <p:cNvSpPr>
            <a:spLocks noChangeShapeType="1"/>
          </p:cNvSpPr>
          <p:nvPr/>
        </p:nvSpPr>
        <p:spPr bwMode="auto">
          <a:xfrm>
            <a:off x="3001310" y="2305489"/>
            <a:ext cx="3021012" cy="0"/>
          </a:xfrm>
          <a:prstGeom prst="line">
            <a:avLst/>
          </a:prstGeom>
          <a:noFill/>
          <a:ln w="38100" cmpd="dbl">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6" name="Text Box 24"/>
          <p:cNvSpPr txBox="1">
            <a:spLocks noChangeArrowheads="1"/>
          </p:cNvSpPr>
          <p:nvPr/>
        </p:nvSpPr>
        <p:spPr bwMode="auto">
          <a:xfrm>
            <a:off x="1278872" y="1786377"/>
            <a:ext cx="338138"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A</a:t>
            </a:r>
            <a:endParaRPr lang="en-US" altLang="zh-CN" sz="1600" b="1">
              <a:latin typeface="微软雅黑" panose="020B0503020204020204" pitchFamily="34" charset="-122"/>
              <a:ea typeface="微软雅黑" panose="020B0503020204020204" pitchFamily="34" charset="-122"/>
            </a:endParaRPr>
          </a:p>
        </p:txBody>
      </p:sp>
      <p:sp>
        <p:nvSpPr>
          <p:cNvPr id="17" name="Text Box 25"/>
          <p:cNvSpPr txBox="1">
            <a:spLocks noChangeArrowheads="1"/>
          </p:cNvSpPr>
          <p:nvPr/>
        </p:nvSpPr>
        <p:spPr bwMode="auto">
          <a:xfrm>
            <a:off x="7351060" y="1786377"/>
            <a:ext cx="325437" cy="338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latin typeface="微软雅黑" panose="020B0503020204020204" pitchFamily="34" charset="-122"/>
                <a:ea typeface="微软雅黑" panose="020B0503020204020204" pitchFamily="34" charset="-122"/>
              </a:rPr>
              <a:t>B</a:t>
            </a:r>
            <a:endParaRPr lang="en-US" altLang="zh-CN" sz="1600" b="1">
              <a:latin typeface="微软雅黑" panose="020B0503020204020204" pitchFamily="34" charset="-122"/>
              <a:ea typeface="微软雅黑" panose="020B0503020204020204" pitchFamily="34" charset="-122"/>
            </a:endParaRPr>
          </a:p>
        </p:txBody>
      </p:sp>
      <p:sp>
        <p:nvSpPr>
          <p:cNvPr id="18" name="Line 26"/>
          <p:cNvSpPr>
            <a:spLocks noChangeShapeType="1"/>
          </p:cNvSpPr>
          <p:nvPr/>
        </p:nvSpPr>
        <p:spPr bwMode="auto">
          <a:xfrm>
            <a:off x="1563035" y="2305489"/>
            <a:ext cx="1314450"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19" name="Line 27"/>
          <p:cNvSpPr>
            <a:spLocks noChangeShapeType="1"/>
          </p:cNvSpPr>
          <p:nvPr/>
        </p:nvSpPr>
        <p:spPr bwMode="auto">
          <a:xfrm>
            <a:off x="6084235" y="2305489"/>
            <a:ext cx="140017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0" name="Text Box 28"/>
          <p:cNvSpPr txBox="1">
            <a:spLocks noChangeArrowheads="1"/>
          </p:cNvSpPr>
          <p:nvPr/>
        </p:nvSpPr>
        <p:spPr bwMode="auto">
          <a:xfrm>
            <a:off x="4449110" y="1269352"/>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latin typeface="微软雅黑" panose="020B0503020204020204" pitchFamily="34" charset="-122"/>
                <a:ea typeface="微软雅黑" panose="020B0503020204020204" pitchFamily="34" charset="-122"/>
              </a:rPr>
              <a:t>电信网</a:t>
            </a:r>
            <a:endParaRPr lang="zh-CN" altLang="en-US" sz="1400" b="1" dirty="0">
              <a:latin typeface="微软雅黑" panose="020B0503020204020204" pitchFamily="34" charset="-122"/>
              <a:ea typeface="微软雅黑" panose="020B0503020204020204" pitchFamily="34" charset="-122"/>
            </a:endParaRPr>
          </a:p>
        </p:txBody>
      </p:sp>
      <p:sp>
        <p:nvSpPr>
          <p:cNvPr id="21" name="Text Box 29"/>
          <p:cNvSpPr txBox="1">
            <a:spLocks noChangeArrowheads="1"/>
          </p:cNvSpPr>
          <p:nvPr/>
        </p:nvSpPr>
        <p:spPr bwMode="auto">
          <a:xfrm>
            <a:off x="2979085" y="1732402"/>
            <a:ext cx="723900" cy="306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2" name="Text Box 30"/>
          <p:cNvSpPr txBox="1">
            <a:spLocks noChangeArrowheads="1"/>
          </p:cNvSpPr>
          <p:nvPr/>
        </p:nvSpPr>
        <p:spPr bwMode="auto">
          <a:xfrm>
            <a:off x="3772835" y="1748277"/>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3" name="Text Box 31"/>
          <p:cNvSpPr txBox="1">
            <a:spLocks noChangeArrowheads="1"/>
          </p:cNvSpPr>
          <p:nvPr/>
        </p:nvSpPr>
        <p:spPr bwMode="auto">
          <a:xfrm>
            <a:off x="4733272" y="1748277"/>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4" name="Text Box 32"/>
          <p:cNvSpPr txBox="1">
            <a:spLocks noChangeArrowheads="1"/>
          </p:cNvSpPr>
          <p:nvPr/>
        </p:nvSpPr>
        <p:spPr bwMode="auto">
          <a:xfrm>
            <a:off x="5614335" y="1748277"/>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交换机</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5" name="Text Box 34"/>
          <p:cNvSpPr txBox="1">
            <a:spLocks noChangeArrowheads="1"/>
          </p:cNvSpPr>
          <p:nvPr/>
        </p:nvSpPr>
        <p:spPr bwMode="auto">
          <a:xfrm>
            <a:off x="4176060" y="2908828"/>
            <a:ext cx="800100" cy="338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dirty="0">
                <a:latin typeface="微软雅黑" panose="020B0503020204020204" pitchFamily="34" charset="-122"/>
                <a:ea typeface="微软雅黑" panose="020B0503020204020204" pitchFamily="34" charset="-122"/>
              </a:rPr>
              <a:t>中继线</a:t>
            </a:r>
            <a:endParaRPr lang="zh-CN" altLang="en-US" sz="1600" b="1" dirty="0">
              <a:latin typeface="微软雅黑" panose="020B0503020204020204" pitchFamily="34" charset="-122"/>
              <a:ea typeface="微软雅黑" panose="020B0503020204020204" pitchFamily="34" charset="-122"/>
            </a:endParaRPr>
          </a:p>
        </p:txBody>
      </p:sp>
      <p:sp>
        <p:nvSpPr>
          <p:cNvPr id="26" name="Line 35"/>
          <p:cNvSpPr>
            <a:spLocks noChangeShapeType="1"/>
          </p:cNvSpPr>
          <p:nvPr/>
        </p:nvSpPr>
        <p:spPr bwMode="auto">
          <a:xfrm>
            <a:off x="3442635" y="2324539"/>
            <a:ext cx="820689" cy="607285"/>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Line 36"/>
          <p:cNvSpPr>
            <a:spLocks noChangeShapeType="1"/>
          </p:cNvSpPr>
          <p:nvPr/>
        </p:nvSpPr>
        <p:spPr bwMode="auto">
          <a:xfrm>
            <a:off x="4568172" y="2338827"/>
            <a:ext cx="0" cy="57785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Line 37"/>
          <p:cNvSpPr>
            <a:spLocks noChangeShapeType="1"/>
          </p:cNvSpPr>
          <p:nvPr/>
        </p:nvSpPr>
        <p:spPr bwMode="auto">
          <a:xfrm flipH="1">
            <a:off x="4869845" y="2346005"/>
            <a:ext cx="825223" cy="591332"/>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Line 38"/>
          <p:cNvSpPr>
            <a:spLocks noChangeShapeType="1"/>
          </p:cNvSpPr>
          <p:nvPr/>
        </p:nvSpPr>
        <p:spPr bwMode="auto">
          <a:xfrm flipH="1">
            <a:off x="2163110" y="2313427"/>
            <a:ext cx="231775" cy="404812"/>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Line 39"/>
          <p:cNvSpPr>
            <a:spLocks noChangeShapeType="1"/>
          </p:cNvSpPr>
          <p:nvPr/>
        </p:nvSpPr>
        <p:spPr bwMode="auto">
          <a:xfrm>
            <a:off x="6887510" y="2313427"/>
            <a:ext cx="114300" cy="3905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Text Box 40"/>
          <p:cNvSpPr txBox="1">
            <a:spLocks noChangeArrowheads="1"/>
          </p:cNvSpPr>
          <p:nvPr/>
        </p:nvSpPr>
        <p:spPr bwMode="auto">
          <a:xfrm>
            <a:off x="1802747" y="2726177"/>
            <a:ext cx="7223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endParaRPr lang="zh-CN" altLang="en-US" sz="1400" b="1">
              <a:latin typeface="微软雅黑" panose="020B0503020204020204" pitchFamily="34" charset="-122"/>
              <a:ea typeface="微软雅黑" panose="020B0503020204020204" pitchFamily="34" charset="-122"/>
            </a:endParaRPr>
          </a:p>
        </p:txBody>
      </p:sp>
      <p:sp>
        <p:nvSpPr>
          <p:cNvPr id="32" name="Text Box 41"/>
          <p:cNvSpPr txBox="1">
            <a:spLocks noChangeArrowheads="1"/>
          </p:cNvSpPr>
          <p:nvPr/>
        </p:nvSpPr>
        <p:spPr bwMode="auto">
          <a:xfrm>
            <a:off x="6662085" y="2718239"/>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latin typeface="微软雅黑" panose="020B0503020204020204" pitchFamily="34" charset="-122"/>
                <a:ea typeface="微软雅黑" panose="020B0503020204020204" pitchFamily="34" charset="-122"/>
              </a:rPr>
              <a:t>用户线</a:t>
            </a:r>
            <a:endParaRPr lang="zh-CN" altLang="en-US" sz="1400" b="1">
              <a:latin typeface="微软雅黑" panose="020B0503020204020204" pitchFamily="34" charset="-122"/>
              <a:ea typeface="微软雅黑" panose="020B0503020204020204" pitchFamily="34" charset="-122"/>
            </a:endParaRPr>
          </a:p>
        </p:txBody>
      </p:sp>
      <p:grpSp>
        <p:nvGrpSpPr>
          <p:cNvPr id="33" name="Group 56"/>
          <p:cNvGrpSpPr/>
          <p:nvPr/>
        </p:nvGrpSpPr>
        <p:grpSpPr bwMode="auto">
          <a:xfrm flipH="1">
            <a:off x="6330297" y="2079355"/>
            <a:ext cx="863600" cy="131762"/>
            <a:chOff x="1519" y="2160"/>
            <a:chExt cx="953" cy="227"/>
          </a:xfrm>
        </p:grpSpPr>
        <p:sp>
          <p:nvSpPr>
            <p:cNvPr id="34" name="Freeform 57"/>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5" name="Freeform 58"/>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6" name="Freeform 59"/>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7" name="Freeform 60"/>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38" name="Line 61"/>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grpSp>
        <p:nvGrpSpPr>
          <p:cNvPr id="39" name="Group 64"/>
          <p:cNvGrpSpPr/>
          <p:nvPr/>
        </p:nvGrpSpPr>
        <p:grpSpPr bwMode="auto">
          <a:xfrm>
            <a:off x="1748772" y="2053955"/>
            <a:ext cx="863600" cy="131762"/>
            <a:chOff x="1519" y="2160"/>
            <a:chExt cx="953" cy="227"/>
          </a:xfrm>
        </p:grpSpPr>
        <p:sp>
          <p:nvSpPr>
            <p:cNvPr id="40" name="Freeform 65"/>
            <p:cNvSpPr/>
            <p:nvPr/>
          </p:nvSpPr>
          <p:spPr bwMode="auto">
            <a:xfrm>
              <a:off x="1519" y="2237"/>
              <a:ext cx="103" cy="7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1" name="Freeform 66"/>
            <p:cNvSpPr/>
            <p:nvPr/>
          </p:nvSpPr>
          <p:spPr bwMode="auto">
            <a:xfrm>
              <a:off x="1622" y="2160"/>
              <a:ext cx="180" cy="227"/>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2" name="Freeform 67"/>
            <p:cNvSpPr/>
            <p:nvPr/>
          </p:nvSpPr>
          <p:spPr bwMode="auto">
            <a:xfrm>
              <a:off x="1978" y="2237"/>
              <a:ext cx="103" cy="7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3" name="Freeform 68"/>
            <p:cNvSpPr/>
            <p:nvPr/>
          </p:nvSpPr>
          <p:spPr bwMode="auto">
            <a:xfrm>
              <a:off x="1799" y="2160"/>
              <a:ext cx="179" cy="227"/>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9050">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4" name="Line 69"/>
            <p:cNvSpPr>
              <a:spLocks noChangeShapeType="1"/>
            </p:cNvSpPr>
            <p:nvPr/>
          </p:nvSpPr>
          <p:spPr bwMode="auto">
            <a:xfrm>
              <a:off x="2109" y="2258"/>
              <a:ext cx="363"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grpSp>
      <p:sp>
        <p:nvSpPr>
          <p:cNvPr id="45" name="Freeform 71"/>
          <p:cNvSpPr/>
          <p:nvPr/>
        </p:nvSpPr>
        <p:spPr bwMode="auto">
          <a:xfrm>
            <a:off x="322832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6" name="Freeform 72"/>
          <p:cNvSpPr/>
          <p:nvPr/>
        </p:nvSpPr>
        <p:spPr bwMode="auto">
          <a:xfrm>
            <a:off x="4276072"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7" name="Freeform 73"/>
          <p:cNvSpPr/>
          <p:nvPr/>
        </p:nvSpPr>
        <p:spPr bwMode="auto">
          <a:xfrm>
            <a:off x="5263497" y="2103167"/>
            <a:ext cx="615950" cy="65088"/>
          </a:xfrm>
          <a:custGeom>
            <a:avLst/>
            <a:gdLst>
              <a:gd name="T0" fmla="*/ 0 w 680"/>
              <a:gd name="T1" fmla="*/ 90 h 90"/>
              <a:gd name="T2" fmla="*/ 45 w 680"/>
              <a:gd name="T3" fmla="*/ 90 h 90"/>
              <a:gd name="T4" fmla="*/ 45 w 680"/>
              <a:gd name="T5" fmla="*/ 0 h 90"/>
              <a:gd name="T6" fmla="*/ 91 w 680"/>
              <a:gd name="T7" fmla="*/ 0 h 90"/>
              <a:gd name="T8" fmla="*/ 91 w 680"/>
              <a:gd name="T9" fmla="*/ 90 h 90"/>
              <a:gd name="T10" fmla="*/ 136 w 680"/>
              <a:gd name="T11" fmla="*/ 90 h 90"/>
              <a:gd name="T12" fmla="*/ 136 w 680"/>
              <a:gd name="T13" fmla="*/ 0 h 90"/>
              <a:gd name="T14" fmla="*/ 181 w 680"/>
              <a:gd name="T15" fmla="*/ 0 h 90"/>
              <a:gd name="T16" fmla="*/ 181 w 680"/>
              <a:gd name="T17" fmla="*/ 90 h 90"/>
              <a:gd name="T18" fmla="*/ 227 w 680"/>
              <a:gd name="T19" fmla="*/ 90 h 90"/>
              <a:gd name="T20" fmla="*/ 227 w 680"/>
              <a:gd name="T21" fmla="*/ 0 h 90"/>
              <a:gd name="T22" fmla="*/ 317 w 680"/>
              <a:gd name="T23" fmla="*/ 0 h 90"/>
              <a:gd name="T24" fmla="*/ 317 w 680"/>
              <a:gd name="T25" fmla="*/ 90 h 90"/>
              <a:gd name="T26" fmla="*/ 363 w 680"/>
              <a:gd name="T27" fmla="*/ 90 h 90"/>
              <a:gd name="T28" fmla="*/ 363 w 680"/>
              <a:gd name="T29" fmla="*/ 0 h 90"/>
              <a:gd name="T30" fmla="*/ 408 w 680"/>
              <a:gd name="T31" fmla="*/ 0 h 90"/>
              <a:gd name="T32" fmla="*/ 408 w 680"/>
              <a:gd name="T33" fmla="*/ 90 h 90"/>
              <a:gd name="T34" fmla="*/ 499 w 680"/>
              <a:gd name="T35" fmla="*/ 90 h 90"/>
              <a:gd name="T36" fmla="*/ 499 w 680"/>
              <a:gd name="T37" fmla="*/ 0 h 90"/>
              <a:gd name="T38" fmla="*/ 544 w 680"/>
              <a:gd name="T39" fmla="*/ 0 h 90"/>
              <a:gd name="T40" fmla="*/ 544 w 680"/>
              <a:gd name="T41" fmla="*/ 90 h 90"/>
              <a:gd name="T42" fmla="*/ 589 w 680"/>
              <a:gd name="T43" fmla="*/ 90 h 90"/>
              <a:gd name="T44" fmla="*/ 589 w 680"/>
              <a:gd name="T45" fmla="*/ 0 h 90"/>
              <a:gd name="T46" fmla="*/ 635 w 680"/>
              <a:gd name="T47" fmla="*/ 0 h 90"/>
              <a:gd name="T48" fmla="*/ 635 w 680"/>
              <a:gd name="T49" fmla="*/ 90 h 90"/>
              <a:gd name="T50" fmla="*/ 680 w 680"/>
              <a:gd name="T51" fmla="*/ 9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80" h="90">
                <a:moveTo>
                  <a:pt x="0" y="90"/>
                </a:moveTo>
                <a:lnTo>
                  <a:pt x="45" y="90"/>
                </a:lnTo>
                <a:lnTo>
                  <a:pt x="45" y="0"/>
                </a:lnTo>
                <a:lnTo>
                  <a:pt x="91" y="0"/>
                </a:lnTo>
                <a:lnTo>
                  <a:pt x="91" y="90"/>
                </a:lnTo>
                <a:lnTo>
                  <a:pt x="136" y="90"/>
                </a:lnTo>
                <a:lnTo>
                  <a:pt x="136" y="0"/>
                </a:lnTo>
                <a:lnTo>
                  <a:pt x="181" y="0"/>
                </a:lnTo>
                <a:lnTo>
                  <a:pt x="181" y="90"/>
                </a:lnTo>
                <a:lnTo>
                  <a:pt x="227" y="90"/>
                </a:lnTo>
                <a:lnTo>
                  <a:pt x="227" y="0"/>
                </a:lnTo>
                <a:lnTo>
                  <a:pt x="317" y="0"/>
                </a:lnTo>
                <a:lnTo>
                  <a:pt x="317" y="90"/>
                </a:lnTo>
                <a:lnTo>
                  <a:pt x="363" y="90"/>
                </a:lnTo>
                <a:lnTo>
                  <a:pt x="363" y="0"/>
                </a:lnTo>
                <a:lnTo>
                  <a:pt x="408" y="0"/>
                </a:lnTo>
                <a:lnTo>
                  <a:pt x="408" y="90"/>
                </a:lnTo>
                <a:lnTo>
                  <a:pt x="499" y="90"/>
                </a:lnTo>
                <a:lnTo>
                  <a:pt x="499" y="0"/>
                </a:lnTo>
                <a:lnTo>
                  <a:pt x="544" y="0"/>
                </a:lnTo>
                <a:lnTo>
                  <a:pt x="544" y="90"/>
                </a:lnTo>
                <a:lnTo>
                  <a:pt x="589" y="90"/>
                </a:lnTo>
                <a:lnTo>
                  <a:pt x="589" y="0"/>
                </a:lnTo>
                <a:lnTo>
                  <a:pt x="635" y="0"/>
                </a:lnTo>
                <a:lnTo>
                  <a:pt x="635" y="90"/>
                </a:lnTo>
                <a:lnTo>
                  <a:pt x="680" y="90"/>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sp>
        <p:nvSpPr>
          <p:cNvPr id="48" name="立方体 47"/>
          <p:cNvSpPr/>
          <p:nvPr/>
        </p:nvSpPr>
        <p:spPr>
          <a:xfrm>
            <a:off x="2796522"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49" name="立方体 48"/>
          <p:cNvSpPr/>
          <p:nvPr/>
        </p:nvSpPr>
        <p:spPr>
          <a:xfrm>
            <a:off x="3879197" y="2057839"/>
            <a:ext cx="387350"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0" name="立方体 49"/>
          <p:cNvSpPr/>
          <p:nvPr/>
        </p:nvSpPr>
        <p:spPr>
          <a:xfrm>
            <a:off x="4880910" y="2057839"/>
            <a:ext cx="388937"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1" name="立方体 50"/>
          <p:cNvSpPr/>
          <p:nvPr/>
        </p:nvSpPr>
        <p:spPr>
          <a:xfrm>
            <a:off x="5882622" y="2057839"/>
            <a:ext cx="388938" cy="401638"/>
          </a:xfrm>
          <a:prstGeom prst="cube">
            <a:avLst/>
          </a:prstGeom>
          <a:solidFill>
            <a:srgbClr val="92D05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2" name="Text Box 24"/>
          <p:cNvSpPr txBox="1">
            <a:spLocks noChangeArrowheads="1"/>
          </p:cNvSpPr>
          <p:nvPr/>
        </p:nvSpPr>
        <p:spPr bwMode="auto">
          <a:xfrm>
            <a:off x="2763185" y="2405354"/>
            <a:ext cx="32252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dirty="0">
                <a:solidFill>
                  <a:srgbClr val="0000FF"/>
                </a:solidFill>
                <a:latin typeface="微软雅黑" panose="020B0503020204020204" pitchFamily="34" charset="-122"/>
                <a:ea typeface="微软雅黑" panose="020B0503020204020204" pitchFamily="34" charset="-122"/>
              </a:rPr>
              <a:t>C</a:t>
            </a:r>
            <a:endParaRPr lang="en-US" altLang="zh-CN" sz="1600" b="1" dirty="0">
              <a:solidFill>
                <a:srgbClr val="0000FF"/>
              </a:solidFill>
              <a:latin typeface="微软雅黑" panose="020B0503020204020204" pitchFamily="34" charset="-122"/>
              <a:ea typeface="微软雅黑" panose="020B0503020204020204" pitchFamily="34" charset="-122"/>
            </a:endParaRPr>
          </a:p>
        </p:txBody>
      </p:sp>
      <p:sp>
        <p:nvSpPr>
          <p:cNvPr id="53" name="Text Box 24"/>
          <p:cNvSpPr txBox="1">
            <a:spLocks noChangeArrowheads="1"/>
          </p:cNvSpPr>
          <p:nvPr/>
        </p:nvSpPr>
        <p:spPr bwMode="auto">
          <a:xfrm>
            <a:off x="3842685" y="2405354"/>
            <a:ext cx="34657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D</a:t>
            </a:r>
            <a:endParaRPr lang="en-US" altLang="zh-CN" sz="1600" b="1">
              <a:solidFill>
                <a:srgbClr val="0000FF"/>
              </a:solidFill>
              <a:latin typeface="微软雅黑" panose="020B0503020204020204" pitchFamily="34" charset="-122"/>
              <a:ea typeface="微软雅黑" panose="020B0503020204020204" pitchFamily="34" charset="-122"/>
            </a:endParaRPr>
          </a:p>
        </p:txBody>
      </p:sp>
      <p:sp>
        <p:nvSpPr>
          <p:cNvPr id="54" name="Text Box 24"/>
          <p:cNvSpPr txBox="1">
            <a:spLocks noChangeArrowheads="1"/>
          </p:cNvSpPr>
          <p:nvPr/>
        </p:nvSpPr>
        <p:spPr bwMode="auto">
          <a:xfrm>
            <a:off x="4861860" y="2405354"/>
            <a:ext cx="301686"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E</a:t>
            </a:r>
            <a:endParaRPr lang="en-US" altLang="zh-CN" sz="1600" b="1">
              <a:solidFill>
                <a:srgbClr val="0000FF"/>
              </a:solidFill>
              <a:latin typeface="微软雅黑" panose="020B0503020204020204" pitchFamily="34" charset="-122"/>
              <a:ea typeface="微软雅黑" panose="020B0503020204020204" pitchFamily="34" charset="-122"/>
            </a:endParaRPr>
          </a:p>
        </p:txBody>
      </p:sp>
      <p:sp>
        <p:nvSpPr>
          <p:cNvPr id="55" name="Text Box 24"/>
          <p:cNvSpPr txBox="1">
            <a:spLocks noChangeArrowheads="1"/>
          </p:cNvSpPr>
          <p:nvPr/>
        </p:nvSpPr>
        <p:spPr bwMode="auto">
          <a:xfrm>
            <a:off x="5879447" y="2405354"/>
            <a:ext cx="29848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1600" b="1">
                <a:solidFill>
                  <a:srgbClr val="0000FF"/>
                </a:solidFill>
                <a:latin typeface="微软雅黑" panose="020B0503020204020204" pitchFamily="34" charset="-122"/>
                <a:ea typeface="微软雅黑" panose="020B0503020204020204" pitchFamily="34" charset="-122"/>
              </a:rPr>
              <a:t>F</a:t>
            </a:r>
            <a:endParaRPr lang="en-US" altLang="zh-CN" sz="1600" b="1">
              <a:solidFill>
                <a:srgbClr val="0000FF"/>
              </a:solidFill>
              <a:latin typeface="微软雅黑" panose="020B0503020204020204" pitchFamily="34" charset="-122"/>
              <a:ea typeface="微软雅黑" panose="020B0503020204020204" pitchFamily="34" charset="-122"/>
            </a:endParaRPr>
          </a:p>
        </p:txBody>
      </p:sp>
      <p:sp>
        <p:nvSpPr>
          <p:cNvPr id="56" name="Line 26"/>
          <p:cNvSpPr>
            <a:spLocks noChangeShapeType="1"/>
          </p:cNvSpPr>
          <p:nvPr/>
        </p:nvSpPr>
        <p:spPr bwMode="auto">
          <a:xfrm>
            <a:off x="1563035" y="2260529"/>
            <a:ext cx="5788025" cy="0"/>
          </a:xfrm>
          <a:prstGeom prst="line">
            <a:avLst/>
          </a:prstGeom>
          <a:noFill/>
          <a:ln w="38100">
            <a:solidFill>
              <a:srgbClr val="C00000"/>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fontAlgn="auto">
              <a:spcBef>
                <a:spcPts val="0"/>
              </a:spcBef>
              <a:spcAft>
                <a:spcPts val="0"/>
              </a:spcAft>
              <a:defRPr/>
            </a:pPr>
            <a:endParaRPr lang="zh-CN" altLang="en-US" b="1">
              <a:ln>
                <a:solidFill>
                  <a:srgbClr val="0070C0"/>
                </a:solidFill>
              </a:ln>
              <a:latin typeface="+mn-lt"/>
              <a:ea typeface="+mn-ea"/>
            </a:endParaRPr>
          </a:p>
        </p:txBody>
      </p:sp>
      <p:pic>
        <p:nvPicPr>
          <p:cNvPr id="57" name="图片 48"/>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1185210" y="2078477"/>
            <a:ext cx="588962"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49"/>
          <p:cNvPicPr>
            <a:picLocks noChangeAspect="1"/>
          </p:cNvPicPr>
          <p:nvPr/>
        </p:nvPicPr>
        <p:blipFill>
          <a:blip r:embed="rId1">
            <a:extLst>
              <a:ext uri="{28A0092B-C50C-407E-A947-70E740481C1C}">
                <a14:useLocalDpi xmlns:a14="http://schemas.microsoft.com/office/drawing/2010/main" val="0"/>
              </a:ext>
            </a:extLst>
          </a:blip>
          <a:srcRect/>
          <a:stretch>
            <a:fillRect/>
          </a:stretch>
        </p:blipFill>
        <p:spPr bwMode="auto">
          <a:xfrm>
            <a:off x="7220885" y="2078477"/>
            <a:ext cx="587375" cy="51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0" name="圆角矩形 3"/>
          <p:cNvSpPr>
            <a:spLocks noChangeArrowheads="1"/>
          </p:cNvSpPr>
          <p:nvPr/>
        </p:nvSpPr>
        <p:spPr bwMode="auto">
          <a:xfrm>
            <a:off x="957945" y="3417211"/>
            <a:ext cx="7110090" cy="1163498"/>
          </a:xfrm>
          <a:prstGeom prst="roundRect">
            <a:avLst>
              <a:gd name="adj" fmla="val 8708"/>
            </a:avLst>
          </a:prstGeom>
          <a:solidFill>
            <a:srgbClr val="0089FA"/>
          </a:solidFill>
          <a:ln>
            <a:noFill/>
          </a:ln>
          <a:effectLst/>
          <a:scene3d>
            <a:camera prst="orthographicFront">
              <a:rot lat="0" lon="0" rev="0"/>
            </a:camera>
            <a:lightRig rig="glow" dir="t">
              <a:rot lat="0" lon="0" rev="14100000"/>
            </a:lightRig>
          </a:scene3d>
          <a:sp3d prstMaterial="softEdge">
            <a:bevelT w="127000" prst="artDeco"/>
          </a:sp3d>
        </p:spPr>
        <p:txBody>
          <a:bodyPr anchor="ctr"/>
          <a:lstStyle/>
          <a:p>
            <a:pPr eaLnBrk="0" fontAlgn="auto" hangingPunct="0">
              <a:lnSpc>
                <a:spcPct val="150000"/>
              </a:lnSpc>
              <a:spcBef>
                <a:spcPts val="0"/>
              </a:spcBef>
              <a:spcAft>
                <a:spcPts val="0"/>
              </a:spcAft>
            </a:pPr>
            <a:endParaRPr lang="zh-CN" altLang="zh-CN" sz="2400" b="1" dirty="0">
              <a:solidFill>
                <a:schemeClr val="bg1"/>
              </a:solidFill>
              <a:latin typeface="微软雅黑" panose="020B0503020204020204" pitchFamily="34" charset="-122"/>
              <a:ea typeface="微软雅黑" panose="020B0503020204020204" pitchFamily="34" charset="-122"/>
            </a:endParaRPr>
          </a:p>
        </p:txBody>
      </p:sp>
      <p:sp>
        <p:nvSpPr>
          <p:cNvPr id="61" name="矩形 60"/>
          <p:cNvSpPr/>
          <p:nvPr/>
        </p:nvSpPr>
        <p:spPr>
          <a:xfrm>
            <a:off x="1132116" y="3504796"/>
            <a:ext cx="6778499" cy="1015663"/>
          </a:xfrm>
          <a:prstGeom prst="rect">
            <a:avLst/>
          </a:prstGeom>
        </p:spPr>
        <p:txBody>
          <a:bodyPr wrap="square">
            <a:spAutoFit/>
          </a:bodyPr>
          <a:lstStyle/>
          <a:p>
            <a:pPr>
              <a:lnSpc>
                <a:spcPts val="2400"/>
              </a:lnSpc>
            </a:pPr>
            <a:r>
              <a:rPr lang="zh-CN" altLang="en-US" sz="1700" b="1" dirty="0">
                <a:solidFill>
                  <a:schemeClr val="bg1"/>
                </a:solidFill>
                <a:latin typeface="微软雅黑" panose="020B0503020204020204" pitchFamily="34" charset="-122"/>
                <a:ea typeface="微软雅黑" panose="020B0503020204020204" pitchFamily="34" charset="-122"/>
              </a:rPr>
              <a:t>计算机数据具有</a:t>
            </a:r>
            <a:r>
              <a:rPr lang="zh-CN" altLang="en-US" sz="1700" b="1" dirty="0" smtClean="0">
                <a:solidFill>
                  <a:srgbClr val="FFFF00"/>
                </a:solidFill>
                <a:latin typeface="微软雅黑" panose="020B0503020204020204" pitchFamily="34" charset="-122"/>
                <a:ea typeface="微软雅黑" panose="020B0503020204020204" pitchFamily="34" charset="-122"/>
              </a:rPr>
              <a:t>突发性，</a:t>
            </a:r>
            <a:r>
              <a:rPr lang="zh-CN" altLang="en-US" sz="1700" b="1" dirty="0" smtClean="0">
                <a:solidFill>
                  <a:schemeClr val="bg1"/>
                </a:solidFill>
                <a:latin typeface="微软雅黑" panose="020B0503020204020204" pitchFamily="34" charset="-122"/>
                <a:ea typeface="微软雅黑" panose="020B0503020204020204" pitchFamily="34" charset="-122"/>
              </a:rPr>
              <a:t>这导致</a:t>
            </a:r>
            <a:r>
              <a:rPr lang="zh-CN" altLang="en-US" sz="1700" b="1" dirty="0">
                <a:solidFill>
                  <a:schemeClr val="bg1"/>
                </a:solidFill>
                <a:latin typeface="微软雅黑" panose="020B0503020204020204" pitchFamily="34" charset="-122"/>
                <a:ea typeface="微软雅黑" panose="020B0503020204020204" pitchFamily="34" charset="-122"/>
              </a:rPr>
              <a:t>在</a:t>
            </a:r>
            <a:r>
              <a:rPr lang="zh-CN" altLang="en-US" sz="1700" b="1" dirty="0" smtClean="0">
                <a:solidFill>
                  <a:schemeClr val="bg1"/>
                </a:solidFill>
                <a:latin typeface="微软雅黑" panose="020B0503020204020204" pitchFamily="34" charset="-122"/>
                <a:ea typeface="微软雅黑" panose="020B0503020204020204" pitchFamily="34" charset="-122"/>
              </a:rPr>
              <a:t>传送数据</a:t>
            </a:r>
            <a:r>
              <a:rPr lang="zh-CN" altLang="en-US" sz="1700" b="1" dirty="0">
                <a:solidFill>
                  <a:schemeClr val="bg1"/>
                </a:solidFill>
                <a:latin typeface="微软雅黑" panose="020B0503020204020204" pitchFamily="34" charset="-122"/>
                <a:ea typeface="微软雅黑" panose="020B0503020204020204" pitchFamily="34" charset="-122"/>
              </a:rPr>
              <a:t>时，通信线路的利用率很</a:t>
            </a:r>
            <a:r>
              <a:rPr lang="zh-CN" altLang="en-US" sz="1700" b="1" dirty="0" smtClean="0">
                <a:solidFill>
                  <a:schemeClr val="bg1"/>
                </a:solidFill>
                <a:latin typeface="微软雅黑" panose="020B0503020204020204" pitchFamily="34" charset="-122"/>
                <a:ea typeface="微软雅黑" panose="020B0503020204020204" pitchFamily="34" charset="-122"/>
              </a:rPr>
              <a:t>低，真正用来</a:t>
            </a:r>
            <a:r>
              <a:rPr lang="zh-CN" altLang="en-US" sz="1700" b="1" dirty="0">
                <a:solidFill>
                  <a:schemeClr val="bg1"/>
                </a:solidFill>
                <a:latin typeface="微软雅黑" panose="020B0503020204020204" pitchFamily="34" charset="-122"/>
                <a:ea typeface="微软雅黑" panose="020B0503020204020204" pitchFamily="34" charset="-122"/>
              </a:rPr>
              <a:t>传送数据的时间往往不到 </a:t>
            </a:r>
            <a:r>
              <a:rPr lang="en-US" altLang="zh-CN" sz="1700" b="1" dirty="0">
                <a:solidFill>
                  <a:schemeClr val="bg1"/>
                </a:solidFill>
                <a:latin typeface="微软雅黑" panose="020B0503020204020204" pitchFamily="34" charset="-122"/>
                <a:ea typeface="微软雅黑" panose="020B0503020204020204" pitchFamily="34" charset="-122"/>
              </a:rPr>
              <a:t>10</a:t>
            </a:r>
            <a:r>
              <a:rPr lang="en-US" altLang="zh-CN" sz="1700" b="1" dirty="0" smtClean="0">
                <a:solidFill>
                  <a:schemeClr val="bg1"/>
                </a:solidFill>
                <a:latin typeface="微软雅黑" panose="020B0503020204020204" pitchFamily="34" charset="-122"/>
                <a:ea typeface="微软雅黑" panose="020B0503020204020204" pitchFamily="34" charset="-122"/>
              </a:rPr>
              <a:t>%</a:t>
            </a:r>
            <a:r>
              <a:rPr lang="zh-CN" altLang="en-US" sz="1700" b="1" dirty="0" smtClean="0">
                <a:solidFill>
                  <a:schemeClr val="bg1"/>
                </a:solidFill>
                <a:latin typeface="微软雅黑" panose="020B0503020204020204" pitchFamily="34" charset="-122"/>
                <a:ea typeface="微软雅黑" panose="020B0503020204020204" pitchFamily="34" charset="-122"/>
              </a:rPr>
              <a:t>，甚至</a:t>
            </a:r>
            <a:r>
              <a:rPr lang="zh-CN" altLang="en-US" sz="1700" b="1" dirty="0">
                <a:solidFill>
                  <a:schemeClr val="bg1"/>
                </a:solidFill>
                <a:latin typeface="微软雅黑" panose="020B0503020204020204" pitchFamily="34" charset="-122"/>
                <a:ea typeface="微软雅黑" panose="020B0503020204020204" pitchFamily="34" charset="-122"/>
              </a:rPr>
              <a:t>不到 </a:t>
            </a:r>
            <a:r>
              <a:rPr lang="en-US" altLang="zh-CN" sz="1700" b="1" dirty="0">
                <a:solidFill>
                  <a:schemeClr val="bg1"/>
                </a:solidFill>
                <a:latin typeface="微软雅黑" panose="020B0503020204020204" pitchFamily="34" charset="-122"/>
                <a:ea typeface="微软雅黑" panose="020B0503020204020204" pitchFamily="34" charset="-122"/>
              </a:rPr>
              <a:t>1</a:t>
            </a:r>
            <a:r>
              <a:rPr lang="en-US" altLang="zh-CN" sz="1700" b="1" dirty="0" smtClean="0">
                <a:solidFill>
                  <a:schemeClr val="bg1"/>
                </a:solidFill>
                <a:latin typeface="微软雅黑" panose="020B0503020204020204" pitchFamily="34" charset="-122"/>
                <a:ea typeface="微软雅黑" panose="020B0503020204020204" pitchFamily="34" charset="-122"/>
              </a:rPr>
              <a:t>%</a:t>
            </a:r>
            <a:r>
              <a:rPr lang="zh-CN" altLang="en-US" sz="1700" b="1" dirty="0" smtClean="0">
                <a:solidFill>
                  <a:schemeClr val="bg1"/>
                </a:solidFill>
                <a:latin typeface="微软雅黑" panose="020B0503020204020204" pitchFamily="34" charset="-122"/>
                <a:ea typeface="微软雅黑" panose="020B0503020204020204" pitchFamily="34" charset="-122"/>
              </a:rPr>
              <a:t>，已</a:t>
            </a:r>
            <a:r>
              <a:rPr lang="zh-CN" altLang="en-US" sz="1700" b="1" dirty="0">
                <a:solidFill>
                  <a:schemeClr val="bg1"/>
                </a:solidFill>
                <a:latin typeface="微软雅黑" panose="020B0503020204020204" pitchFamily="34" charset="-122"/>
                <a:ea typeface="微软雅黑" panose="020B0503020204020204" pitchFamily="34" charset="-122"/>
              </a:rPr>
              <a:t>被用户占用的通信线路资源在绝大部分时间里都是空闲</a:t>
            </a:r>
            <a:r>
              <a:rPr lang="zh-CN" altLang="en-US" sz="1700" b="1" dirty="0" smtClean="0">
                <a:solidFill>
                  <a:schemeClr val="bg1"/>
                </a:solidFill>
                <a:latin typeface="微软雅黑" panose="020B0503020204020204" pitchFamily="34" charset="-122"/>
                <a:ea typeface="微软雅黑" panose="020B0503020204020204" pitchFamily="34" charset="-122"/>
              </a:rPr>
              <a:t>的。</a:t>
            </a:r>
            <a:endParaRPr lang="zh-CN" altLang="en-US" sz="1700" b="1" dirty="0">
              <a:solidFill>
                <a:srgbClr val="8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a:xfrm>
            <a:off x="957945" y="609269"/>
            <a:ext cx="7207487" cy="354012"/>
          </a:xfrm>
        </p:spPr>
        <p:txBody>
          <a:bodyPr/>
          <a:lstStyle/>
          <a:p>
            <a:r>
              <a:rPr lang="zh-CN" altLang="en-US" dirty="0">
                <a:solidFill>
                  <a:srgbClr val="FFFF00"/>
                </a:solidFill>
              </a:rPr>
              <a:t>电路交换特点：</a:t>
            </a:r>
            <a:r>
              <a:rPr lang="zh-CN" altLang="en-US" dirty="0"/>
              <a:t>通话的两个用户</a:t>
            </a:r>
            <a:r>
              <a:rPr lang="zh-CN" altLang="en-US" dirty="0">
                <a:solidFill>
                  <a:srgbClr val="FFFF00"/>
                </a:solidFill>
              </a:rPr>
              <a:t>始终占用</a:t>
            </a:r>
            <a:r>
              <a:rPr lang="zh-CN" altLang="en-US" dirty="0"/>
              <a:t>端到端的通信</a:t>
            </a:r>
            <a:r>
              <a:rPr lang="zh-CN" altLang="en-US" dirty="0" smtClean="0"/>
              <a:t>资源</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4000"/>
                                        <p:tgtEl>
                                          <p:spTgt spid="56"/>
                                        </p:tgtEl>
                                      </p:cBhvr>
                                    </p:animEffect>
                                  </p:childTnLst>
                                </p:cTn>
                              </p:par>
                            </p:childTnLst>
                          </p:cTn>
                        </p:par>
                        <p:par>
                          <p:cTn id="8" fill="hold">
                            <p:stCondLst>
                              <p:cond delay="5000"/>
                            </p:stCondLst>
                            <p:childTnLst>
                              <p:par>
                                <p:cTn id="9" presetID="35" presetClass="emph" presetSubtype="0" repeatCount="5000" fill="hold" grpId="1" nodeType="afterEffect">
                                  <p:stCondLst>
                                    <p:cond delay="0"/>
                                  </p:stCondLst>
                                  <p:childTnLst>
                                    <p:anim calcmode="discrete" valueType="str">
                                      <p:cBhvr>
                                        <p:cTn id="10" dur="1000" fill="hold"/>
                                        <p:tgtEl>
                                          <p:spTgt spid="56"/>
                                        </p:tgtEl>
                                        <p:attrNameLst>
                                          <p:attrName>style.visibility</p:attrName>
                                        </p:attrNameLst>
                                      </p:cBhvr>
                                      <p:tavLst>
                                        <p:tav tm="0">
                                          <p:val>
                                            <p:strVal val="hidden"/>
                                          </p:val>
                                        </p:tav>
                                        <p:tav tm="50000">
                                          <p:val>
                                            <p:strVal val="visible"/>
                                          </p:val>
                                        </p:tav>
                                      </p:tavLst>
                                    </p:anim>
                                  </p:childTnLst>
                                </p:cTn>
                              </p:par>
                            </p:childTnLst>
                          </p:cTn>
                        </p:par>
                        <p:par>
                          <p:cTn id="11" fill="hold">
                            <p:stCondLst>
                              <p:cond delay="6000"/>
                            </p:stCondLst>
                            <p:childTnLst>
                              <p:par>
                                <p:cTn id="12" presetID="22" presetClass="exit" presetSubtype="2" fill="hold" grpId="2" nodeType="afterEffect">
                                  <p:stCondLst>
                                    <p:cond delay="0"/>
                                  </p:stCondLst>
                                  <p:childTnLst>
                                    <p:animEffect transition="out" filter="wipe(right)">
                                      <p:cBhvr>
                                        <p:cTn id="13" dur="3000"/>
                                        <p:tgtEl>
                                          <p:spTgt spid="56"/>
                                        </p:tgtEl>
                                      </p:cBhvr>
                                    </p:animEffect>
                                    <p:set>
                                      <p:cBhvr>
                                        <p:cTn id="14" dur="1" fill="hold">
                                          <p:stCondLst>
                                            <p:cond delay="2999"/>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6" grpId="2"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 name="object 2"/>
          <p:cNvGraphicFramePr>
            <a:graphicFrameLocks noGrp="1"/>
          </p:cNvGraphicFramePr>
          <p:nvPr>
            <p:custDataLst>
              <p:tags r:id="rId1"/>
            </p:custDataLst>
          </p:nvPr>
        </p:nvGraphicFramePr>
        <p:xfrm>
          <a:off x="437515" y="467995"/>
          <a:ext cx="8009890" cy="4208399"/>
        </p:xfrm>
        <a:graphic>
          <a:graphicData uri="http://schemas.openxmlformats.org/drawingml/2006/table">
            <a:tbl>
              <a:tblPr firstRow="1" bandRow="1">
                <a:tableStyleId>{2D5ABB26-0587-4C30-8999-92F81FD0307C}</a:tableStyleId>
              </a:tblPr>
              <a:tblGrid>
                <a:gridCol w="1224915"/>
                <a:gridCol w="6784975"/>
              </a:tblGrid>
              <a:tr h="410845">
                <a:tc>
                  <a:txBody>
                    <a:bodyPr/>
                    <a:lstStyle/>
                    <a:p>
                      <a:pPr marL="13335" algn="ctr">
                        <a:lnSpc>
                          <a:spcPct val="100000"/>
                        </a:lnSpc>
                        <a:spcBef>
                          <a:spcPts val="1555"/>
                        </a:spcBef>
                      </a:pPr>
                      <a:r>
                        <a:rPr sz="1400" b="1" spc="50" dirty="0">
                          <a:latin typeface="微软雅黑" panose="020B0503020204020204" pitchFamily="34" charset="-122"/>
                          <a:ea typeface="微软雅黑" panose="020B0503020204020204" pitchFamily="34" charset="-122"/>
                          <a:cs typeface="Microsoft JhengHei UI" panose="020B0604030504040204" charset="-120"/>
                        </a:rPr>
                        <a:t>优点</a:t>
                      </a:r>
                      <a:endParaRPr sz="1400" b="1" spc="50"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197485" marB="0">
                    <a:lnL w="12700">
                      <a:solidFill>
                        <a:srgbClr val="5B5854"/>
                      </a:solidFill>
                      <a:prstDash val="solid"/>
                    </a:lnL>
                    <a:lnR w="28575">
                      <a:solidFill>
                        <a:srgbClr val="5B5854"/>
                      </a:solidFill>
                      <a:prstDash val="solid"/>
                    </a:lnR>
                    <a:lnT w="12700">
                      <a:solidFill>
                        <a:srgbClr val="5B5854"/>
                      </a:solidFill>
                      <a:prstDash val="solid"/>
                    </a:lnT>
                    <a:lnB w="12700">
                      <a:solidFill>
                        <a:srgbClr val="5B5854"/>
                      </a:solidFill>
                      <a:prstDash val="solid"/>
                    </a:lnB>
                    <a:solidFill>
                      <a:srgbClr val="99BCD4"/>
                    </a:solidFill>
                  </a:tcPr>
                </a:tc>
                <a:tc>
                  <a:txBody>
                    <a:bodyPr/>
                    <a:lstStyle/>
                    <a:p>
                      <a:pPr marL="24130" algn="ctr" fontAlgn="ctr">
                        <a:lnSpc>
                          <a:spcPct val="100000"/>
                        </a:lnSpc>
                        <a:spcBef>
                          <a:spcPts val="1555"/>
                        </a:spcBef>
                      </a:pPr>
                      <a:r>
                        <a:rPr sz="1400" b="1" spc="50" dirty="0">
                          <a:latin typeface="微软雅黑" panose="020B0503020204020204" pitchFamily="34" charset="-122"/>
                          <a:ea typeface="微软雅黑" panose="020B0503020204020204" pitchFamily="34" charset="-122"/>
                          <a:cs typeface="Microsoft JhengHei UI" panose="020B0604030504040204" charset="-120"/>
                        </a:rPr>
                        <a:t>具体描述</a:t>
                      </a:r>
                      <a:endParaRPr sz="1400" b="1" spc="50"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197485" marB="0" anchor="ctr">
                    <a:lnL w="28575">
                      <a:solidFill>
                        <a:srgbClr val="5B5854"/>
                      </a:solidFill>
                      <a:prstDash val="solid"/>
                    </a:lnL>
                    <a:lnR w="12700">
                      <a:solidFill>
                        <a:srgbClr val="5B5854"/>
                      </a:solidFill>
                      <a:prstDash val="solid"/>
                    </a:lnR>
                    <a:lnT w="12700">
                      <a:solidFill>
                        <a:srgbClr val="5B5854"/>
                      </a:solidFill>
                      <a:prstDash val="solid"/>
                    </a:lnT>
                    <a:lnB w="12700">
                      <a:solidFill>
                        <a:srgbClr val="5B5854"/>
                      </a:solidFill>
                      <a:prstDash val="solid"/>
                    </a:lnB>
                    <a:solidFill>
                      <a:srgbClr val="99BCD4"/>
                    </a:solidFill>
                  </a:tcPr>
                </a:tc>
              </a:tr>
              <a:tr h="481330">
                <a:tc>
                  <a:txBody>
                    <a:bodyPr/>
                    <a:lstStyle/>
                    <a:p>
                      <a:pPr marL="5080" algn="ctr">
                        <a:lnSpc>
                          <a:spcPct val="100000"/>
                        </a:lnSpc>
                        <a:spcBef>
                          <a:spcPts val="211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时延</a:t>
                      </a:r>
                      <a:r>
                        <a:rPr lang="zh-CN" sz="1400" b="1" spc="15" dirty="0">
                          <a:latin typeface="微软雅黑" panose="020B0503020204020204" pitchFamily="34" charset="-122"/>
                          <a:ea typeface="微软雅黑" panose="020B0503020204020204" pitchFamily="34" charset="-122"/>
                          <a:cs typeface="Microsoft JhengHei UI" panose="020B0604030504040204" charset="-120"/>
                        </a:rPr>
                        <a:t>小</a:t>
                      </a:r>
                      <a:endParaRPr lang="zh-CN" sz="1400" b="1" spc="15"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67970" marB="0">
                    <a:lnL w="12700">
                      <a:solidFill>
                        <a:srgbClr val="5B5854"/>
                      </a:solidFill>
                      <a:prstDash val="solid"/>
                    </a:lnL>
                    <a:lnR w="28575">
                      <a:solidFill>
                        <a:srgbClr val="5B5854"/>
                      </a:solidFill>
                      <a:prstDash val="solid"/>
                    </a:lnR>
                    <a:lnT w="12700">
                      <a:solidFill>
                        <a:srgbClr val="5B5854"/>
                      </a:solidFill>
                      <a:prstDash val="solid"/>
                    </a:lnT>
                    <a:lnB w="12700">
                      <a:solidFill>
                        <a:srgbClr val="5B5854"/>
                      </a:solidFill>
                      <a:prstDash val="solid"/>
                    </a:lnB>
                    <a:solidFill>
                      <a:srgbClr val="ACCDC3">
                        <a:alpha val="16999"/>
                      </a:srgbClr>
                    </a:solidFill>
                  </a:tcPr>
                </a:tc>
                <a:tc>
                  <a:txBody>
                    <a:bodyPr/>
                    <a:lstStyle/>
                    <a:p>
                      <a:pPr marL="57150" algn="l">
                        <a:lnSpc>
                          <a:spcPct val="100000"/>
                        </a:lnSpc>
                        <a:spcBef>
                          <a:spcPts val="211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由于通信线路为通信双</a:t>
                      </a:r>
                      <a:r>
                        <a:rPr lang="zh-CN" sz="1400" b="1" spc="15" dirty="0">
                          <a:latin typeface="微软雅黑" panose="020B0503020204020204" pitchFamily="34" charset="-122"/>
                          <a:ea typeface="微软雅黑" panose="020B0503020204020204" pitchFamily="34" charset="-122"/>
                          <a:cs typeface="Microsoft JhengHei UI" panose="020B0604030504040204" charset="-120"/>
                        </a:rPr>
                        <a:t>方用</a:t>
                      </a:r>
                      <a:r>
                        <a:rPr sz="1400" b="1" spc="15" dirty="0">
                          <a:latin typeface="微软雅黑" panose="020B0503020204020204" pitchFamily="34" charset="-122"/>
                          <a:ea typeface="微软雅黑" panose="020B0503020204020204" pitchFamily="34" charset="-122"/>
                          <a:cs typeface="Microsoft JhengHei UI" panose="020B0604030504040204" charset="-120"/>
                        </a:rPr>
                        <a:t>户</a:t>
                      </a:r>
                      <a:r>
                        <a:rPr sz="1400" b="1" spc="55" dirty="0">
                          <a:latin typeface="微软雅黑" panose="020B0503020204020204" pitchFamily="34" charset="-122"/>
                          <a:ea typeface="微软雅黑" panose="020B0503020204020204" pitchFamily="34" charset="-122"/>
                          <a:cs typeface="Microsoft JhengHei UI" panose="020B0604030504040204" charset="-120"/>
                        </a:rPr>
                        <a:t>专</a:t>
                      </a:r>
                      <a:r>
                        <a:rPr lang="zh-CN" sz="1400" b="1" spc="55" dirty="0">
                          <a:latin typeface="微软雅黑" panose="020B0503020204020204" pitchFamily="34" charset="-122"/>
                          <a:ea typeface="微软雅黑" panose="020B0503020204020204" pitchFamily="34" charset="-122"/>
                          <a:cs typeface="Microsoft JhengHei UI" panose="020B0604030504040204" charset="-120"/>
                        </a:rPr>
                        <a:t>用</a:t>
                      </a:r>
                      <a:r>
                        <a:rPr sz="1400" b="1" spc="15" dirty="0">
                          <a:latin typeface="微软雅黑" panose="020B0503020204020204" pitchFamily="34" charset="-122"/>
                          <a:ea typeface="微软雅黑" panose="020B0503020204020204" pitchFamily="34" charset="-122"/>
                          <a:cs typeface="Microsoft JhengHei UI" panose="020B0604030504040204" charset="-120"/>
                        </a:rPr>
                        <a:t>，</a:t>
                      </a:r>
                      <a:r>
                        <a:rPr sz="1400" b="1" spc="55" dirty="0">
                          <a:latin typeface="微软雅黑" panose="020B0503020204020204" pitchFamily="34" charset="-122"/>
                          <a:ea typeface="微软雅黑" panose="020B0503020204020204" pitchFamily="34" charset="-122"/>
                          <a:cs typeface="Microsoft JhengHei UI" panose="020B0604030504040204" charset="-120"/>
                        </a:rPr>
                        <a:t>数据直达</a:t>
                      </a:r>
                      <a:r>
                        <a:rPr sz="1400" b="1" spc="15" dirty="0">
                          <a:latin typeface="微软雅黑" panose="020B0503020204020204" pitchFamily="34" charset="-122"/>
                          <a:ea typeface="微软雅黑" panose="020B0503020204020204" pitchFamily="34" charset="-122"/>
                          <a:cs typeface="Microsoft JhengHei UI" panose="020B0604030504040204" charset="-120"/>
                        </a:rPr>
                        <a:t>，所以传输数据的</a:t>
                      </a:r>
                      <a:r>
                        <a:rPr sz="1400" b="1" spc="55" dirty="0">
                          <a:latin typeface="微软雅黑" panose="020B0503020204020204" pitchFamily="34" charset="-122"/>
                          <a:ea typeface="微软雅黑" panose="020B0503020204020204" pitchFamily="34" charset="-122"/>
                          <a:cs typeface="Microsoft JhengHei UI" panose="020B0604030504040204" charset="-120"/>
                        </a:rPr>
                        <a:t>时延</a:t>
                      </a:r>
                      <a:r>
                        <a:rPr lang="zh-CN" sz="1400" b="1" spc="55" dirty="0">
                          <a:latin typeface="微软雅黑" panose="020B0503020204020204" pitchFamily="34" charset="-122"/>
                          <a:ea typeface="微软雅黑" panose="020B0503020204020204" pitchFamily="34" charset="-122"/>
                          <a:cs typeface="Microsoft JhengHei UI" panose="020B0604030504040204" charset="-120"/>
                        </a:rPr>
                        <a:t>非</a:t>
                      </a:r>
                      <a:r>
                        <a:rPr sz="1400" b="1" spc="55" dirty="0">
                          <a:latin typeface="微软雅黑" panose="020B0503020204020204" pitchFamily="34" charset="-122"/>
                          <a:ea typeface="微软雅黑" panose="020B0503020204020204" pitchFamily="34" charset="-122"/>
                          <a:cs typeface="Microsoft JhengHei UI" panose="020B0604030504040204" charset="-120"/>
                        </a:rPr>
                        <a:t>常</a:t>
                      </a:r>
                      <a:r>
                        <a:rPr lang="zh-CN" sz="1400" b="1" spc="55" dirty="0">
                          <a:latin typeface="微软雅黑" panose="020B0503020204020204" pitchFamily="34" charset="-122"/>
                          <a:ea typeface="微软雅黑" panose="020B0503020204020204" pitchFamily="34" charset="-122"/>
                          <a:cs typeface="Microsoft JhengHei UI" panose="020B0604030504040204" charset="-120"/>
                        </a:rPr>
                        <a:t>小</a:t>
                      </a:r>
                      <a:r>
                        <a:rPr sz="1000" b="1" spc="15" dirty="0">
                          <a:latin typeface="微软雅黑" panose="020B0503020204020204" pitchFamily="34" charset="-122"/>
                          <a:ea typeface="微软雅黑" panose="020B0503020204020204" pitchFamily="34" charset="-122"/>
                          <a:cs typeface="Microsoft JhengHei UI" panose="020B0604030504040204" charset="-120"/>
                        </a:rPr>
                        <a:t>。</a:t>
                      </a:r>
                      <a:endParaRPr sz="1000" b="1"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67970" marB="0">
                    <a:lnL w="28575">
                      <a:solidFill>
                        <a:srgbClr val="5B5854"/>
                      </a:solidFill>
                      <a:prstDash val="solid"/>
                    </a:lnL>
                    <a:lnR w="12700">
                      <a:solidFill>
                        <a:srgbClr val="5B5854"/>
                      </a:solidFill>
                      <a:prstDash val="solid"/>
                    </a:lnR>
                    <a:lnT w="12700">
                      <a:solidFill>
                        <a:srgbClr val="5B5854"/>
                      </a:solidFill>
                      <a:prstDash val="solid"/>
                    </a:lnT>
                    <a:lnB w="12700">
                      <a:solidFill>
                        <a:srgbClr val="5B5854"/>
                      </a:solidFill>
                      <a:prstDash val="solid"/>
                    </a:lnB>
                    <a:solidFill>
                      <a:srgbClr val="ACCDC3">
                        <a:alpha val="16999"/>
                      </a:srgbClr>
                    </a:solidFill>
                  </a:tcPr>
                </a:tc>
              </a:tr>
              <a:tr h="481330">
                <a:tc>
                  <a:txBody>
                    <a:bodyPr/>
                    <a:lstStyle/>
                    <a:p>
                      <a:pPr marL="5080" algn="ctr">
                        <a:lnSpc>
                          <a:spcPct val="100000"/>
                        </a:lnSpc>
                        <a:spcBef>
                          <a:spcPts val="211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时间性强</a:t>
                      </a:r>
                      <a:endParaRPr sz="1400" b="1" spc="15"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67970" marB="0">
                    <a:lnL w="12700">
                      <a:solidFill>
                        <a:srgbClr val="5B5854"/>
                      </a:solidFill>
                      <a:prstDash val="solid"/>
                    </a:lnL>
                    <a:lnR w="28575">
                      <a:solidFill>
                        <a:srgbClr val="5B5854"/>
                      </a:solidFill>
                      <a:prstDash val="solid"/>
                    </a:lnR>
                    <a:lnT w="12700">
                      <a:solidFill>
                        <a:srgbClr val="5B5854"/>
                      </a:solidFill>
                      <a:prstDash val="solid"/>
                    </a:lnT>
                    <a:lnB w="12700">
                      <a:solidFill>
                        <a:srgbClr val="5B5854"/>
                      </a:solidFill>
                      <a:prstDash val="solid"/>
                    </a:lnB>
                  </a:tcPr>
                </a:tc>
                <a:tc>
                  <a:txBody>
                    <a:bodyPr/>
                    <a:lstStyle/>
                    <a:p>
                      <a:pPr marL="57150" algn="l">
                        <a:lnSpc>
                          <a:spcPct val="100000"/>
                        </a:lnSpc>
                        <a:spcBef>
                          <a:spcPts val="211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通信双</a:t>
                      </a:r>
                      <a:r>
                        <a:rPr lang="zh-CN" sz="1400" b="1" spc="15" dirty="0">
                          <a:latin typeface="微软雅黑" panose="020B0503020204020204" pitchFamily="34" charset="-122"/>
                          <a:ea typeface="微软雅黑" panose="020B0503020204020204" pitchFamily="34" charset="-122"/>
                          <a:cs typeface="Microsoft JhengHei UI" panose="020B0604030504040204" charset="-120"/>
                        </a:rPr>
                        <a:t>方</a:t>
                      </a:r>
                      <a:r>
                        <a:rPr sz="1400" b="1" spc="15" dirty="0">
                          <a:latin typeface="微软雅黑" panose="020B0503020204020204" pitchFamily="34" charset="-122"/>
                          <a:ea typeface="微软雅黑" panose="020B0503020204020204" pitchFamily="34" charset="-122"/>
                          <a:cs typeface="Microsoft JhengHei UI" panose="020B0604030504040204" charset="-120"/>
                        </a:rPr>
                        <a:t>之间的物理通路⼀旦建</a:t>
                      </a:r>
                      <a:r>
                        <a:rPr lang="zh-CN" sz="1400" b="1" spc="15" dirty="0">
                          <a:latin typeface="微软雅黑" panose="020B0503020204020204" pitchFamily="34" charset="-122"/>
                          <a:ea typeface="微软雅黑" panose="020B0503020204020204" pitchFamily="34" charset="-122"/>
                          <a:cs typeface="Microsoft JhengHei UI" panose="020B0604030504040204" charset="-120"/>
                        </a:rPr>
                        <a:t>立</a:t>
                      </a:r>
                      <a:r>
                        <a:rPr sz="1400" b="1" spc="15" dirty="0">
                          <a:latin typeface="微软雅黑" panose="020B0503020204020204" pitchFamily="34" charset="-122"/>
                          <a:ea typeface="微软雅黑" panose="020B0503020204020204" pitchFamily="34" charset="-122"/>
                          <a:cs typeface="Microsoft JhengHei UI" panose="020B0604030504040204" charset="-120"/>
                        </a:rPr>
                        <a:t>，双</a:t>
                      </a:r>
                      <a:r>
                        <a:rPr lang="zh-CN" sz="1400" b="1" spc="15" dirty="0">
                          <a:latin typeface="微软雅黑" panose="020B0503020204020204" pitchFamily="34" charset="-122"/>
                          <a:ea typeface="微软雅黑" panose="020B0503020204020204" pitchFamily="34" charset="-122"/>
                          <a:cs typeface="Microsoft JhengHei UI" panose="020B0604030504040204" charset="-120"/>
                        </a:rPr>
                        <a:t>方</a:t>
                      </a:r>
                      <a:r>
                        <a:rPr sz="1400" b="1" spc="15" dirty="0">
                          <a:latin typeface="微软雅黑" panose="020B0503020204020204" pitchFamily="34" charset="-122"/>
                          <a:ea typeface="微软雅黑" panose="020B0503020204020204" pitchFamily="34" charset="-122"/>
                          <a:cs typeface="Microsoft JhengHei UI" panose="020B0604030504040204" charset="-120"/>
                        </a:rPr>
                        <a:t>可以</a:t>
                      </a:r>
                      <a:r>
                        <a:rPr sz="1400" b="1" spc="55" dirty="0">
                          <a:latin typeface="微软雅黑" panose="020B0503020204020204" pitchFamily="34" charset="-122"/>
                          <a:ea typeface="微软雅黑" panose="020B0503020204020204" pitchFamily="34" charset="-122"/>
                          <a:cs typeface="Microsoft JhengHei UI" panose="020B0604030504040204" charset="-120"/>
                        </a:rPr>
                        <a:t>随时通信</a:t>
                      </a:r>
                      <a:r>
                        <a:rPr sz="1400" b="1" spc="15" dirty="0">
                          <a:latin typeface="微软雅黑" panose="020B0503020204020204" pitchFamily="34" charset="-122"/>
                          <a:ea typeface="微软雅黑" panose="020B0503020204020204" pitchFamily="34" charset="-122"/>
                          <a:cs typeface="Microsoft JhengHei UI" panose="020B0604030504040204" charset="-120"/>
                        </a:rPr>
                        <a:t>，</a:t>
                      </a:r>
                      <a:r>
                        <a:rPr sz="1400" b="1" spc="55" dirty="0">
                          <a:latin typeface="微软雅黑" panose="020B0503020204020204" pitchFamily="34" charset="-122"/>
                          <a:ea typeface="微软雅黑" panose="020B0503020204020204" pitchFamily="34" charset="-122"/>
                          <a:cs typeface="Microsoft JhengHei UI" panose="020B0604030504040204" charset="-120"/>
                        </a:rPr>
                        <a:t>实时性强</a:t>
                      </a:r>
                      <a:r>
                        <a:rPr sz="1400" b="1" spc="15" dirty="0">
                          <a:latin typeface="微软雅黑" panose="020B0503020204020204" pitchFamily="34" charset="-122"/>
                          <a:ea typeface="微软雅黑" panose="020B0503020204020204" pitchFamily="34" charset="-122"/>
                          <a:cs typeface="Microsoft JhengHei UI" panose="020B0604030504040204" charset="-120"/>
                        </a:rPr>
                        <a:t>。</a:t>
                      </a:r>
                      <a:endParaRPr sz="1400" b="1"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67970" marB="0">
                    <a:lnL w="28575">
                      <a:solidFill>
                        <a:srgbClr val="5B5854"/>
                      </a:solidFill>
                      <a:prstDash val="solid"/>
                    </a:lnL>
                    <a:lnR w="12700">
                      <a:solidFill>
                        <a:srgbClr val="5B5854"/>
                      </a:solidFill>
                      <a:prstDash val="solid"/>
                    </a:lnR>
                    <a:lnT w="12700">
                      <a:solidFill>
                        <a:srgbClr val="5B5854"/>
                      </a:solidFill>
                      <a:prstDash val="solid"/>
                    </a:lnT>
                    <a:lnB w="12700">
                      <a:solidFill>
                        <a:srgbClr val="5B5854"/>
                      </a:solidFill>
                      <a:prstDash val="solid"/>
                    </a:lnB>
                  </a:tcPr>
                </a:tc>
              </a:tr>
              <a:tr h="481330">
                <a:tc>
                  <a:txBody>
                    <a:bodyPr/>
                    <a:lstStyle/>
                    <a:p>
                      <a:pPr marL="5080" algn="ctr">
                        <a:lnSpc>
                          <a:spcPct val="100000"/>
                        </a:lnSpc>
                        <a:spcBef>
                          <a:spcPts val="2110"/>
                        </a:spcBef>
                      </a:pPr>
                      <a:r>
                        <a:rPr lang="zh-CN" sz="1400" b="1" spc="15" dirty="0">
                          <a:latin typeface="微软雅黑" panose="020B0503020204020204" pitchFamily="34" charset="-122"/>
                          <a:ea typeface="微软雅黑" panose="020B0503020204020204" pitchFamily="34" charset="-122"/>
                          <a:cs typeface="Microsoft JhengHei UI" panose="020B0604030504040204" charset="-120"/>
                        </a:rPr>
                        <a:t>无</a:t>
                      </a:r>
                      <a:r>
                        <a:rPr sz="1400" b="1" spc="15" dirty="0">
                          <a:latin typeface="微软雅黑" panose="020B0503020204020204" pitchFamily="34" charset="-122"/>
                          <a:ea typeface="微软雅黑" panose="020B0503020204020204" pitchFamily="34" charset="-122"/>
                          <a:cs typeface="Microsoft JhengHei UI" panose="020B0604030504040204" charset="-120"/>
                        </a:rPr>
                        <a:t>失序</a:t>
                      </a:r>
                      <a:endParaRPr sz="1400" b="1" spc="15"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67970" marB="0">
                    <a:lnL w="12700">
                      <a:solidFill>
                        <a:srgbClr val="5B5854"/>
                      </a:solidFill>
                      <a:prstDash val="solid"/>
                    </a:lnL>
                    <a:lnR w="28575">
                      <a:solidFill>
                        <a:srgbClr val="5B5854"/>
                      </a:solidFill>
                      <a:prstDash val="solid"/>
                    </a:lnR>
                    <a:lnT w="12700">
                      <a:solidFill>
                        <a:srgbClr val="5B5854"/>
                      </a:solidFill>
                      <a:prstDash val="solid"/>
                    </a:lnT>
                    <a:lnB w="12700">
                      <a:solidFill>
                        <a:srgbClr val="5B5854"/>
                      </a:solidFill>
                      <a:prstDash val="solid"/>
                    </a:lnB>
                    <a:solidFill>
                      <a:srgbClr val="ACCDC3">
                        <a:alpha val="16999"/>
                      </a:srgbClr>
                    </a:solidFill>
                  </a:tcPr>
                </a:tc>
                <a:tc>
                  <a:txBody>
                    <a:bodyPr/>
                    <a:lstStyle/>
                    <a:p>
                      <a:pPr marL="57150" algn="l">
                        <a:lnSpc>
                          <a:spcPct val="100000"/>
                        </a:lnSpc>
                        <a:spcBef>
                          <a:spcPts val="211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双</a:t>
                      </a:r>
                      <a:r>
                        <a:rPr lang="zh-CN" sz="1400" b="1" spc="15" dirty="0">
                          <a:latin typeface="微软雅黑" panose="020B0503020204020204" pitchFamily="34" charset="-122"/>
                          <a:ea typeface="微软雅黑" panose="020B0503020204020204" pitchFamily="34" charset="-122"/>
                          <a:cs typeface="Microsoft JhengHei UI" panose="020B0604030504040204" charset="-120"/>
                        </a:rPr>
                        <a:t>方</a:t>
                      </a:r>
                      <a:r>
                        <a:rPr sz="1400" b="1" spc="15" dirty="0">
                          <a:latin typeface="微软雅黑" panose="020B0503020204020204" pitchFamily="34" charset="-122"/>
                          <a:ea typeface="微软雅黑" panose="020B0503020204020204" pitchFamily="34" charset="-122"/>
                          <a:cs typeface="Microsoft JhengHei UI" panose="020B0604030504040204" charset="-120"/>
                        </a:rPr>
                        <a:t>通信时按</a:t>
                      </a:r>
                      <a:r>
                        <a:rPr sz="1400" b="1" spc="55" dirty="0">
                          <a:latin typeface="微软雅黑" panose="020B0503020204020204" pitchFamily="34" charset="-122"/>
                          <a:ea typeface="微软雅黑" panose="020B0503020204020204" pitchFamily="34" charset="-122"/>
                          <a:cs typeface="Microsoft JhengHei UI" panose="020B0604030504040204" charset="-120"/>
                        </a:rPr>
                        <a:t>发送顺序</a:t>
                      </a:r>
                      <a:r>
                        <a:rPr sz="1400" b="1" spc="15" dirty="0">
                          <a:latin typeface="微软雅黑" panose="020B0503020204020204" pitchFamily="34" charset="-122"/>
                          <a:ea typeface="微软雅黑" panose="020B0503020204020204" pitchFamily="34" charset="-122"/>
                          <a:cs typeface="Microsoft JhengHei UI" panose="020B0604030504040204" charset="-120"/>
                        </a:rPr>
                        <a:t>传送数据，</a:t>
                      </a:r>
                      <a:r>
                        <a:rPr sz="1400" b="1" spc="55" dirty="0">
                          <a:latin typeface="微软雅黑" panose="020B0503020204020204" pitchFamily="34" charset="-122"/>
                          <a:ea typeface="微软雅黑" panose="020B0503020204020204" pitchFamily="34" charset="-122"/>
                          <a:cs typeface="Microsoft JhengHei UI" panose="020B0604030504040204" charset="-120"/>
                        </a:rPr>
                        <a:t>不存在失序</a:t>
                      </a:r>
                      <a:r>
                        <a:rPr sz="1400" b="1" spc="15" dirty="0">
                          <a:latin typeface="微软雅黑" panose="020B0503020204020204" pitchFamily="34" charset="-122"/>
                          <a:ea typeface="微软雅黑" panose="020B0503020204020204" pitchFamily="34" charset="-122"/>
                          <a:cs typeface="Microsoft JhengHei UI" panose="020B0604030504040204" charset="-120"/>
                        </a:rPr>
                        <a:t>问题。</a:t>
                      </a:r>
                      <a:endParaRPr sz="1400" b="1"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67970" marB="0">
                    <a:lnL w="28575">
                      <a:solidFill>
                        <a:srgbClr val="5B5854"/>
                      </a:solidFill>
                      <a:prstDash val="solid"/>
                    </a:lnL>
                    <a:lnR w="12700">
                      <a:solidFill>
                        <a:srgbClr val="5B5854"/>
                      </a:solidFill>
                      <a:prstDash val="solid"/>
                    </a:lnR>
                    <a:lnT w="12700">
                      <a:solidFill>
                        <a:srgbClr val="5B5854"/>
                      </a:solidFill>
                      <a:prstDash val="solid"/>
                    </a:lnT>
                    <a:lnB w="12700">
                      <a:solidFill>
                        <a:srgbClr val="5B5854"/>
                      </a:solidFill>
                      <a:prstDash val="solid"/>
                    </a:lnB>
                    <a:solidFill>
                      <a:srgbClr val="ACCDC3">
                        <a:alpha val="16999"/>
                      </a:srgbClr>
                    </a:solidFill>
                  </a:tcPr>
                </a:tc>
              </a:tr>
              <a:tr h="481330">
                <a:tc>
                  <a:txBody>
                    <a:bodyPr/>
                    <a:lstStyle/>
                    <a:p>
                      <a:pPr marL="5080" algn="ctr">
                        <a:lnSpc>
                          <a:spcPct val="100000"/>
                        </a:lnSpc>
                        <a:spcBef>
                          <a:spcPts val="211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使</a:t>
                      </a:r>
                      <a:r>
                        <a:rPr lang="zh-CN" sz="1400" b="1" spc="15" dirty="0">
                          <a:latin typeface="微软雅黑" panose="020B0503020204020204" pitchFamily="34" charset="-122"/>
                          <a:ea typeface="微软雅黑" panose="020B0503020204020204" pitchFamily="34" charset="-122"/>
                          <a:cs typeface="Microsoft JhengHei UI" panose="020B0604030504040204" charset="-120"/>
                        </a:rPr>
                        <a:t>用</a:t>
                      </a:r>
                      <a:r>
                        <a:rPr lang="zh-CN" altLang="en-US" sz="1400" b="1" spc="15" dirty="0">
                          <a:latin typeface="微软雅黑" panose="020B0503020204020204" pitchFamily="34" charset="-122"/>
                          <a:ea typeface="微软雅黑" panose="020B0503020204020204" pitchFamily="34" charset="-122"/>
                          <a:cs typeface="Microsoft JhengHei UI" panose="020B0604030504040204" charset="-120"/>
                        </a:rPr>
                        <a:t>面广</a:t>
                      </a:r>
                      <a:endParaRPr lang="zh-CN" altLang="en-US" sz="1400" b="1" spc="15"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67970" marB="0">
                    <a:lnL w="12700">
                      <a:solidFill>
                        <a:srgbClr val="5B5854"/>
                      </a:solidFill>
                      <a:prstDash val="solid"/>
                    </a:lnL>
                    <a:lnR w="28575">
                      <a:solidFill>
                        <a:srgbClr val="5B5854"/>
                      </a:solidFill>
                      <a:prstDash val="solid"/>
                    </a:lnR>
                    <a:lnT w="12700">
                      <a:solidFill>
                        <a:srgbClr val="5B5854"/>
                      </a:solidFill>
                      <a:prstDash val="solid"/>
                    </a:lnT>
                    <a:lnB w="12700">
                      <a:solidFill>
                        <a:srgbClr val="5B5854"/>
                      </a:solidFill>
                      <a:prstDash val="solid"/>
                    </a:lnB>
                  </a:tcPr>
                </a:tc>
                <a:tc>
                  <a:txBody>
                    <a:bodyPr/>
                    <a:lstStyle/>
                    <a:p>
                      <a:pPr marL="57150" algn="l">
                        <a:lnSpc>
                          <a:spcPct val="100000"/>
                        </a:lnSpc>
                        <a:spcBef>
                          <a:spcPts val="211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电路交换既适</a:t>
                      </a:r>
                      <a:r>
                        <a:rPr lang="zh-CN" sz="1400" b="1" spc="15" dirty="0">
                          <a:latin typeface="微软雅黑" panose="020B0503020204020204" pitchFamily="34" charset="-122"/>
                          <a:ea typeface="微软雅黑" panose="020B0503020204020204" pitchFamily="34" charset="-122"/>
                          <a:cs typeface="Microsoft JhengHei UI" panose="020B0604030504040204" charset="-120"/>
                        </a:rPr>
                        <a:t>用</a:t>
                      </a:r>
                      <a:r>
                        <a:rPr sz="1400" b="1" spc="15" dirty="0">
                          <a:latin typeface="微软雅黑" panose="020B0503020204020204" pitchFamily="34" charset="-122"/>
                          <a:ea typeface="微软雅黑" panose="020B0503020204020204" pitchFamily="34" charset="-122"/>
                          <a:cs typeface="Microsoft JhengHei UI" panose="020B0604030504040204" charset="-120"/>
                        </a:rPr>
                        <a:t>于传输</a:t>
                      </a:r>
                      <a:r>
                        <a:rPr sz="1400" b="1" spc="55" dirty="0">
                          <a:latin typeface="微软雅黑" panose="020B0503020204020204" pitchFamily="34" charset="-122"/>
                          <a:ea typeface="微软雅黑" panose="020B0503020204020204" pitchFamily="34" charset="-122"/>
                          <a:cs typeface="Microsoft JhengHei UI" panose="020B0604030504040204" charset="-120"/>
                        </a:rPr>
                        <a:t>模拟信号</a:t>
                      </a:r>
                      <a:r>
                        <a:rPr sz="1400" b="1" spc="15" dirty="0">
                          <a:latin typeface="微软雅黑" panose="020B0503020204020204" pitchFamily="34" charset="-122"/>
                          <a:ea typeface="微软雅黑" panose="020B0503020204020204" pitchFamily="34" charset="-122"/>
                          <a:cs typeface="Microsoft JhengHei UI" panose="020B0604030504040204" charset="-120"/>
                        </a:rPr>
                        <a:t>，也适</a:t>
                      </a:r>
                      <a:r>
                        <a:rPr lang="zh-CN" sz="1400" b="1" spc="15" dirty="0">
                          <a:latin typeface="微软雅黑" panose="020B0503020204020204" pitchFamily="34" charset="-122"/>
                          <a:ea typeface="微软雅黑" panose="020B0503020204020204" pitchFamily="34" charset="-122"/>
                          <a:cs typeface="Microsoft JhengHei UI" panose="020B0604030504040204" charset="-120"/>
                        </a:rPr>
                        <a:t>用</a:t>
                      </a:r>
                      <a:r>
                        <a:rPr sz="1400" b="1" spc="15" dirty="0">
                          <a:latin typeface="微软雅黑" panose="020B0503020204020204" pitchFamily="34" charset="-122"/>
                          <a:ea typeface="微软雅黑" panose="020B0503020204020204" pitchFamily="34" charset="-122"/>
                          <a:cs typeface="Microsoft JhengHei UI" panose="020B0604030504040204" charset="-120"/>
                        </a:rPr>
                        <a:t>于传输</a:t>
                      </a:r>
                      <a:r>
                        <a:rPr sz="1400" b="1" spc="55" dirty="0">
                          <a:latin typeface="微软雅黑" panose="020B0503020204020204" pitchFamily="34" charset="-122"/>
                          <a:ea typeface="微软雅黑" panose="020B0503020204020204" pitchFamily="34" charset="-122"/>
                          <a:cs typeface="Microsoft JhengHei UI" panose="020B0604030504040204" charset="-120"/>
                        </a:rPr>
                        <a:t>数字信号</a:t>
                      </a:r>
                      <a:r>
                        <a:rPr sz="1400" b="1" spc="15" dirty="0">
                          <a:latin typeface="微软雅黑" panose="020B0503020204020204" pitchFamily="34" charset="-122"/>
                          <a:ea typeface="微软雅黑" panose="020B0503020204020204" pitchFamily="34" charset="-122"/>
                          <a:cs typeface="Microsoft JhengHei UI" panose="020B0604030504040204" charset="-120"/>
                        </a:rPr>
                        <a:t>。</a:t>
                      </a:r>
                      <a:endParaRPr sz="1400" b="1"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67970" marB="0">
                    <a:lnL w="28575">
                      <a:solidFill>
                        <a:srgbClr val="5B5854"/>
                      </a:solidFill>
                      <a:prstDash val="solid"/>
                    </a:lnL>
                    <a:lnR w="12700">
                      <a:solidFill>
                        <a:srgbClr val="5B5854"/>
                      </a:solidFill>
                      <a:prstDash val="solid"/>
                    </a:lnR>
                    <a:lnT w="12700">
                      <a:solidFill>
                        <a:srgbClr val="5B5854"/>
                      </a:solidFill>
                      <a:prstDash val="solid"/>
                    </a:lnT>
                    <a:lnB w="12700">
                      <a:solidFill>
                        <a:srgbClr val="5B5854"/>
                      </a:solidFill>
                      <a:prstDash val="solid"/>
                    </a:lnB>
                  </a:tcPr>
                </a:tc>
              </a:tr>
              <a:tr h="481330">
                <a:tc>
                  <a:txBody>
                    <a:bodyPr/>
                    <a:lstStyle/>
                    <a:p>
                      <a:pPr marL="5080" algn="ctr">
                        <a:lnSpc>
                          <a:spcPct val="100000"/>
                        </a:lnSpc>
                        <a:spcBef>
                          <a:spcPts val="211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控制简单</a:t>
                      </a:r>
                      <a:endParaRPr sz="1400" b="1" spc="15"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67970" marB="0">
                    <a:lnL w="12700">
                      <a:solidFill>
                        <a:srgbClr val="5B5854"/>
                      </a:solidFill>
                      <a:prstDash val="solid"/>
                    </a:lnL>
                    <a:lnR w="28575">
                      <a:solidFill>
                        <a:srgbClr val="5B5854"/>
                      </a:solidFill>
                      <a:prstDash val="solid"/>
                    </a:lnR>
                    <a:lnT w="12700">
                      <a:solidFill>
                        <a:srgbClr val="5B5854"/>
                      </a:solidFill>
                      <a:prstDash val="solid"/>
                    </a:lnT>
                    <a:lnB w="12700">
                      <a:solidFill>
                        <a:srgbClr val="5B5854"/>
                      </a:solidFill>
                      <a:prstDash val="solid"/>
                    </a:lnB>
                    <a:solidFill>
                      <a:srgbClr val="ACCDC3">
                        <a:alpha val="16999"/>
                      </a:srgbClr>
                    </a:solidFill>
                  </a:tcPr>
                </a:tc>
                <a:tc>
                  <a:txBody>
                    <a:bodyPr/>
                    <a:lstStyle/>
                    <a:p>
                      <a:pPr marL="57150" algn="l">
                        <a:lnSpc>
                          <a:spcPct val="100000"/>
                        </a:lnSpc>
                        <a:spcBef>
                          <a:spcPts val="211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电路交换的交换设备（交换机等）及控制均较简单。</a:t>
                      </a:r>
                      <a:endParaRPr sz="1400" b="1" spc="15"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67970" marB="0">
                    <a:lnL w="28575">
                      <a:solidFill>
                        <a:srgbClr val="5B5854"/>
                      </a:solidFill>
                      <a:prstDash val="solid"/>
                    </a:lnL>
                    <a:lnR w="12700">
                      <a:solidFill>
                        <a:srgbClr val="5B5854"/>
                      </a:solidFill>
                      <a:prstDash val="solid"/>
                    </a:lnR>
                    <a:lnT w="12700">
                      <a:solidFill>
                        <a:srgbClr val="5B5854"/>
                      </a:solidFill>
                      <a:prstDash val="solid"/>
                    </a:lnT>
                    <a:lnB w="12700">
                      <a:solidFill>
                        <a:srgbClr val="5B5854"/>
                      </a:solidFill>
                      <a:prstDash val="solid"/>
                    </a:lnB>
                    <a:solidFill>
                      <a:srgbClr val="ACCDC3">
                        <a:alpha val="16999"/>
                      </a:srgbClr>
                    </a:solidFill>
                  </a:tcPr>
                </a:tc>
              </a:tr>
              <a:tr h="410845">
                <a:tc>
                  <a:txBody>
                    <a:bodyPr/>
                    <a:lstStyle/>
                    <a:p>
                      <a:pPr marL="13335" algn="ctr">
                        <a:lnSpc>
                          <a:spcPct val="100000"/>
                        </a:lnSpc>
                        <a:spcBef>
                          <a:spcPts val="1555"/>
                        </a:spcBef>
                      </a:pPr>
                      <a:r>
                        <a:rPr sz="1400" b="1" spc="50" dirty="0">
                          <a:latin typeface="微软雅黑" panose="020B0503020204020204" pitchFamily="34" charset="-122"/>
                          <a:ea typeface="微软雅黑" panose="020B0503020204020204" pitchFamily="34" charset="-122"/>
                          <a:cs typeface="Microsoft JhengHei UI" panose="020B0604030504040204" charset="-120"/>
                        </a:rPr>
                        <a:t>缺点</a:t>
                      </a:r>
                      <a:endParaRPr sz="1400" b="1" spc="50"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197485" marB="0">
                    <a:lnL w="12700">
                      <a:solidFill>
                        <a:srgbClr val="5B5854"/>
                      </a:solidFill>
                      <a:prstDash val="solid"/>
                    </a:lnL>
                    <a:lnR w="28575">
                      <a:solidFill>
                        <a:srgbClr val="5B5854"/>
                      </a:solidFill>
                      <a:prstDash val="solid"/>
                    </a:lnR>
                    <a:lnT w="12700">
                      <a:solidFill>
                        <a:srgbClr val="5B5854"/>
                      </a:solidFill>
                      <a:prstDash val="solid"/>
                    </a:lnT>
                    <a:lnB w="12700">
                      <a:solidFill>
                        <a:srgbClr val="5B5854"/>
                      </a:solidFill>
                      <a:prstDash val="solid"/>
                    </a:lnB>
                    <a:solidFill>
                      <a:srgbClr val="99BCD4"/>
                    </a:solidFill>
                  </a:tcPr>
                </a:tc>
                <a:tc>
                  <a:txBody>
                    <a:bodyPr/>
                    <a:lstStyle/>
                    <a:p>
                      <a:pPr marL="24130" algn="ctr">
                        <a:lnSpc>
                          <a:spcPct val="100000"/>
                        </a:lnSpc>
                        <a:spcBef>
                          <a:spcPts val="1555"/>
                        </a:spcBef>
                      </a:pPr>
                      <a:r>
                        <a:rPr sz="1400" b="1" spc="50" dirty="0">
                          <a:latin typeface="微软雅黑" panose="020B0503020204020204" pitchFamily="34" charset="-122"/>
                          <a:ea typeface="微软雅黑" panose="020B0503020204020204" pitchFamily="34" charset="-122"/>
                          <a:cs typeface="Microsoft JhengHei UI" panose="020B0604030504040204" charset="-120"/>
                        </a:rPr>
                        <a:t>具体描述</a:t>
                      </a:r>
                      <a:endParaRPr sz="1400" b="1" spc="50"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197485" marB="0">
                    <a:lnL w="28575">
                      <a:solidFill>
                        <a:srgbClr val="5B5854"/>
                      </a:solidFill>
                      <a:prstDash val="solid"/>
                    </a:lnL>
                    <a:lnR w="12700">
                      <a:solidFill>
                        <a:srgbClr val="5B5854"/>
                      </a:solidFill>
                      <a:prstDash val="solid"/>
                    </a:lnR>
                    <a:lnT w="12700">
                      <a:solidFill>
                        <a:srgbClr val="5B5854"/>
                      </a:solidFill>
                      <a:prstDash val="solid"/>
                    </a:lnT>
                    <a:lnB w="12700">
                      <a:solidFill>
                        <a:srgbClr val="5B5854"/>
                      </a:solidFill>
                      <a:prstDash val="solid"/>
                    </a:lnB>
                    <a:solidFill>
                      <a:srgbClr val="99BCD4"/>
                    </a:solidFill>
                  </a:tcPr>
                </a:tc>
              </a:tr>
              <a:tr h="498475">
                <a:tc>
                  <a:txBody>
                    <a:bodyPr/>
                    <a:lstStyle/>
                    <a:p>
                      <a:pPr marL="5080" algn="ctr">
                        <a:lnSpc>
                          <a:spcPct val="100000"/>
                        </a:lnSpc>
                        <a:spcBef>
                          <a:spcPts val="211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信道利</a:t>
                      </a:r>
                      <a:r>
                        <a:rPr lang="zh-CN" sz="1400" b="1" spc="15" dirty="0">
                          <a:latin typeface="微软雅黑" panose="020B0503020204020204" pitchFamily="34" charset="-122"/>
                          <a:ea typeface="微软雅黑" panose="020B0503020204020204" pitchFamily="34" charset="-122"/>
                          <a:cs typeface="Microsoft JhengHei UI" panose="020B0604030504040204" charset="-120"/>
                        </a:rPr>
                        <a:t>用</a:t>
                      </a:r>
                      <a:r>
                        <a:rPr sz="1400" b="1" spc="15" dirty="0">
                          <a:latin typeface="微软雅黑" panose="020B0503020204020204" pitchFamily="34" charset="-122"/>
                          <a:ea typeface="微软雅黑" panose="020B0503020204020204" pitchFamily="34" charset="-122"/>
                          <a:cs typeface="Microsoft JhengHei UI" panose="020B0604030504040204" charset="-120"/>
                        </a:rPr>
                        <a:t>低</a:t>
                      </a:r>
                      <a:endParaRPr sz="1400" b="1" spc="15"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67970" marB="0">
                    <a:lnL w="12700">
                      <a:solidFill>
                        <a:srgbClr val="5B5854"/>
                      </a:solidFill>
                      <a:prstDash val="solid"/>
                    </a:lnL>
                    <a:lnR w="28575">
                      <a:solidFill>
                        <a:srgbClr val="5B5854"/>
                      </a:solidFill>
                      <a:prstDash val="solid"/>
                    </a:lnR>
                    <a:lnT w="12700">
                      <a:solidFill>
                        <a:srgbClr val="5B5854"/>
                      </a:solidFill>
                      <a:prstDash val="solid"/>
                    </a:lnT>
                    <a:lnB w="12700">
                      <a:solidFill>
                        <a:srgbClr val="5B5854"/>
                      </a:solidFill>
                      <a:prstDash val="solid"/>
                    </a:lnB>
                    <a:solidFill>
                      <a:srgbClr val="ACCDC3">
                        <a:alpha val="16999"/>
                      </a:srgbClr>
                    </a:solidFill>
                  </a:tcPr>
                </a:tc>
                <a:tc>
                  <a:txBody>
                    <a:bodyPr/>
                    <a:lstStyle/>
                    <a:p>
                      <a:pPr marL="57150" marR="86995" algn="l">
                        <a:lnSpc>
                          <a:spcPct val="106000"/>
                        </a:lnSpc>
                        <a:spcBef>
                          <a:spcPts val="365"/>
                        </a:spcBef>
                      </a:pPr>
                      <a:r>
                        <a:rPr sz="1400" b="1" spc="15" dirty="0">
                          <a:latin typeface="微软雅黑" panose="020B0503020204020204" pitchFamily="34" charset="-122"/>
                          <a:ea typeface="微软雅黑" panose="020B0503020204020204" pitchFamily="34" charset="-122"/>
                          <a:cs typeface="微软雅黑" panose="020B0503020204020204" pitchFamily="34" charset="-122"/>
                        </a:rPr>
                        <a:t>电路交换连接建</a:t>
                      </a:r>
                      <a:r>
                        <a:rPr lang="zh-CN" sz="1400" b="1" spc="15" dirty="0">
                          <a:latin typeface="微软雅黑" panose="020B0503020204020204" pitchFamily="34" charset="-122"/>
                          <a:ea typeface="微软雅黑" panose="020B0503020204020204" pitchFamily="34" charset="-122"/>
                          <a:cs typeface="微软雅黑" panose="020B0503020204020204" pitchFamily="34" charset="-122"/>
                        </a:rPr>
                        <a:t>立</a:t>
                      </a:r>
                      <a:r>
                        <a:rPr sz="1400" b="1" spc="15" dirty="0">
                          <a:latin typeface="微软雅黑" panose="020B0503020204020204" pitchFamily="34" charset="-122"/>
                          <a:ea typeface="微软雅黑" panose="020B0503020204020204" pitchFamily="34" charset="-122"/>
                          <a:cs typeface="微软雅黑" panose="020B0503020204020204" pitchFamily="34" charset="-122"/>
                        </a:rPr>
                        <a:t>后，物理通路被通信双</a:t>
                      </a:r>
                      <a:r>
                        <a:rPr lang="zh-CN" sz="1400" b="1" spc="15" dirty="0">
                          <a:latin typeface="微软雅黑" panose="020B0503020204020204" pitchFamily="34" charset="-122"/>
                          <a:ea typeface="微软雅黑" panose="020B0503020204020204" pitchFamily="34" charset="-122"/>
                          <a:cs typeface="微软雅黑" panose="020B0503020204020204" pitchFamily="34" charset="-122"/>
                        </a:rPr>
                        <a:t>方</a:t>
                      </a:r>
                      <a:r>
                        <a:rPr sz="1400" b="1" spc="55" dirty="0">
                          <a:latin typeface="微软雅黑" panose="020B0503020204020204" pitchFamily="34" charset="-122"/>
                          <a:ea typeface="微软雅黑" panose="020B0503020204020204" pitchFamily="34" charset="-122"/>
                          <a:cs typeface="微软雅黑" panose="020B0503020204020204" pitchFamily="34" charset="-122"/>
                        </a:rPr>
                        <a:t>独占</a:t>
                      </a:r>
                      <a:r>
                        <a:rPr sz="1400" b="1" spc="15" dirty="0">
                          <a:latin typeface="微软雅黑" panose="020B0503020204020204" pitchFamily="34" charset="-122"/>
                          <a:ea typeface="微软雅黑" panose="020B0503020204020204" pitchFamily="34" charset="-122"/>
                          <a:cs typeface="微软雅黑" panose="020B0503020204020204" pitchFamily="34" charset="-122"/>
                        </a:rPr>
                        <a:t>，即使通信线路</a:t>
                      </a:r>
                      <a:r>
                        <a:rPr sz="1400" b="1" spc="55" dirty="0">
                          <a:latin typeface="微软雅黑" panose="020B0503020204020204" pitchFamily="34" charset="-122"/>
                          <a:ea typeface="微软雅黑" panose="020B0503020204020204" pitchFamily="34" charset="-122"/>
                          <a:cs typeface="微软雅黑" panose="020B0503020204020204" pitchFamily="34" charset="-122"/>
                        </a:rPr>
                        <a:t>空闲</a:t>
                      </a:r>
                      <a:r>
                        <a:rPr sz="1400" b="1" spc="15" dirty="0">
                          <a:latin typeface="微软雅黑" panose="020B0503020204020204" pitchFamily="34" charset="-122"/>
                          <a:ea typeface="微软雅黑" panose="020B0503020204020204" pitchFamily="34" charset="-122"/>
                          <a:cs typeface="微软雅黑" panose="020B0503020204020204" pitchFamily="34" charset="-122"/>
                        </a:rPr>
                        <a:t>，也</a:t>
                      </a:r>
                      <a:r>
                        <a:rPr sz="1400" b="1" spc="55" dirty="0">
                          <a:latin typeface="微软雅黑" panose="020B0503020204020204" pitchFamily="34" charset="-122"/>
                          <a:ea typeface="微软雅黑" panose="020B0503020204020204" pitchFamily="34" charset="-122"/>
                          <a:cs typeface="微软雅黑" panose="020B0503020204020204" pitchFamily="34" charset="-122"/>
                        </a:rPr>
                        <a:t>不能</a:t>
                      </a:r>
                      <a:r>
                        <a:rPr sz="1400" b="1" spc="15" dirty="0">
                          <a:latin typeface="微软雅黑" panose="020B0503020204020204" pitchFamily="34" charset="-122"/>
                          <a:ea typeface="微软雅黑" panose="020B0503020204020204" pitchFamily="34" charset="-122"/>
                          <a:cs typeface="微软雅黑" panose="020B0503020204020204" pitchFamily="34" charset="-122"/>
                        </a:rPr>
                        <a:t>供其他</a:t>
                      </a:r>
                      <a:r>
                        <a:rPr lang="zh-CN" sz="1400" b="1" spc="15" dirty="0">
                          <a:latin typeface="微软雅黑" panose="020B0503020204020204" pitchFamily="34" charset="-122"/>
                          <a:ea typeface="微软雅黑" panose="020B0503020204020204" pitchFamily="34" charset="-122"/>
                          <a:cs typeface="微软雅黑" panose="020B0503020204020204" pitchFamily="34" charset="-122"/>
                        </a:rPr>
                        <a:t>用</a:t>
                      </a:r>
                      <a:r>
                        <a:rPr sz="1400" b="1" spc="15" dirty="0">
                          <a:latin typeface="微软雅黑" panose="020B0503020204020204" pitchFamily="34" charset="-122"/>
                          <a:ea typeface="微软雅黑" panose="020B0503020204020204" pitchFamily="34" charset="-122"/>
                          <a:cs typeface="微软雅黑" panose="020B0503020204020204" pitchFamily="34" charset="-122"/>
                        </a:rPr>
                        <a:t>户 </a:t>
                      </a:r>
                      <a:r>
                        <a:rPr sz="1400" b="1" spc="55" dirty="0">
                          <a:latin typeface="微软雅黑" panose="020B0503020204020204" pitchFamily="34" charset="-122"/>
                          <a:ea typeface="微软雅黑" panose="020B0503020204020204" pitchFamily="34" charset="-122"/>
                          <a:cs typeface="微软雅黑" panose="020B0503020204020204" pitchFamily="34" charset="-122"/>
                        </a:rPr>
                        <a:t>使</a:t>
                      </a:r>
                      <a:r>
                        <a:rPr lang="zh-CN" sz="1400" b="1" spc="55" dirty="0">
                          <a:latin typeface="微软雅黑" panose="020B0503020204020204" pitchFamily="34" charset="-122"/>
                          <a:ea typeface="微软雅黑" panose="020B0503020204020204" pitchFamily="34" charset="-122"/>
                          <a:cs typeface="微软雅黑" panose="020B0503020204020204" pitchFamily="34" charset="-122"/>
                        </a:rPr>
                        <a:t>用</a:t>
                      </a:r>
                      <a:r>
                        <a:rPr sz="1400" b="1" spc="15" dirty="0">
                          <a:latin typeface="微软雅黑" panose="020B0503020204020204" pitchFamily="34" charset="-122"/>
                          <a:ea typeface="微软雅黑" panose="020B0503020204020204" pitchFamily="34" charset="-122"/>
                          <a:cs typeface="微软雅黑" panose="020B0503020204020204" pitchFamily="34" charset="-122"/>
                        </a:rPr>
                        <a:t>，</a:t>
                      </a:r>
                      <a:r>
                        <a:rPr sz="1400" b="1" spc="15" dirty="0">
                          <a:solidFill>
                            <a:srgbClr val="FF2600"/>
                          </a:solidFill>
                          <a:latin typeface="微软雅黑" panose="020B0503020204020204" pitchFamily="34" charset="-122"/>
                          <a:ea typeface="微软雅黑" panose="020B0503020204020204" pitchFamily="34" charset="-122"/>
                          <a:cs typeface="微软雅黑" panose="020B0503020204020204" pitchFamily="34" charset="-122"/>
                        </a:rPr>
                        <a:t>不适合计算机通信（</a:t>
                      </a:r>
                      <a:r>
                        <a:rPr sz="1400" b="1" spc="55" dirty="0">
                          <a:solidFill>
                            <a:srgbClr val="FF2600"/>
                          </a:solidFill>
                          <a:latin typeface="微软雅黑" panose="020B0503020204020204" pitchFamily="34" charset="-122"/>
                          <a:ea typeface="微软雅黑" panose="020B0503020204020204" pitchFamily="34" charset="-122"/>
                          <a:cs typeface="微软雅黑" panose="020B0503020204020204" pitchFamily="34" charset="-122"/>
                        </a:rPr>
                        <a:t>突发性</a:t>
                      </a:r>
                      <a:r>
                        <a:rPr sz="1400" b="1" spc="15" dirty="0">
                          <a:solidFill>
                            <a:srgbClr val="FF2600"/>
                          </a:solidFill>
                          <a:latin typeface="微软雅黑" panose="020B0503020204020204" pitchFamily="34" charset="-122"/>
                          <a:ea typeface="微软雅黑" panose="020B0503020204020204" pitchFamily="34" charset="-122"/>
                          <a:cs typeface="微软雅黑" panose="020B0503020204020204" pitchFamily="34" charset="-122"/>
                        </a:rPr>
                        <a:t>），因</a:t>
                      </a:r>
                      <a:r>
                        <a:rPr lang="zh-CN" sz="1400" b="1" spc="15" dirty="0">
                          <a:solidFill>
                            <a:srgbClr val="FF2600"/>
                          </a:solidFill>
                          <a:latin typeface="微软雅黑" panose="020B0503020204020204" pitchFamily="34" charset="-122"/>
                          <a:ea typeface="微软雅黑" panose="020B0503020204020204" pitchFamily="34" charset="-122"/>
                          <a:cs typeface="微软雅黑" panose="020B0503020204020204" pitchFamily="34" charset="-122"/>
                        </a:rPr>
                        <a:t>而</a:t>
                      </a:r>
                      <a:r>
                        <a:rPr sz="1400" b="1" spc="15" dirty="0">
                          <a:solidFill>
                            <a:srgbClr val="FF2600"/>
                          </a:solidFill>
                          <a:latin typeface="微软雅黑" panose="020B0503020204020204" pitchFamily="34" charset="-122"/>
                          <a:ea typeface="微软雅黑" panose="020B0503020204020204" pitchFamily="34" charset="-122"/>
                          <a:cs typeface="微软雅黑" panose="020B0503020204020204" pitchFamily="34" charset="-122"/>
                        </a:rPr>
                        <a:t>信道利</a:t>
                      </a:r>
                      <a:r>
                        <a:rPr lang="zh-CN" sz="1400" b="1" spc="15" dirty="0">
                          <a:solidFill>
                            <a:srgbClr val="FF2600"/>
                          </a:solidFill>
                          <a:latin typeface="微软雅黑" panose="020B0503020204020204" pitchFamily="34" charset="-122"/>
                          <a:ea typeface="微软雅黑" panose="020B0503020204020204" pitchFamily="34" charset="-122"/>
                          <a:cs typeface="微软雅黑" panose="020B0503020204020204" pitchFamily="34" charset="-122"/>
                        </a:rPr>
                        <a:t>用率</a:t>
                      </a:r>
                      <a:r>
                        <a:rPr sz="1400" b="1" spc="15" dirty="0">
                          <a:solidFill>
                            <a:srgbClr val="FF2600"/>
                          </a:solidFill>
                          <a:latin typeface="微软雅黑" panose="020B0503020204020204" pitchFamily="34" charset="-122"/>
                          <a:ea typeface="微软雅黑" panose="020B0503020204020204" pitchFamily="34" charset="-122"/>
                          <a:cs typeface="微软雅黑" panose="020B0503020204020204" pitchFamily="34" charset="-122"/>
                        </a:rPr>
                        <a:t>低</a:t>
                      </a:r>
                      <a:r>
                        <a:rPr sz="1400" b="1" spc="15" dirty="0">
                          <a:latin typeface="微软雅黑" panose="020B0503020204020204" pitchFamily="34" charset="-122"/>
                          <a:ea typeface="微软雅黑" panose="020B0503020204020204" pitchFamily="34" charset="-122"/>
                          <a:cs typeface="微软雅黑" panose="020B0503020204020204" pitchFamily="34" charset="-122"/>
                        </a:rPr>
                        <a:t>。</a:t>
                      </a:r>
                      <a:endParaRPr sz="1400" b="1" dirty="0">
                        <a:latin typeface="微软雅黑" panose="020B0503020204020204" pitchFamily="34" charset="-122"/>
                        <a:ea typeface="微软雅黑" panose="020B0503020204020204" pitchFamily="34" charset="-122"/>
                        <a:cs typeface="微软雅黑" panose="020B0503020204020204" pitchFamily="34" charset="-122"/>
                      </a:endParaRPr>
                    </a:p>
                  </a:txBody>
                  <a:tcPr marL="0" marR="0" marT="46355" marB="0">
                    <a:lnL w="28575">
                      <a:solidFill>
                        <a:srgbClr val="5B5854"/>
                      </a:solidFill>
                      <a:prstDash val="solid"/>
                    </a:lnL>
                    <a:lnR w="12700">
                      <a:solidFill>
                        <a:srgbClr val="5B5854"/>
                      </a:solidFill>
                      <a:prstDash val="solid"/>
                    </a:lnR>
                    <a:lnT w="12700">
                      <a:solidFill>
                        <a:srgbClr val="5B5854"/>
                      </a:solidFill>
                      <a:prstDash val="solid"/>
                    </a:lnT>
                    <a:lnB w="12700">
                      <a:solidFill>
                        <a:srgbClr val="5B5854"/>
                      </a:solidFill>
                      <a:prstDash val="solid"/>
                    </a:lnB>
                    <a:solidFill>
                      <a:srgbClr val="ACCDC3">
                        <a:alpha val="16999"/>
                      </a:srgbClr>
                    </a:solidFill>
                  </a:tcPr>
                </a:tc>
              </a:tr>
              <a:tr h="481330">
                <a:tc>
                  <a:txBody>
                    <a:bodyPr/>
                    <a:lstStyle/>
                    <a:p>
                      <a:pPr marL="5080" algn="ctr">
                        <a:lnSpc>
                          <a:spcPct val="100000"/>
                        </a:lnSpc>
                        <a:spcBef>
                          <a:spcPts val="211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终端要求</a:t>
                      </a:r>
                      <a:endParaRPr sz="1400" b="1" spc="15"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67970" marB="0">
                    <a:lnL w="12700">
                      <a:solidFill>
                        <a:srgbClr val="5B5854"/>
                      </a:solidFill>
                      <a:prstDash val="solid"/>
                    </a:lnL>
                    <a:lnR w="28575">
                      <a:solidFill>
                        <a:srgbClr val="5B5854"/>
                      </a:solidFill>
                      <a:prstDash val="solid"/>
                    </a:lnR>
                    <a:lnT w="12700">
                      <a:solidFill>
                        <a:srgbClr val="5B5854"/>
                      </a:solidFill>
                      <a:prstDash val="solid"/>
                    </a:lnT>
                    <a:lnB w="12700">
                      <a:solidFill>
                        <a:srgbClr val="5B5854"/>
                      </a:solidFill>
                      <a:prstDash val="solid"/>
                    </a:lnB>
                  </a:tcPr>
                </a:tc>
                <a:tc>
                  <a:txBody>
                    <a:bodyPr/>
                    <a:lstStyle/>
                    <a:p>
                      <a:pPr marL="57150" algn="l">
                        <a:lnSpc>
                          <a:spcPct val="100000"/>
                        </a:lnSpc>
                        <a:spcBef>
                          <a:spcPts val="2110"/>
                        </a:spcBef>
                      </a:pPr>
                      <a:r>
                        <a:rPr sz="1400" b="1" spc="15" dirty="0">
                          <a:latin typeface="微软雅黑" panose="020B0503020204020204" pitchFamily="34" charset="-122"/>
                          <a:ea typeface="微软雅黑" panose="020B0503020204020204" pitchFamily="34" charset="-122"/>
                          <a:cs typeface="Microsoft JhengHei UI" panose="020B0604030504040204" charset="-120"/>
                        </a:rPr>
                        <a:t>电路交换时，数据直达，不同类型、不同规格、不同速率的终端很难相</a:t>
                      </a:r>
                      <a:r>
                        <a:rPr sz="1400" b="1" spc="55" dirty="0">
                          <a:latin typeface="微软雅黑" panose="020B0503020204020204" pitchFamily="34" charset="-122"/>
                          <a:ea typeface="微软雅黑" panose="020B0503020204020204" pitchFamily="34" charset="-122"/>
                          <a:cs typeface="Microsoft JhengHei UI" panose="020B0604030504040204" charset="-120"/>
                        </a:rPr>
                        <a:t>互进</a:t>
                      </a:r>
                      <a:r>
                        <a:rPr lang="zh-CN" sz="1400" b="1" spc="55" dirty="0">
                          <a:latin typeface="微软雅黑" panose="020B0503020204020204" pitchFamily="34" charset="-122"/>
                          <a:ea typeface="微软雅黑" panose="020B0503020204020204" pitchFamily="34" charset="-122"/>
                          <a:cs typeface="Microsoft JhengHei UI" panose="020B0604030504040204" charset="-120"/>
                        </a:rPr>
                        <a:t>行</a:t>
                      </a:r>
                      <a:r>
                        <a:rPr sz="1400" b="1" spc="55" dirty="0">
                          <a:latin typeface="微软雅黑" panose="020B0503020204020204" pitchFamily="34" charset="-122"/>
                          <a:ea typeface="微软雅黑" panose="020B0503020204020204" pitchFamily="34" charset="-122"/>
                          <a:cs typeface="Microsoft JhengHei UI" panose="020B0604030504040204" charset="-120"/>
                        </a:rPr>
                        <a:t>通信</a:t>
                      </a:r>
                      <a:r>
                        <a:rPr sz="1400" b="1" spc="15" dirty="0">
                          <a:latin typeface="微软雅黑" panose="020B0503020204020204" pitchFamily="34" charset="-122"/>
                          <a:ea typeface="微软雅黑" panose="020B0503020204020204" pitchFamily="34" charset="-122"/>
                          <a:cs typeface="Microsoft JhengHei UI" panose="020B0604030504040204" charset="-120"/>
                        </a:rPr>
                        <a:t>。</a:t>
                      </a:r>
                      <a:endParaRPr sz="1400" b="1" dirty="0">
                        <a:latin typeface="微软雅黑" panose="020B0503020204020204" pitchFamily="34" charset="-122"/>
                        <a:ea typeface="微软雅黑" panose="020B0503020204020204" pitchFamily="34" charset="-122"/>
                        <a:cs typeface="Microsoft JhengHei UI" panose="020B0604030504040204" charset="-120"/>
                      </a:endParaRPr>
                    </a:p>
                  </a:txBody>
                  <a:tcPr marL="0" marR="0" marT="267970" marB="0">
                    <a:lnL w="28575">
                      <a:solidFill>
                        <a:srgbClr val="5B5854"/>
                      </a:solidFill>
                      <a:prstDash val="solid"/>
                    </a:lnL>
                    <a:lnR w="12700">
                      <a:solidFill>
                        <a:srgbClr val="5B5854"/>
                      </a:solidFill>
                      <a:prstDash val="solid"/>
                    </a:lnR>
                    <a:lnT w="12700">
                      <a:solidFill>
                        <a:srgbClr val="5B5854"/>
                      </a:solidFill>
                      <a:prstDash val="solid"/>
                    </a:lnT>
                    <a:lnB w="12700">
                      <a:solidFill>
                        <a:srgbClr val="5B5854"/>
                      </a:solidFill>
                      <a:prstDash val="solid"/>
                    </a:lnB>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1654175" y="1003300"/>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1654175" y="1484313"/>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6" name="Rectangle 11"/>
          <p:cNvSpPr>
            <a:spLocks noChangeArrowheads="1"/>
          </p:cNvSpPr>
          <p:nvPr/>
        </p:nvSpPr>
        <p:spPr bwMode="auto">
          <a:xfrm>
            <a:off x="1654175" y="1974850"/>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7" name="Rectangle 12"/>
          <p:cNvSpPr>
            <a:spLocks noChangeArrowheads="1"/>
          </p:cNvSpPr>
          <p:nvPr/>
        </p:nvSpPr>
        <p:spPr bwMode="auto">
          <a:xfrm>
            <a:off x="1654175" y="2462213"/>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8" name="Rectangle 13"/>
          <p:cNvSpPr>
            <a:spLocks noChangeArrowheads="1"/>
          </p:cNvSpPr>
          <p:nvPr/>
        </p:nvSpPr>
        <p:spPr bwMode="auto">
          <a:xfrm>
            <a:off x="1654175" y="2943225"/>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 name="Rectangle 14"/>
          <p:cNvSpPr>
            <a:spLocks noChangeArrowheads="1"/>
          </p:cNvSpPr>
          <p:nvPr/>
        </p:nvSpPr>
        <p:spPr bwMode="auto">
          <a:xfrm>
            <a:off x="1654175" y="3436938"/>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0" name="Rectangle 15"/>
          <p:cNvSpPr>
            <a:spLocks noChangeArrowheads="1"/>
          </p:cNvSpPr>
          <p:nvPr/>
        </p:nvSpPr>
        <p:spPr bwMode="auto">
          <a:xfrm>
            <a:off x="1652588" y="3927475"/>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12297" name="Line 16"/>
          <p:cNvSpPr>
            <a:spLocks noChangeShapeType="1"/>
          </p:cNvSpPr>
          <p:nvPr/>
        </p:nvSpPr>
        <p:spPr bwMode="auto">
          <a:xfrm>
            <a:off x="2401888" y="822325"/>
            <a:ext cx="0" cy="391795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298" name="Rectangle 17"/>
          <p:cNvSpPr>
            <a:spLocks noChangeArrowheads="1"/>
          </p:cNvSpPr>
          <p:nvPr/>
        </p:nvSpPr>
        <p:spPr bwMode="auto">
          <a:xfrm>
            <a:off x="1685925" y="968375"/>
            <a:ext cx="5782352" cy="400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fr-FR" altLang="zh-CN" sz="2000" b="1" dirty="0" smtClean="0">
                <a:solidFill>
                  <a:schemeClr val="bg1"/>
                </a:solidFill>
                <a:latin typeface="微软雅黑" panose="020B0503020204020204" pitchFamily="34" charset="-122"/>
                <a:ea typeface="微软雅黑" panose="020B0503020204020204" pitchFamily="34" charset="-122"/>
              </a:rPr>
              <a:t>1.1                     </a:t>
            </a:r>
            <a:r>
              <a:rPr lang="zh-CN" altLang="en-US" sz="2000" b="1" dirty="0" smtClean="0">
                <a:solidFill>
                  <a:schemeClr val="bg1"/>
                </a:solidFill>
                <a:latin typeface="微软雅黑" panose="020B0503020204020204" pitchFamily="34" charset="-122"/>
                <a:ea typeface="微软雅黑" panose="020B0503020204020204" pitchFamily="34" charset="-122"/>
              </a:rPr>
              <a:t>计算机网络</a:t>
            </a:r>
            <a:r>
              <a:rPr lang="zh-CN" altLang="en-US" sz="2000" b="1" dirty="0">
                <a:solidFill>
                  <a:schemeClr val="bg1"/>
                </a:solidFill>
                <a:latin typeface="微软雅黑" panose="020B0503020204020204" pitchFamily="34" charset="-122"/>
                <a:ea typeface="微软雅黑" panose="020B0503020204020204" pitchFamily="34" charset="-122"/>
              </a:rPr>
              <a:t>在信息时代中的</a:t>
            </a:r>
            <a:r>
              <a:rPr lang="zh-CN" altLang="en-US" sz="2000" b="1" dirty="0" smtClean="0">
                <a:solidFill>
                  <a:schemeClr val="bg1"/>
                </a:solidFill>
                <a:latin typeface="微软雅黑" panose="020B0503020204020204" pitchFamily="34" charset="-122"/>
                <a:ea typeface="微软雅黑" panose="020B0503020204020204" pitchFamily="34" charset="-122"/>
              </a:rPr>
              <a:t>作用</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12299" name="Rectangle 18"/>
          <p:cNvSpPr>
            <a:spLocks noChangeArrowheads="1"/>
          </p:cNvSpPr>
          <p:nvPr/>
        </p:nvSpPr>
        <p:spPr bwMode="auto">
          <a:xfrm>
            <a:off x="1685925" y="1449388"/>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anose="020B0503020204020204" pitchFamily="34" charset="-122"/>
                <a:ea typeface="微软雅黑" panose="020B0503020204020204" pitchFamily="34" charset="-122"/>
              </a:rPr>
              <a:t>1.2                                                  </a:t>
            </a:r>
            <a:r>
              <a:rPr lang="fr-FR" sz="2000" b="1" dirty="0">
                <a:solidFill>
                  <a:schemeClr val="bg1"/>
                </a:solidFill>
                <a:latin typeface="微软雅黑" panose="020B0503020204020204" pitchFamily="34" charset="-122"/>
                <a:ea typeface="微软雅黑" panose="020B0503020204020204" pitchFamily="34" charset="-122"/>
              </a:rPr>
              <a:t>互联网概述</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12300" name="Rectangle 19"/>
          <p:cNvSpPr>
            <a:spLocks noChangeArrowheads="1"/>
          </p:cNvSpPr>
          <p:nvPr/>
        </p:nvSpPr>
        <p:spPr bwMode="auto">
          <a:xfrm>
            <a:off x="1685925" y="1939925"/>
            <a:ext cx="58372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anose="020B0503020204020204" pitchFamily="34" charset="-122"/>
                <a:ea typeface="微软雅黑" panose="020B0503020204020204" pitchFamily="34" charset="-122"/>
              </a:rPr>
              <a:t>1.3                                               </a:t>
            </a:r>
            <a:r>
              <a:rPr lang="fr-FR" sz="2000" b="1">
                <a:solidFill>
                  <a:schemeClr val="bg1"/>
                </a:solidFill>
                <a:latin typeface="微软雅黑" panose="020B0503020204020204" pitchFamily="34" charset="-122"/>
                <a:ea typeface="微软雅黑" panose="020B0503020204020204" pitchFamily="34" charset="-122"/>
              </a:rPr>
              <a:t>互联网的组成</a:t>
            </a:r>
            <a:endParaRPr lang="fr-FR" sz="2000" b="1">
              <a:solidFill>
                <a:schemeClr val="bg1"/>
              </a:solidFill>
              <a:latin typeface="微软雅黑" panose="020B0503020204020204" pitchFamily="34" charset="-122"/>
              <a:ea typeface="微软雅黑" panose="020B0503020204020204" pitchFamily="34" charset="-122"/>
            </a:endParaRPr>
          </a:p>
        </p:txBody>
      </p:sp>
      <p:sp>
        <p:nvSpPr>
          <p:cNvPr id="12301" name="Rectangle 20"/>
          <p:cNvSpPr>
            <a:spLocks noChangeArrowheads="1"/>
          </p:cNvSpPr>
          <p:nvPr/>
        </p:nvSpPr>
        <p:spPr bwMode="auto">
          <a:xfrm>
            <a:off x="1685925" y="2422525"/>
            <a:ext cx="57229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anose="020B0503020204020204" pitchFamily="34" charset="-122"/>
                <a:ea typeface="微软雅黑" panose="020B0503020204020204" pitchFamily="34" charset="-122"/>
              </a:rPr>
              <a:t>1.4                              </a:t>
            </a:r>
            <a:r>
              <a:rPr lang="fr-FR" sz="2000" b="1" dirty="0">
                <a:solidFill>
                  <a:schemeClr val="bg1"/>
                </a:solidFill>
                <a:latin typeface="微软雅黑" panose="020B0503020204020204" pitchFamily="34" charset="-122"/>
                <a:ea typeface="微软雅黑" panose="020B0503020204020204" pitchFamily="34" charset="-122"/>
              </a:rPr>
              <a:t>计算机网络在我国的发展</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12302" name="Rectangle 21"/>
          <p:cNvSpPr>
            <a:spLocks noChangeArrowheads="1"/>
          </p:cNvSpPr>
          <p:nvPr/>
        </p:nvSpPr>
        <p:spPr bwMode="auto">
          <a:xfrm>
            <a:off x="1685925" y="2901950"/>
            <a:ext cx="57737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chemeClr val="bg1"/>
                </a:solidFill>
                <a:latin typeface="微软雅黑" panose="020B0503020204020204" pitchFamily="34" charset="-122"/>
                <a:ea typeface="微软雅黑" panose="020B0503020204020204" pitchFamily="34" charset="-122"/>
              </a:rPr>
              <a:t>1.5                                        </a:t>
            </a:r>
            <a:r>
              <a:rPr lang="fr-FR" sz="2000" b="1">
                <a:solidFill>
                  <a:schemeClr val="bg1"/>
                </a:solidFill>
                <a:latin typeface="微软雅黑" panose="020B0503020204020204" pitchFamily="34" charset="-122"/>
                <a:ea typeface="微软雅黑" panose="020B0503020204020204" pitchFamily="34" charset="-122"/>
              </a:rPr>
              <a:t>计算机网络的类别</a:t>
            </a:r>
            <a:endParaRPr lang="fr-FR" sz="2000" b="1">
              <a:solidFill>
                <a:schemeClr val="bg1"/>
              </a:solidFill>
              <a:latin typeface="微软雅黑" panose="020B0503020204020204" pitchFamily="34" charset="-122"/>
              <a:ea typeface="微软雅黑" panose="020B0503020204020204" pitchFamily="34" charset="-122"/>
            </a:endParaRPr>
          </a:p>
        </p:txBody>
      </p:sp>
      <p:sp>
        <p:nvSpPr>
          <p:cNvPr id="12303" name="Rectangle 22"/>
          <p:cNvSpPr>
            <a:spLocks noChangeArrowheads="1"/>
          </p:cNvSpPr>
          <p:nvPr/>
        </p:nvSpPr>
        <p:spPr bwMode="auto">
          <a:xfrm>
            <a:off x="1685925" y="3402013"/>
            <a:ext cx="582612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anose="020B0503020204020204" pitchFamily="34" charset="-122"/>
                <a:ea typeface="微软雅黑" panose="020B0503020204020204" pitchFamily="34" charset="-122"/>
              </a:rPr>
              <a:t>1.6                                        </a:t>
            </a:r>
            <a:r>
              <a:rPr lang="fr-FR" sz="2000" b="1" dirty="0">
                <a:solidFill>
                  <a:schemeClr val="bg1"/>
                </a:solidFill>
                <a:latin typeface="微软雅黑" panose="020B0503020204020204" pitchFamily="34" charset="-122"/>
                <a:ea typeface="微软雅黑" panose="020B0503020204020204" pitchFamily="34" charset="-122"/>
              </a:rPr>
              <a:t>计算机网络的性能</a:t>
            </a:r>
            <a:endParaRPr lang="fr-FR" sz="2000" b="1" dirty="0">
              <a:solidFill>
                <a:schemeClr val="bg1"/>
              </a:solidFill>
              <a:latin typeface="微软雅黑" panose="020B0503020204020204" pitchFamily="34" charset="-122"/>
              <a:ea typeface="微软雅黑" panose="020B0503020204020204" pitchFamily="34" charset="-122"/>
            </a:endParaRPr>
          </a:p>
        </p:txBody>
      </p:sp>
      <p:sp>
        <p:nvSpPr>
          <p:cNvPr id="12304" name="Rectangle 23"/>
          <p:cNvSpPr>
            <a:spLocks noChangeArrowheads="1"/>
          </p:cNvSpPr>
          <p:nvPr/>
        </p:nvSpPr>
        <p:spPr bwMode="auto">
          <a:xfrm>
            <a:off x="1685925" y="3892550"/>
            <a:ext cx="5743575"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dirty="0">
                <a:solidFill>
                  <a:schemeClr val="bg1"/>
                </a:solidFill>
                <a:latin typeface="微软雅黑" panose="020B0503020204020204" pitchFamily="34" charset="-122"/>
                <a:ea typeface="微软雅黑" panose="020B0503020204020204" pitchFamily="34" charset="-122"/>
              </a:rPr>
              <a:t>1.7                                 </a:t>
            </a:r>
            <a:r>
              <a:rPr lang="fr-FR" sz="2000" b="1" dirty="0">
                <a:solidFill>
                  <a:schemeClr val="bg1"/>
                </a:solidFill>
                <a:latin typeface="微软雅黑" panose="020B0503020204020204" pitchFamily="34" charset="-122"/>
                <a:ea typeface="微软雅黑" panose="020B0503020204020204" pitchFamily="34" charset="-122"/>
              </a:rPr>
              <a:t>计算机网络的体系结构</a:t>
            </a:r>
            <a:endParaRPr 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采用</a:t>
            </a:r>
            <a:r>
              <a:rPr lang="zh-CN" altLang="en-US" dirty="0">
                <a:solidFill>
                  <a:srgbClr val="C00000"/>
                </a:solidFill>
              </a:rPr>
              <a:t>存储转发</a:t>
            </a:r>
            <a:r>
              <a:rPr lang="zh-CN" altLang="en-US" dirty="0"/>
              <a:t>技术。</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en-US" altLang="zh-CN" dirty="0"/>
              <a:t>2. </a:t>
            </a:r>
            <a:r>
              <a:rPr lang="zh-CN" altLang="en-US" dirty="0"/>
              <a:t>分组交换的主要</a:t>
            </a:r>
            <a:r>
              <a:rPr lang="zh-CN" altLang="en-US" dirty="0" smtClean="0"/>
              <a:t>特点</a:t>
            </a:r>
            <a:endParaRPr lang="zh-CN" altLang="en-US" dirty="0"/>
          </a:p>
        </p:txBody>
      </p:sp>
      <p:sp>
        <p:nvSpPr>
          <p:cNvPr id="4" name="Line 8"/>
          <p:cNvSpPr>
            <a:spLocks noChangeShapeType="1"/>
          </p:cNvSpPr>
          <p:nvPr/>
        </p:nvSpPr>
        <p:spPr bwMode="auto">
          <a:xfrm>
            <a:off x="1511345" y="1936752"/>
            <a:ext cx="5616575"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Text Box 9"/>
          <p:cNvSpPr txBox="1">
            <a:spLocks noChangeArrowheads="1"/>
          </p:cNvSpPr>
          <p:nvPr/>
        </p:nvSpPr>
        <p:spPr bwMode="auto">
          <a:xfrm>
            <a:off x="4008482" y="1785940"/>
            <a:ext cx="593725" cy="3381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latin typeface="微软雅黑" panose="020B0503020204020204" pitchFamily="34" charset="-122"/>
                <a:ea typeface="微软雅黑" panose="020B0503020204020204" pitchFamily="34" charset="-122"/>
              </a:rPr>
              <a:t>报文</a:t>
            </a:r>
            <a:endParaRPr lang="zh-CN" altLang="en-US" sz="1600" b="1">
              <a:latin typeface="微软雅黑" panose="020B0503020204020204" pitchFamily="34" charset="-122"/>
              <a:ea typeface="微软雅黑" panose="020B0503020204020204" pitchFamily="34" charset="-122"/>
            </a:endParaRPr>
          </a:p>
        </p:txBody>
      </p:sp>
      <p:sp>
        <p:nvSpPr>
          <p:cNvPr id="6" name="Rectangle 74"/>
          <p:cNvSpPr>
            <a:spLocks noChangeArrowheads="1"/>
          </p:cNvSpPr>
          <p:nvPr/>
        </p:nvSpPr>
        <p:spPr bwMode="auto">
          <a:xfrm>
            <a:off x="1511345" y="2152652"/>
            <a:ext cx="5747242" cy="431800"/>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ndParaRPr>
          </a:p>
        </p:txBody>
      </p:sp>
      <p:cxnSp>
        <p:nvCxnSpPr>
          <p:cNvPr id="10" name="直接连接符 10"/>
          <p:cNvCxnSpPr>
            <a:cxnSpLocks noChangeShapeType="1"/>
          </p:cNvCxnSpPr>
          <p:nvPr/>
        </p:nvCxnSpPr>
        <p:spPr bwMode="auto">
          <a:xfrm>
            <a:off x="1512932" y="1697040"/>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连接符 11"/>
          <p:cNvCxnSpPr>
            <a:cxnSpLocks noChangeShapeType="1"/>
          </p:cNvCxnSpPr>
          <p:nvPr/>
        </p:nvCxnSpPr>
        <p:spPr bwMode="auto">
          <a:xfrm>
            <a:off x="7242675" y="1697040"/>
            <a:ext cx="0" cy="400050"/>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2" name="Text Box 76"/>
          <p:cNvSpPr txBox="1">
            <a:spLocks noChangeArrowheads="1"/>
          </p:cNvSpPr>
          <p:nvPr/>
        </p:nvSpPr>
        <p:spPr bwMode="auto">
          <a:xfrm>
            <a:off x="1476510" y="2164581"/>
            <a:ext cx="5908356"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en-US" altLang="zh-CN" sz="2100" b="1" dirty="0" smtClean="0">
                <a:solidFill>
                  <a:srgbClr val="0000FF"/>
                </a:solidFill>
              </a:rPr>
              <a:t>110100011010101011010101110001001101001011</a:t>
            </a:r>
            <a:endParaRPr lang="en-US" altLang="zh-CN" sz="2100" b="1" dirty="0">
              <a:solidFill>
                <a:srgbClr val="0000FF"/>
              </a:solidFill>
            </a:endParaRPr>
          </a:p>
        </p:txBody>
      </p:sp>
      <p:grpSp>
        <p:nvGrpSpPr>
          <p:cNvPr id="13" name="组合 12"/>
          <p:cNvGrpSpPr/>
          <p:nvPr/>
        </p:nvGrpSpPr>
        <p:grpSpPr>
          <a:xfrm>
            <a:off x="1587729" y="2210760"/>
            <a:ext cx="5637534" cy="323557"/>
            <a:chOff x="1909947" y="3247087"/>
            <a:chExt cx="5637534" cy="323557"/>
          </a:xfrm>
        </p:grpSpPr>
        <p:sp>
          <p:nvSpPr>
            <p:cNvPr id="14" name="矩形 13"/>
            <p:cNvSpPr/>
            <p:nvPr/>
          </p:nvSpPr>
          <p:spPr>
            <a:xfrm>
              <a:off x="1909947" y="3247087"/>
              <a:ext cx="1993503"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903450" y="3247087"/>
              <a:ext cx="192661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5827281" y="3247087"/>
              <a:ext cx="1720200" cy="323557"/>
            </a:xfrm>
            <a:prstGeom prst="rect">
              <a:avLst/>
            </a:prstGeom>
            <a:solidFill>
              <a:srgbClr val="66CCFF">
                <a:alpha val="40000"/>
              </a:srgbClr>
            </a:solidFill>
            <a:ln>
              <a:solidFill>
                <a:srgbClr val="000099"/>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p:cNvSpPr/>
          <p:nvPr/>
        </p:nvSpPr>
        <p:spPr>
          <a:xfrm>
            <a:off x="1511345" y="2788339"/>
            <a:ext cx="574724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在发送端，先把较长的报文划分成更小的等长</a:t>
            </a:r>
            <a:r>
              <a:rPr lang="zh-CN" altLang="en-US" b="1" dirty="0" smtClean="0">
                <a:latin typeface="微软雅黑" panose="020B0503020204020204" pitchFamily="34" charset="-122"/>
                <a:ea typeface="微软雅黑" panose="020B0503020204020204" pitchFamily="34" charset="-122"/>
              </a:rPr>
              <a:t>数据段。 </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10000" fill="hold" nodeType="afterEffect">
                                  <p:stCondLst>
                                    <p:cond delay="0"/>
                                  </p:stCondLst>
                                  <p:childTnLst>
                                    <p:anim calcmode="discrete" valueType="str">
                                      <p:cBhvr>
                                        <p:cTn id="6" dur="1000" fill="hold"/>
                                        <p:tgtEl>
                                          <p:spTgt spid="13"/>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2"/>
          <p:cNvSpPr>
            <a:spLocks noChangeArrowheads="1"/>
          </p:cNvSpPr>
          <p:nvPr/>
        </p:nvSpPr>
        <p:spPr bwMode="auto">
          <a:xfrm>
            <a:off x="2009821" y="1517097"/>
            <a:ext cx="1870075" cy="43180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endParaRPr lang="zh-CN" altLang="en-US" b="1">
              <a:solidFill>
                <a:prstClr val="black"/>
              </a:solidFill>
              <a:latin typeface="微软雅黑" panose="020B0503020204020204" pitchFamily="34" charset="-122"/>
              <a:ea typeface="微软雅黑" panose="020B0503020204020204" pitchFamily="34" charset="-122"/>
            </a:endParaRPr>
          </a:p>
        </p:txBody>
      </p:sp>
      <p:sp>
        <p:nvSpPr>
          <p:cNvPr id="20" name="Rectangle 13"/>
          <p:cNvSpPr>
            <a:spLocks noChangeArrowheads="1"/>
          </p:cNvSpPr>
          <p:nvPr/>
        </p:nvSpPr>
        <p:spPr bwMode="auto">
          <a:xfrm>
            <a:off x="3881483" y="1517097"/>
            <a:ext cx="1871663" cy="431800"/>
          </a:xfrm>
          <a:prstGeom prst="rect">
            <a:avLst/>
          </a:prstGeom>
          <a:solidFill>
            <a:srgbClr val="B1D8F9"/>
          </a:solidFill>
          <a:ln w="28575">
            <a:solidFill>
              <a:srgbClr val="000099"/>
            </a:solidFill>
            <a:miter lim="800000"/>
          </a:ln>
        </p:spPr>
        <p:txBody>
          <a:bodyPr wrap="none" anchor="ctr"/>
          <a:lstStyle/>
          <a:p>
            <a:pPr algn="ctr"/>
            <a:r>
              <a:rPr lang="zh-CN" altLang="en-US" b="1">
                <a:solidFill>
                  <a:prstClr val="black"/>
                </a:solidFill>
                <a:latin typeface="微软雅黑" panose="020B0503020204020204" pitchFamily="34" charset="-122"/>
                <a:ea typeface="微软雅黑" panose="020B0503020204020204" pitchFamily="34" charset="-122"/>
              </a:rPr>
              <a:t>数     据</a:t>
            </a:r>
            <a:endParaRPr lang="zh-CN" altLang="en-US" b="1">
              <a:solidFill>
                <a:prstClr val="black"/>
              </a:solidFill>
              <a:latin typeface="微软雅黑" panose="020B0503020204020204" pitchFamily="34" charset="-122"/>
              <a:ea typeface="微软雅黑" panose="020B0503020204020204" pitchFamily="34" charset="-122"/>
            </a:endParaRPr>
          </a:p>
        </p:txBody>
      </p:sp>
      <p:sp>
        <p:nvSpPr>
          <p:cNvPr id="21" name="Rectangle 14"/>
          <p:cNvSpPr>
            <a:spLocks noChangeArrowheads="1"/>
          </p:cNvSpPr>
          <p:nvPr/>
        </p:nvSpPr>
        <p:spPr bwMode="auto">
          <a:xfrm>
            <a:off x="5754733" y="1517097"/>
            <a:ext cx="1871663" cy="431800"/>
          </a:xfrm>
          <a:prstGeom prst="rect">
            <a:avLst/>
          </a:prstGeom>
          <a:solidFill>
            <a:srgbClr val="B1D8F9"/>
          </a:solidFill>
          <a:ln w="28575">
            <a:solidFill>
              <a:srgbClr val="000099"/>
            </a:solidFill>
            <a:miter lim="800000"/>
          </a:ln>
        </p:spPr>
        <p:txBody>
          <a:bodyPr wrap="none" anchor="ctr"/>
          <a:lstStyle/>
          <a:p>
            <a:pPr algn="ctr"/>
            <a:r>
              <a:rPr lang="zh-CN" altLang="en-US" b="1" dirty="0">
                <a:solidFill>
                  <a:prstClr val="black"/>
                </a:solidFill>
                <a:latin typeface="微软雅黑" panose="020B0503020204020204" pitchFamily="34" charset="-122"/>
                <a:ea typeface="微软雅黑" panose="020B0503020204020204" pitchFamily="34" charset="-122"/>
              </a:rPr>
              <a:t>数     据</a:t>
            </a:r>
            <a:endParaRPr lang="zh-CN" altLang="en-US" b="1" dirty="0">
              <a:solidFill>
                <a:prstClr val="black"/>
              </a:solidFill>
              <a:latin typeface="微软雅黑" panose="020B0503020204020204" pitchFamily="34" charset="-122"/>
              <a:ea typeface="微软雅黑" panose="020B0503020204020204" pitchFamily="34" charset="-122"/>
            </a:endParaRPr>
          </a:p>
        </p:txBody>
      </p:sp>
      <p:sp>
        <p:nvSpPr>
          <p:cNvPr id="22" name="Rectangle 16"/>
          <p:cNvSpPr>
            <a:spLocks noChangeArrowheads="1"/>
          </p:cNvSpPr>
          <p:nvPr/>
        </p:nvSpPr>
        <p:spPr bwMode="auto">
          <a:xfrm>
            <a:off x="1384346" y="2125110"/>
            <a:ext cx="623887"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endParaRPr lang="zh-CN" altLang="en-US" b="1">
              <a:solidFill>
                <a:prstClr val="white"/>
              </a:solidFill>
              <a:latin typeface="微软雅黑" panose="020B0503020204020204" pitchFamily="34" charset="-122"/>
              <a:ea typeface="微软雅黑" panose="020B0503020204020204" pitchFamily="34" charset="-122"/>
            </a:endParaRPr>
          </a:p>
        </p:txBody>
      </p:sp>
      <p:sp>
        <p:nvSpPr>
          <p:cNvPr id="23" name="Rectangle 19"/>
          <p:cNvSpPr>
            <a:spLocks noChangeArrowheads="1"/>
          </p:cNvSpPr>
          <p:nvPr/>
        </p:nvSpPr>
        <p:spPr bwMode="auto">
          <a:xfrm>
            <a:off x="3256008" y="2852185"/>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endParaRPr lang="zh-CN" altLang="en-US" b="1">
              <a:solidFill>
                <a:prstClr val="white"/>
              </a:solidFill>
              <a:latin typeface="微软雅黑" panose="020B0503020204020204" pitchFamily="34" charset="-122"/>
              <a:ea typeface="微软雅黑" panose="020B0503020204020204" pitchFamily="34" charset="-122"/>
            </a:endParaRPr>
          </a:p>
        </p:txBody>
      </p:sp>
      <p:sp>
        <p:nvSpPr>
          <p:cNvPr id="24" name="Rectangle 20"/>
          <p:cNvSpPr>
            <a:spLocks noChangeArrowheads="1"/>
          </p:cNvSpPr>
          <p:nvPr/>
        </p:nvSpPr>
        <p:spPr bwMode="auto">
          <a:xfrm>
            <a:off x="5135608" y="3526872"/>
            <a:ext cx="623888" cy="431800"/>
          </a:xfrm>
          <a:prstGeom prst="rect">
            <a:avLst/>
          </a:prstGeom>
          <a:solidFill>
            <a:srgbClr val="00B050"/>
          </a:solidFill>
          <a:ln w="28575">
            <a:solidFill>
              <a:schemeClr val="tx1"/>
            </a:solidFill>
            <a:miter lim="800000"/>
          </a:ln>
        </p:spPr>
        <p:txBody>
          <a:bodyPr wrap="none" anchor="ctr"/>
          <a:lstStyle/>
          <a:p>
            <a:pPr algn="ctr"/>
            <a:r>
              <a:rPr lang="zh-CN" altLang="en-US" b="1">
                <a:solidFill>
                  <a:prstClr val="white"/>
                </a:solidFill>
                <a:latin typeface="微软雅黑" panose="020B0503020204020204" pitchFamily="34" charset="-122"/>
                <a:ea typeface="微软雅黑" panose="020B0503020204020204" pitchFamily="34" charset="-122"/>
              </a:rPr>
              <a:t>首部</a:t>
            </a:r>
            <a:endParaRPr lang="zh-CN" altLang="en-US" b="1">
              <a:solidFill>
                <a:prstClr val="white"/>
              </a:solidFill>
              <a:latin typeface="微软雅黑" panose="020B0503020204020204" pitchFamily="34" charset="-122"/>
              <a:ea typeface="微软雅黑" panose="020B0503020204020204" pitchFamily="34" charset="-122"/>
            </a:endParaRPr>
          </a:p>
        </p:txBody>
      </p:sp>
      <p:grpSp>
        <p:nvGrpSpPr>
          <p:cNvPr id="25" name="Group 25"/>
          <p:cNvGrpSpPr/>
          <p:nvPr/>
        </p:nvGrpSpPr>
        <p:grpSpPr bwMode="auto">
          <a:xfrm>
            <a:off x="1373233" y="1648726"/>
            <a:ext cx="2495550" cy="431800"/>
            <a:chOff x="2063" y="2574"/>
            <a:chExt cx="1451" cy="272"/>
          </a:xfrm>
        </p:grpSpPr>
        <p:sp>
          <p:nvSpPr>
            <p:cNvPr id="26" name="AutoShape 21"/>
            <p:cNvSpPr/>
            <p:nvPr/>
          </p:nvSpPr>
          <p:spPr bwMode="auto">
            <a:xfrm rot="5400000">
              <a:off x="2744" y="2075"/>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7" name="Text Box 24"/>
            <p:cNvSpPr txBox="1">
              <a:spLocks noChangeArrowheads="1"/>
            </p:cNvSpPr>
            <p:nvPr/>
          </p:nvSpPr>
          <p:spPr bwMode="auto">
            <a:xfrm>
              <a:off x="2627" y="2574"/>
              <a:ext cx="411" cy="194"/>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grpSp>
        <p:nvGrpSpPr>
          <p:cNvPr id="28" name="Group 26"/>
          <p:cNvGrpSpPr/>
          <p:nvPr/>
        </p:nvGrpSpPr>
        <p:grpSpPr bwMode="auto">
          <a:xfrm>
            <a:off x="3256008" y="2387047"/>
            <a:ext cx="2495550" cy="425450"/>
            <a:chOff x="1973" y="2524"/>
            <a:chExt cx="1451" cy="268"/>
          </a:xfrm>
        </p:grpSpPr>
        <p:sp>
          <p:nvSpPr>
            <p:cNvPr id="29" name="AutoShape 27"/>
            <p:cNvSpPr/>
            <p:nvPr/>
          </p:nvSpPr>
          <p:spPr bwMode="auto">
            <a:xfrm rot="5400000">
              <a:off x="2654" y="2021"/>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0" name="Text Box 28"/>
            <p:cNvSpPr txBox="1">
              <a:spLocks noChangeArrowheads="1"/>
            </p:cNvSpPr>
            <p:nvPr/>
          </p:nvSpPr>
          <p:spPr bwMode="auto">
            <a:xfrm>
              <a:off x="2513" y="2524"/>
              <a:ext cx="368" cy="174"/>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2</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grpSp>
        <p:nvGrpSpPr>
          <p:cNvPr id="31" name="Group 29"/>
          <p:cNvGrpSpPr/>
          <p:nvPr/>
        </p:nvGrpSpPr>
        <p:grpSpPr bwMode="auto">
          <a:xfrm>
            <a:off x="5129258" y="3066497"/>
            <a:ext cx="2495550" cy="422275"/>
            <a:chOff x="1883" y="2394"/>
            <a:chExt cx="1451" cy="266"/>
          </a:xfrm>
        </p:grpSpPr>
        <p:sp>
          <p:nvSpPr>
            <p:cNvPr id="32" name="AutoShape 30"/>
            <p:cNvSpPr/>
            <p:nvPr/>
          </p:nvSpPr>
          <p:spPr bwMode="auto">
            <a:xfrm rot="5400000">
              <a:off x="2564" y="188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33" name="Text Box 31"/>
            <p:cNvSpPr txBox="1">
              <a:spLocks noChangeArrowheads="1"/>
            </p:cNvSpPr>
            <p:nvPr/>
          </p:nvSpPr>
          <p:spPr bwMode="auto">
            <a:xfrm>
              <a:off x="2411" y="2394"/>
              <a:ext cx="368" cy="174"/>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3</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bwMode="auto">
          <a:xfrm>
            <a:off x="2009821" y="1166260"/>
            <a:ext cx="5616575" cy="307975"/>
            <a:chOff x="1898781" y="2727667"/>
            <a:chExt cx="5616840" cy="307975"/>
          </a:xfrm>
        </p:grpSpPr>
        <p:grpSp>
          <p:nvGrpSpPr>
            <p:cNvPr id="35" name="Group 15"/>
            <p:cNvGrpSpPr/>
            <p:nvPr/>
          </p:nvGrpSpPr>
          <p:grpSpPr bwMode="auto">
            <a:xfrm>
              <a:off x="1898781" y="2727667"/>
              <a:ext cx="5616840" cy="307975"/>
              <a:chOff x="1247" y="1803"/>
              <a:chExt cx="3266" cy="194"/>
            </a:xfrm>
          </p:grpSpPr>
          <p:sp>
            <p:nvSpPr>
              <p:cNvPr id="38" name="Line 2"/>
              <p:cNvSpPr>
                <a:spLocks noChangeShapeType="1"/>
              </p:cNvSpPr>
              <p:nvPr/>
            </p:nvSpPr>
            <p:spPr bwMode="auto">
              <a:xfrm>
                <a:off x="1247" y="1888"/>
                <a:ext cx="3266" cy="0"/>
              </a:xfrm>
              <a:prstGeom prst="line">
                <a:avLst/>
              </a:prstGeom>
              <a:noFill/>
              <a:ln w="28575">
                <a:solidFill>
                  <a:srgbClr val="00CC0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9" name="Text Box 3"/>
              <p:cNvSpPr txBox="1">
                <a:spLocks noChangeArrowheads="1"/>
              </p:cNvSpPr>
              <p:nvPr/>
            </p:nvSpPr>
            <p:spPr bwMode="auto">
              <a:xfrm>
                <a:off x="2699" y="1803"/>
                <a:ext cx="316" cy="194"/>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prstClr val="black"/>
                    </a:solidFill>
                    <a:latin typeface="微软雅黑" panose="020B0503020204020204" pitchFamily="34" charset="-122"/>
                    <a:ea typeface="微软雅黑" panose="020B0503020204020204" pitchFamily="34" charset="-122"/>
                  </a:rPr>
                  <a:t>报文</a:t>
                </a:r>
                <a:endParaRPr lang="zh-CN" altLang="en-US" sz="1400" b="1">
                  <a:solidFill>
                    <a:prstClr val="black"/>
                  </a:solidFill>
                  <a:latin typeface="微软雅黑" panose="020B0503020204020204" pitchFamily="34" charset="-122"/>
                  <a:ea typeface="微软雅黑" panose="020B0503020204020204" pitchFamily="34" charset="-122"/>
                </a:endParaRPr>
              </a:p>
            </p:txBody>
          </p:sp>
        </p:grpSp>
        <p:cxnSp>
          <p:nvCxnSpPr>
            <p:cNvPr id="36" name="直接连接符 21"/>
            <p:cNvCxnSpPr>
              <a:cxnSpLocks noChangeShapeType="1"/>
            </p:cNvCxnSpPr>
            <p:nvPr/>
          </p:nvCxnSpPr>
          <p:spPr bwMode="auto">
            <a:xfrm>
              <a:off x="1900501"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7" name="直接连接符 22"/>
            <p:cNvCxnSpPr>
              <a:cxnSpLocks noChangeShapeType="1"/>
            </p:cNvCxnSpPr>
            <p:nvPr/>
          </p:nvCxnSpPr>
          <p:spPr bwMode="auto">
            <a:xfrm>
              <a:off x="7500522" y="2727671"/>
              <a:ext cx="0" cy="295331"/>
            </a:xfrm>
            <a:prstGeom prst="line">
              <a:avLst/>
            </a:prstGeom>
            <a:noFill/>
            <a:ln w="28575" algn="ctr">
              <a:solidFill>
                <a:srgbClr val="00CC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0" name="Text Box 33"/>
          <p:cNvSpPr txBox="1">
            <a:spLocks noChangeArrowheads="1"/>
          </p:cNvSpPr>
          <p:nvPr/>
        </p:nvSpPr>
        <p:spPr bwMode="auto">
          <a:xfrm>
            <a:off x="981335" y="3558106"/>
            <a:ext cx="249299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b="1" dirty="0" smtClean="0">
                <a:solidFill>
                  <a:srgbClr val="0000CC"/>
                </a:solidFill>
                <a:latin typeface="微软雅黑" panose="020B0503020204020204" pitchFamily="34" charset="-122"/>
                <a:ea typeface="微软雅黑" panose="020B0503020204020204" pitchFamily="34" charset="-122"/>
              </a:rPr>
              <a:t>注意：左边</a:t>
            </a:r>
            <a:r>
              <a:rPr lang="zh-CN" altLang="en-US" b="1" dirty="0">
                <a:solidFill>
                  <a:srgbClr val="0000CC"/>
                </a:solidFill>
                <a:latin typeface="微软雅黑" panose="020B0503020204020204" pitchFamily="34" charset="-122"/>
                <a:ea typeface="微软雅黑" panose="020B0503020204020204" pitchFamily="34" charset="-122"/>
              </a:rPr>
              <a:t>是“前面”</a:t>
            </a:r>
            <a:endParaRPr lang="zh-CN" altLang="en-US" b="1" dirty="0">
              <a:solidFill>
                <a:srgbClr val="0000CC"/>
              </a:solidFill>
              <a:latin typeface="微软雅黑" panose="020B0503020204020204" pitchFamily="34" charset="-122"/>
              <a:ea typeface="微软雅黑" panose="020B0503020204020204" pitchFamily="34" charset="-122"/>
            </a:endParaRPr>
          </a:p>
        </p:txBody>
      </p:sp>
      <p:sp>
        <p:nvSpPr>
          <p:cNvPr id="41" name="矩形 40"/>
          <p:cNvSpPr/>
          <p:nvPr/>
        </p:nvSpPr>
        <p:spPr>
          <a:xfrm>
            <a:off x="1045030" y="4142276"/>
            <a:ext cx="6914204" cy="400110"/>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分组又称为“包”，而分组的首部也可称为“包头”。</a:t>
            </a:r>
            <a:endParaRPr lang="zh-CN" altLang="en-US" sz="2000" b="1" dirty="0">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数据段前面添加首部就构成了</a:t>
            </a:r>
            <a:r>
              <a:rPr lang="zh-CN" altLang="en-US" dirty="0">
                <a:solidFill>
                  <a:srgbClr val="FFFF00"/>
                </a:solidFill>
              </a:rPr>
              <a:t>分组</a:t>
            </a:r>
            <a:r>
              <a:rPr lang="zh-CN" altLang="en-US" dirty="0"/>
              <a:t> </a:t>
            </a:r>
            <a:r>
              <a:rPr lang="en-US" altLang="zh-CN" dirty="0"/>
              <a:t>(packet</a:t>
            </a:r>
            <a:r>
              <a:rPr lang="en-US" altLang="zh-CN" dirty="0" smtClean="0"/>
              <a:t>)</a:t>
            </a:r>
            <a:endParaRPr lang="en-US" altLang="zh-CN"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1000"/>
                                  </p:stCondLst>
                                  <p:childTnLst>
                                    <p:set>
                                      <p:cBhvr>
                                        <p:cTn id="6" dur="1" fill="hold">
                                          <p:stCondLst>
                                            <p:cond delay="0"/>
                                          </p:stCondLst>
                                        </p:cTn>
                                        <p:tgtEl>
                                          <p:spTgt spid="34"/>
                                        </p:tgtEl>
                                        <p:attrNameLst>
                                          <p:attrName>style.visibility</p:attrName>
                                        </p:attrNameLst>
                                      </p:cBhvr>
                                      <p:to>
                                        <p:strVal val="hidden"/>
                                      </p:to>
                                    </p:set>
                                  </p:childTnLst>
                                </p:cTn>
                              </p:par>
                            </p:childTnLst>
                          </p:cTn>
                        </p:par>
                        <p:par>
                          <p:cTn id="7" fill="hold">
                            <p:stCondLst>
                              <p:cond delay="1000"/>
                            </p:stCondLst>
                            <p:childTnLst>
                              <p:par>
                                <p:cTn id="8" presetID="42" presetClass="path" presetSubtype="0" accel="50000" decel="50000" fill="hold" grpId="0" nodeType="afterEffect">
                                  <p:stCondLst>
                                    <p:cond delay="0"/>
                                  </p:stCondLst>
                                  <p:childTnLst>
                                    <p:animMotion origin="layout" path="M 1.38889E-6 2.96296E-6 L 1.38889E-6 0.11852 " pathEditMode="relative" rAng="0" ptsTypes="AA">
                                      <p:cBhvr>
                                        <p:cTn id="9" dur="2000" fill="hold"/>
                                        <p:tgtEl>
                                          <p:spTgt spid="19"/>
                                        </p:tgtEl>
                                        <p:attrNameLst>
                                          <p:attrName>ppt_x</p:attrName>
                                          <p:attrName>ppt_y</p:attrName>
                                        </p:attrNameLst>
                                      </p:cBhvr>
                                      <p:rCtr x="0" y="5926"/>
                                    </p:animMotion>
                                  </p:childTnLst>
                                </p:cTn>
                              </p:par>
                            </p:childTnLst>
                          </p:cTn>
                        </p:par>
                        <p:par>
                          <p:cTn id="10" fill="hold">
                            <p:stCondLst>
                              <p:cond delay="3000"/>
                            </p:stCondLst>
                            <p:childTnLst>
                              <p:par>
                                <p:cTn id="11" presetID="1" presetClass="entr" presetSubtype="0" fill="hold" grpId="0" nodeType="afterEffect">
                                  <p:stCondLst>
                                    <p:cond delay="500"/>
                                  </p:stCondLst>
                                  <p:childTnLst>
                                    <p:set>
                                      <p:cBhvr>
                                        <p:cTn id="12" dur="1" fill="hold">
                                          <p:stCondLst>
                                            <p:cond delay="0"/>
                                          </p:stCondLst>
                                        </p:cTn>
                                        <p:tgtEl>
                                          <p:spTgt spid="22"/>
                                        </p:tgtEl>
                                        <p:attrNameLst>
                                          <p:attrName>style.visibility</p:attrName>
                                        </p:attrNameLst>
                                      </p:cBhvr>
                                      <p:to>
                                        <p:strVal val="visible"/>
                                      </p:to>
                                    </p:set>
                                  </p:childTnLst>
                                </p:cTn>
                              </p:par>
                            </p:childTnLst>
                          </p:cTn>
                        </p:par>
                        <p:par>
                          <p:cTn id="13" fill="hold">
                            <p:stCondLst>
                              <p:cond delay="3500"/>
                            </p:stCondLst>
                            <p:childTnLst>
                              <p:par>
                                <p:cTn id="14" presetID="1" presetClass="entr" presetSubtype="0" fill="hold" nodeType="afterEffect">
                                  <p:stCondLst>
                                    <p:cond delay="500"/>
                                  </p:stCondLst>
                                  <p:childTnLst>
                                    <p:set>
                                      <p:cBhvr>
                                        <p:cTn id="15" dur="1" fill="hold">
                                          <p:stCondLst>
                                            <p:cond delay="0"/>
                                          </p:stCondLst>
                                        </p:cTn>
                                        <p:tgtEl>
                                          <p:spTgt spid="25"/>
                                        </p:tgtEl>
                                        <p:attrNameLst>
                                          <p:attrName>style.visibility</p:attrName>
                                        </p:attrNameLst>
                                      </p:cBhvr>
                                      <p:to>
                                        <p:strVal val="visible"/>
                                      </p:to>
                                    </p:set>
                                  </p:childTnLst>
                                </p:cTn>
                              </p:par>
                            </p:childTnLst>
                          </p:cTn>
                        </p:par>
                        <p:par>
                          <p:cTn id="16" fill="hold">
                            <p:stCondLst>
                              <p:cond delay="4000"/>
                            </p:stCondLst>
                            <p:childTnLst>
                              <p:par>
                                <p:cTn id="17" presetID="42" presetClass="path" presetSubtype="0" accel="50000" decel="50000" fill="hold" grpId="0" nodeType="afterEffect">
                                  <p:stCondLst>
                                    <p:cond delay="500"/>
                                  </p:stCondLst>
                                  <p:childTnLst>
                                    <p:animMotion origin="layout" path="M 3.88889E-6 2.96296E-6 L 3.88889E-6 0.2608 " pathEditMode="relative" rAng="0" ptsTypes="AA">
                                      <p:cBhvr>
                                        <p:cTn id="18" dur="2000" fill="hold"/>
                                        <p:tgtEl>
                                          <p:spTgt spid="20"/>
                                        </p:tgtEl>
                                        <p:attrNameLst>
                                          <p:attrName>ppt_x</p:attrName>
                                          <p:attrName>ppt_y</p:attrName>
                                        </p:attrNameLst>
                                      </p:cBhvr>
                                      <p:rCtr x="0" y="13025"/>
                                    </p:animMotion>
                                  </p:childTnLst>
                                </p:cTn>
                              </p:par>
                            </p:childTnLst>
                          </p:cTn>
                        </p:par>
                        <p:par>
                          <p:cTn id="19" fill="hold">
                            <p:stCondLst>
                              <p:cond delay="6500"/>
                            </p:stCondLst>
                            <p:childTnLst>
                              <p:par>
                                <p:cTn id="20" presetID="1" presetClass="entr" presetSubtype="0" fill="hold" grpId="0" nodeType="afterEffect">
                                  <p:stCondLst>
                                    <p:cond delay="500"/>
                                  </p:stCondLst>
                                  <p:childTnLst>
                                    <p:set>
                                      <p:cBhvr>
                                        <p:cTn id="21" dur="1" fill="hold">
                                          <p:stCondLst>
                                            <p:cond delay="0"/>
                                          </p:stCondLst>
                                        </p:cTn>
                                        <p:tgtEl>
                                          <p:spTgt spid="23"/>
                                        </p:tgtEl>
                                        <p:attrNameLst>
                                          <p:attrName>style.visibility</p:attrName>
                                        </p:attrNameLst>
                                      </p:cBhvr>
                                      <p:to>
                                        <p:strVal val="visible"/>
                                      </p:to>
                                    </p:set>
                                  </p:childTnLst>
                                </p:cTn>
                              </p:par>
                            </p:childTnLst>
                          </p:cTn>
                        </p:par>
                        <p:par>
                          <p:cTn id="22" fill="hold">
                            <p:stCondLst>
                              <p:cond delay="7000"/>
                            </p:stCondLst>
                            <p:childTnLst>
                              <p:par>
                                <p:cTn id="23" presetID="1" presetClass="entr" presetSubtype="0" fill="hold" nodeType="afterEffect">
                                  <p:stCondLst>
                                    <p:cond delay="500"/>
                                  </p:stCondLst>
                                  <p:childTnLst>
                                    <p:set>
                                      <p:cBhvr>
                                        <p:cTn id="24" dur="1" fill="hold">
                                          <p:stCondLst>
                                            <p:cond delay="0"/>
                                          </p:stCondLst>
                                        </p:cTn>
                                        <p:tgtEl>
                                          <p:spTgt spid="28"/>
                                        </p:tgtEl>
                                        <p:attrNameLst>
                                          <p:attrName>style.visibility</p:attrName>
                                        </p:attrNameLst>
                                      </p:cBhvr>
                                      <p:to>
                                        <p:strVal val="visible"/>
                                      </p:to>
                                    </p:set>
                                  </p:childTnLst>
                                </p:cTn>
                              </p:par>
                            </p:childTnLst>
                          </p:cTn>
                        </p:par>
                        <p:par>
                          <p:cTn id="25" fill="hold">
                            <p:stCondLst>
                              <p:cond delay="7500"/>
                            </p:stCondLst>
                            <p:childTnLst>
                              <p:par>
                                <p:cTn id="26" presetID="42" presetClass="path" presetSubtype="0" accel="50000" decel="50000" fill="hold" grpId="0" nodeType="afterEffect">
                                  <p:stCondLst>
                                    <p:cond delay="500"/>
                                  </p:stCondLst>
                                  <p:childTnLst>
                                    <p:animMotion origin="layout" path="M 2.77778E-6 2.96296E-6 L 2.77778E-6 0.39105 " pathEditMode="relative" rAng="0" ptsTypes="AA">
                                      <p:cBhvr>
                                        <p:cTn id="27" dur="2000" fill="hold"/>
                                        <p:tgtEl>
                                          <p:spTgt spid="21"/>
                                        </p:tgtEl>
                                        <p:attrNameLst>
                                          <p:attrName>ppt_x</p:attrName>
                                          <p:attrName>ppt_y</p:attrName>
                                        </p:attrNameLst>
                                      </p:cBhvr>
                                      <p:rCtr x="0" y="19537"/>
                                    </p:animMotion>
                                  </p:childTnLst>
                                </p:cTn>
                              </p:par>
                            </p:childTnLst>
                          </p:cTn>
                        </p:par>
                        <p:par>
                          <p:cTn id="28" fill="hold">
                            <p:stCondLst>
                              <p:cond delay="10000"/>
                            </p:stCondLst>
                            <p:childTnLst>
                              <p:par>
                                <p:cTn id="29" presetID="1" presetClass="entr" presetSubtype="0" fill="hold" grpId="0" nodeType="afterEffect">
                                  <p:stCondLst>
                                    <p:cond delay="500"/>
                                  </p:stCondLst>
                                  <p:childTnLst>
                                    <p:set>
                                      <p:cBhvr>
                                        <p:cTn id="30" dur="1" fill="hold">
                                          <p:stCondLst>
                                            <p:cond delay="0"/>
                                          </p:stCondLst>
                                        </p:cTn>
                                        <p:tgtEl>
                                          <p:spTgt spid="24"/>
                                        </p:tgtEl>
                                        <p:attrNameLst>
                                          <p:attrName>style.visibility</p:attrName>
                                        </p:attrNameLst>
                                      </p:cBhvr>
                                      <p:to>
                                        <p:strVal val="visible"/>
                                      </p:to>
                                    </p:set>
                                  </p:childTnLst>
                                </p:cTn>
                              </p:par>
                            </p:childTnLst>
                          </p:cTn>
                        </p:par>
                        <p:par>
                          <p:cTn id="31" fill="hold">
                            <p:stCondLst>
                              <p:cond delay="10500"/>
                            </p:stCondLst>
                            <p:childTnLst>
                              <p:par>
                                <p:cTn id="32" presetID="1" presetClass="entr" presetSubtype="0" fill="hold" nodeType="afterEffect">
                                  <p:stCondLst>
                                    <p:cond delay="500"/>
                                  </p:stCondLst>
                                  <p:childTnLst>
                                    <p:set>
                                      <p:cBhvr>
                                        <p:cTn id="33" dur="1" fill="hold">
                                          <p:stCondLst>
                                            <p:cond delay="0"/>
                                          </p:stCondLst>
                                        </p:cTn>
                                        <p:tgtEl>
                                          <p:spTgt spid="31"/>
                                        </p:tgtEl>
                                        <p:attrNameLst>
                                          <p:attrName>style.visibility</p:attrName>
                                        </p:attrNameLst>
                                      </p:cBhvr>
                                      <p:to>
                                        <p:strVal val="visible"/>
                                      </p:to>
                                    </p:set>
                                  </p:childTnLst>
                                </p:cTn>
                              </p:par>
                            </p:childTnLst>
                          </p:cTn>
                        </p:par>
                        <p:par>
                          <p:cTn id="34" fill="hold">
                            <p:stCondLst>
                              <p:cond delay="11000"/>
                            </p:stCondLst>
                            <p:childTnLst>
                              <p:par>
                                <p:cTn id="35" presetID="1" presetClass="entr" presetSubtype="0" fill="hold" grpId="0" nodeType="after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par>
                          <p:cTn id="37" fill="hold">
                            <p:stCondLst>
                              <p:cond delay="11000"/>
                            </p:stCondLst>
                            <p:childTnLst>
                              <p:par>
                                <p:cTn id="38" presetID="35" presetClass="emph" presetSubtype="0" repeatCount="3000" fill="hold" grpId="1" nodeType="afterEffect">
                                  <p:stCondLst>
                                    <p:cond delay="0"/>
                                  </p:stCondLst>
                                  <p:childTnLst>
                                    <p:anim calcmode="discrete" valueType="str">
                                      <p:cBhvr>
                                        <p:cTn id="39" dur="1000" fill="hold"/>
                                        <p:tgtEl>
                                          <p:spTgt spid="40"/>
                                        </p:tgtEl>
                                        <p:attrNameLst>
                                          <p:attrName>style.visibility</p:attrName>
                                        </p:attrNameLst>
                                      </p:cBhvr>
                                      <p:tavLst>
                                        <p:tav tm="0">
                                          <p:val>
                                            <p:strVal val="hidden"/>
                                          </p:val>
                                        </p:tav>
                                        <p:tav tm="50000">
                                          <p:val>
                                            <p:strVal val="visible"/>
                                          </p:val>
                                        </p:tav>
                                      </p:tavLst>
                                    </p:anim>
                                  </p:childTnLst>
                                </p:cTn>
                              </p:par>
                            </p:childTnLst>
                          </p:cTn>
                        </p:par>
                        <p:par>
                          <p:cTn id="40" fill="hold">
                            <p:stCondLst>
                              <p:cond delay="12000"/>
                            </p:stCondLst>
                            <p:childTnLst>
                              <p:par>
                                <p:cTn id="41" presetID="1" presetClass="entr" presetSubtype="0" fill="hold" grpId="0" nodeType="after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40" grpId="0"/>
      <p:bldP spid="40" grpId="1"/>
      <p:bldP spid="41"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内容占位符 22"/>
          <p:cNvSpPr>
            <a:spLocks noGrp="1"/>
          </p:cNvSpPr>
          <p:nvPr>
            <p:ph sz="quarter" idx="10"/>
          </p:nvPr>
        </p:nvSpPr>
        <p:spPr/>
        <p:txBody>
          <a:bodyPr/>
          <a:lstStyle/>
          <a:p>
            <a:r>
              <a:rPr lang="zh-CN" altLang="en-US" dirty="0"/>
              <a:t>互联网采用分组交换技术。</a:t>
            </a:r>
            <a:r>
              <a:rPr lang="zh-CN" altLang="en-US" dirty="0">
                <a:solidFill>
                  <a:srgbClr val="0000FF"/>
                </a:solidFill>
              </a:rPr>
              <a:t>分组</a:t>
            </a:r>
            <a:r>
              <a:rPr lang="zh-CN" altLang="en-US" dirty="0">
                <a:solidFill>
                  <a:srgbClr val="C00000"/>
                </a:solidFill>
              </a:rPr>
              <a:t>是在互联网中传送的</a:t>
            </a:r>
            <a:r>
              <a:rPr lang="zh-CN" altLang="en-US" dirty="0">
                <a:solidFill>
                  <a:srgbClr val="0000FF"/>
                </a:solidFill>
              </a:rPr>
              <a:t>数据单元。</a:t>
            </a:r>
            <a:endParaRPr lang="zh-CN" altLang="en-US" dirty="0">
              <a:solidFill>
                <a:srgbClr val="0000FF"/>
              </a:solidFill>
            </a:endParaRPr>
          </a:p>
          <a:p>
            <a:r>
              <a:rPr lang="zh-CN" altLang="en-US" dirty="0" smtClean="0"/>
              <a:t>发送端</a:t>
            </a:r>
            <a:r>
              <a:rPr lang="zh-CN" altLang="en-US" dirty="0" smtClean="0">
                <a:solidFill>
                  <a:srgbClr val="C00000"/>
                </a:solidFill>
              </a:rPr>
              <a:t>依次</a:t>
            </a:r>
            <a:r>
              <a:rPr lang="zh-CN" altLang="en-US" dirty="0"/>
              <a:t>把各分组发送到接收端。</a:t>
            </a:r>
            <a:endParaRPr lang="zh-CN" altLang="en-US" dirty="0"/>
          </a:p>
          <a:p>
            <a:endParaRPr lang="zh-CN" altLang="en-US" dirty="0"/>
          </a:p>
        </p:txBody>
      </p:sp>
      <p:sp>
        <p:nvSpPr>
          <p:cNvPr id="2" name="文本占位符 1"/>
          <p:cNvSpPr>
            <a:spLocks noGrp="1"/>
          </p:cNvSpPr>
          <p:nvPr>
            <p:ph type="body" sz="quarter" idx="11"/>
          </p:nvPr>
        </p:nvSpPr>
        <p:spPr/>
        <p:txBody>
          <a:bodyPr/>
          <a:lstStyle/>
          <a:p>
            <a:r>
              <a:rPr lang="zh-CN" altLang="en-US" dirty="0" smtClean="0"/>
              <a:t>分组交换以</a:t>
            </a:r>
            <a:r>
              <a:rPr lang="zh-CN" altLang="en-US" dirty="0"/>
              <a:t>“</a:t>
            </a:r>
            <a:r>
              <a:rPr lang="zh-CN" altLang="en-US" dirty="0">
                <a:solidFill>
                  <a:srgbClr val="FFFF00"/>
                </a:solidFill>
              </a:rPr>
              <a:t>分组</a:t>
            </a:r>
            <a:r>
              <a:rPr lang="zh-CN" altLang="en-US" dirty="0"/>
              <a:t>”作为数据传输单元</a:t>
            </a:r>
            <a:endParaRPr lang="zh-CN" altLang="en-US" dirty="0"/>
          </a:p>
        </p:txBody>
      </p:sp>
      <p:grpSp>
        <p:nvGrpSpPr>
          <p:cNvPr id="3" name="组合 2"/>
          <p:cNvGrpSpPr/>
          <p:nvPr/>
        </p:nvGrpSpPr>
        <p:grpSpPr bwMode="auto">
          <a:xfrm>
            <a:off x="1016000" y="2208805"/>
            <a:ext cx="2136775" cy="842743"/>
            <a:chOff x="2040721" y="2921091"/>
            <a:chExt cx="2135660" cy="841771"/>
          </a:xfrm>
        </p:grpSpPr>
        <p:sp>
          <p:nvSpPr>
            <p:cNvPr id="4" name="Rectangle 2"/>
            <p:cNvSpPr>
              <a:spLocks noChangeArrowheads="1"/>
            </p:cNvSpPr>
            <p:nvPr/>
          </p:nvSpPr>
          <p:spPr bwMode="auto">
            <a:xfrm>
              <a:off x="2574636" y="3393568"/>
              <a:ext cx="1600274"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5" name="Rectangle 10"/>
            <p:cNvSpPr>
              <a:spLocks noChangeArrowheads="1"/>
            </p:cNvSpPr>
            <p:nvPr/>
          </p:nvSpPr>
          <p:spPr bwMode="auto">
            <a:xfrm>
              <a:off x="2040721" y="3393568"/>
              <a:ext cx="533915"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endParaRPr lang="zh-CN" altLang="en-US" sz="1600" b="1">
                <a:solidFill>
                  <a:prstClr val="white"/>
                </a:solidFill>
                <a:latin typeface="微软雅黑" panose="020B0503020204020204" pitchFamily="34" charset="-122"/>
                <a:ea typeface="微软雅黑" panose="020B0503020204020204" pitchFamily="34" charset="-122"/>
              </a:endParaRPr>
            </a:p>
          </p:txBody>
        </p:sp>
        <p:grpSp>
          <p:nvGrpSpPr>
            <p:cNvPr id="6" name="Group 13"/>
            <p:cNvGrpSpPr/>
            <p:nvPr/>
          </p:nvGrpSpPr>
          <p:grpSpPr bwMode="auto">
            <a:xfrm>
              <a:off x="2042192" y="2921091"/>
              <a:ext cx="2134189" cy="410025"/>
              <a:chOff x="1973" y="2538"/>
              <a:chExt cx="1451" cy="302"/>
            </a:xfrm>
          </p:grpSpPr>
          <p:sp>
            <p:nvSpPr>
              <p:cNvPr id="7" name="AutoShape 14"/>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8" name="Text Box 15"/>
              <p:cNvSpPr txBox="1">
                <a:spLocks noChangeArrowheads="1"/>
              </p:cNvSpPr>
              <p:nvPr/>
            </p:nvSpPr>
            <p:spPr bwMode="auto">
              <a:xfrm>
                <a:off x="2489" y="2538"/>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grpSp>
      <p:grpSp>
        <p:nvGrpSpPr>
          <p:cNvPr id="9" name="组合 8"/>
          <p:cNvGrpSpPr/>
          <p:nvPr/>
        </p:nvGrpSpPr>
        <p:grpSpPr bwMode="auto">
          <a:xfrm>
            <a:off x="3516313" y="2694359"/>
            <a:ext cx="2133600" cy="849312"/>
            <a:chOff x="3642465" y="3652888"/>
            <a:chExt cx="2134187" cy="849919"/>
          </a:xfrm>
        </p:grpSpPr>
        <p:sp>
          <p:nvSpPr>
            <p:cNvPr id="10" name="Rectangle 3"/>
            <p:cNvSpPr>
              <a:spLocks noChangeArrowheads="1"/>
            </p:cNvSpPr>
            <p:nvPr/>
          </p:nvSpPr>
          <p:spPr bwMode="auto">
            <a:xfrm>
              <a:off x="4176379" y="4133513"/>
              <a:ext cx="1600273" cy="369294"/>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11" name="Rectangle 11"/>
            <p:cNvSpPr>
              <a:spLocks noChangeArrowheads="1"/>
            </p:cNvSpPr>
            <p:nvPr/>
          </p:nvSpPr>
          <p:spPr bwMode="auto">
            <a:xfrm>
              <a:off x="3642465" y="4133513"/>
              <a:ext cx="533914" cy="369294"/>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endParaRPr lang="zh-CN" altLang="en-US" sz="1600" b="1">
                <a:solidFill>
                  <a:prstClr val="white"/>
                </a:solidFill>
                <a:latin typeface="微软雅黑" panose="020B0503020204020204" pitchFamily="34" charset="-122"/>
                <a:ea typeface="微软雅黑" panose="020B0503020204020204" pitchFamily="34" charset="-122"/>
              </a:endParaRPr>
            </a:p>
          </p:txBody>
        </p:sp>
        <p:grpSp>
          <p:nvGrpSpPr>
            <p:cNvPr id="12" name="Group 16"/>
            <p:cNvGrpSpPr/>
            <p:nvPr/>
          </p:nvGrpSpPr>
          <p:grpSpPr bwMode="auto">
            <a:xfrm>
              <a:off x="3642465" y="3652888"/>
              <a:ext cx="2134187" cy="418171"/>
              <a:chOff x="1973" y="2532"/>
              <a:chExt cx="1451" cy="308"/>
            </a:xfrm>
          </p:grpSpPr>
          <p:sp>
            <p:nvSpPr>
              <p:cNvPr id="13" name="AutoShape 17"/>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14" name="Text Box 18"/>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2</a:t>
                </a:r>
                <a:endParaRPr lang="en-US" altLang="zh-CN" sz="1400" b="1">
                  <a:solidFill>
                    <a:srgbClr val="0000FF"/>
                  </a:solidFill>
                  <a:latin typeface="微软雅黑" panose="020B0503020204020204" pitchFamily="34" charset="-122"/>
                  <a:ea typeface="微软雅黑" panose="020B0503020204020204" pitchFamily="34" charset="-122"/>
                </a:endParaRPr>
              </a:p>
            </p:txBody>
          </p:sp>
        </p:grpSp>
      </p:grpSp>
      <p:grpSp>
        <p:nvGrpSpPr>
          <p:cNvPr id="15" name="组合 14"/>
          <p:cNvGrpSpPr/>
          <p:nvPr/>
        </p:nvGrpSpPr>
        <p:grpSpPr bwMode="auto">
          <a:xfrm>
            <a:off x="6062663" y="3249984"/>
            <a:ext cx="2139950" cy="839787"/>
            <a:chOff x="5242738" y="4391485"/>
            <a:chExt cx="2140071" cy="839059"/>
          </a:xfrm>
        </p:grpSpPr>
        <p:sp>
          <p:nvSpPr>
            <p:cNvPr id="16" name="Rectangle 4"/>
            <p:cNvSpPr>
              <a:spLocks noChangeArrowheads="1"/>
            </p:cNvSpPr>
            <p:nvPr/>
          </p:nvSpPr>
          <p:spPr bwMode="auto">
            <a:xfrm>
              <a:off x="5782536" y="4861249"/>
              <a:ext cx="1600273" cy="369295"/>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solidFill>
                    <a:prstClr val="black"/>
                  </a:solidFill>
                  <a:latin typeface="微软雅黑" panose="020B0503020204020204" pitchFamily="34" charset="-122"/>
                  <a:ea typeface="微软雅黑" panose="020B0503020204020204" pitchFamily="34" charset="-122"/>
                </a:rPr>
                <a:t>数     据</a:t>
              </a:r>
              <a:endParaRPr lang="zh-CN" altLang="en-US" sz="1600" b="1">
                <a:solidFill>
                  <a:prstClr val="black"/>
                </a:solidFill>
                <a:latin typeface="微软雅黑" panose="020B0503020204020204" pitchFamily="34" charset="-122"/>
                <a:ea typeface="微软雅黑" panose="020B0503020204020204" pitchFamily="34" charset="-122"/>
              </a:endParaRPr>
            </a:p>
          </p:txBody>
        </p:sp>
        <p:sp>
          <p:nvSpPr>
            <p:cNvPr id="17" name="Rectangle 12"/>
            <p:cNvSpPr>
              <a:spLocks noChangeArrowheads="1"/>
            </p:cNvSpPr>
            <p:nvPr/>
          </p:nvSpPr>
          <p:spPr bwMode="auto">
            <a:xfrm>
              <a:off x="5242738" y="4859892"/>
              <a:ext cx="533915" cy="370652"/>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prstClr val="white"/>
                  </a:solidFill>
                  <a:latin typeface="微软雅黑" panose="020B0503020204020204" pitchFamily="34" charset="-122"/>
                  <a:ea typeface="微软雅黑" panose="020B0503020204020204" pitchFamily="34" charset="-122"/>
                </a:rPr>
                <a:t>首部</a:t>
              </a:r>
              <a:endParaRPr lang="zh-CN" altLang="en-US" sz="1600" b="1">
                <a:solidFill>
                  <a:prstClr val="white"/>
                </a:solidFill>
                <a:latin typeface="微软雅黑" panose="020B0503020204020204" pitchFamily="34" charset="-122"/>
                <a:ea typeface="微软雅黑" panose="020B0503020204020204" pitchFamily="34" charset="-122"/>
              </a:endParaRPr>
            </a:p>
          </p:txBody>
        </p:sp>
        <p:grpSp>
          <p:nvGrpSpPr>
            <p:cNvPr id="18" name="Group 19"/>
            <p:cNvGrpSpPr/>
            <p:nvPr/>
          </p:nvGrpSpPr>
          <p:grpSpPr bwMode="auto">
            <a:xfrm>
              <a:off x="5242738" y="4391485"/>
              <a:ext cx="2134188" cy="418172"/>
              <a:chOff x="1973" y="2532"/>
              <a:chExt cx="1451" cy="308"/>
            </a:xfrm>
          </p:grpSpPr>
          <p:sp>
            <p:nvSpPr>
              <p:cNvPr id="19" name="AutoShape 20"/>
              <p:cNvSpPr/>
              <p:nvPr/>
            </p:nvSpPr>
            <p:spPr bwMode="auto">
              <a:xfrm rot="5400000">
                <a:off x="2654" y="2069"/>
                <a:ext cx="90"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a typeface="宋体" panose="02010600030101010101" pitchFamily="2" charset="-122"/>
                </a:endParaRPr>
              </a:p>
            </p:txBody>
          </p:sp>
          <p:sp>
            <p:nvSpPr>
              <p:cNvPr id="20" name="Text Box 21"/>
              <p:cNvSpPr txBox="1">
                <a:spLocks noChangeArrowheads="1"/>
              </p:cNvSpPr>
              <p:nvPr/>
            </p:nvSpPr>
            <p:spPr bwMode="auto">
              <a:xfrm>
                <a:off x="248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a:solidFill>
                      <a:srgbClr val="0000FF"/>
                    </a:solidFill>
                    <a:latin typeface="微软雅黑" panose="020B0503020204020204" pitchFamily="34" charset="-122"/>
                    <a:ea typeface="微软雅黑" panose="020B0503020204020204" pitchFamily="34" charset="-122"/>
                  </a:rPr>
                  <a:t>分组 </a:t>
                </a:r>
                <a:r>
                  <a:rPr lang="en-US" altLang="zh-CN" sz="1400" b="1">
                    <a:solidFill>
                      <a:srgbClr val="0000FF"/>
                    </a:solidFill>
                    <a:latin typeface="微软雅黑" panose="020B0503020204020204" pitchFamily="34" charset="-122"/>
                    <a:ea typeface="微软雅黑" panose="020B0503020204020204" pitchFamily="34" charset="-122"/>
                  </a:rPr>
                  <a:t>3</a:t>
                </a:r>
                <a:endParaRPr lang="en-US" altLang="zh-CN" sz="1400" b="1">
                  <a:solidFill>
                    <a:srgbClr val="0000FF"/>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par>
                          <p:cTn id="11" fill="hold">
                            <p:stCondLst>
                              <p:cond delay="0"/>
                            </p:stCondLst>
                            <p:childTnLst>
                              <p:par>
                                <p:cTn id="12" presetID="2" presetClass="exit" presetSubtype="8" fill="hold" nodeType="afterEffect">
                                  <p:stCondLst>
                                    <p:cond delay="1000"/>
                                  </p:stCondLst>
                                  <p:childTnLst>
                                    <p:anim calcmode="lin" valueType="num">
                                      <p:cBhvr additive="base">
                                        <p:cTn id="13" dur="2000"/>
                                        <p:tgtEl>
                                          <p:spTgt spid="3"/>
                                        </p:tgtEl>
                                        <p:attrNameLst>
                                          <p:attrName>ppt_x</p:attrName>
                                        </p:attrNameLst>
                                      </p:cBhvr>
                                      <p:tavLst>
                                        <p:tav tm="0">
                                          <p:val>
                                            <p:strVal val="ppt_x"/>
                                          </p:val>
                                        </p:tav>
                                        <p:tav tm="100000">
                                          <p:val>
                                            <p:strVal val="0-ppt_w/2"/>
                                          </p:val>
                                        </p:tav>
                                      </p:tavLst>
                                    </p:anim>
                                    <p:anim calcmode="lin" valueType="num">
                                      <p:cBhvr additive="base">
                                        <p:cTn id="14" dur="2000"/>
                                        <p:tgtEl>
                                          <p:spTgt spid="3"/>
                                        </p:tgtEl>
                                        <p:attrNameLst>
                                          <p:attrName>ppt_y</p:attrName>
                                        </p:attrNameLst>
                                      </p:cBhvr>
                                      <p:tavLst>
                                        <p:tav tm="0">
                                          <p:val>
                                            <p:strVal val="ppt_y"/>
                                          </p:val>
                                        </p:tav>
                                        <p:tav tm="100000">
                                          <p:val>
                                            <p:strVal val="ppt_y"/>
                                          </p:val>
                                        </p:tav>
                                      </p:tavLst>
                                    </p:anim>
                                    <p:set>
                                      <p:cBhvr>
                                        <p:cTn id="15" dur="1" fill="hold">
                                          <p:stCondLst>
                                            <p:cond delay="1999"/>
                                          </p:stCondLst>
                                        </p:cTn>
                                        <p:tgtEl>
                                          <p:spTgt spid="3"/>
                                        </p:tgtEl>
                                        <p:attrNameLst>
                                          <p:attrName>style.visibility</p:attrName>
                                        </p:attrNameLst>
                                      </p:cBhvr>
                                      <p:to>
                                        <p:strVal val="hidden"/>
                                      </p:to>
                                    </p:set>
                                  </p:childTnLst>
                                </p:cTn>
                              </p:par>
                            </p:childTnLst>
                          </p:cTn>
                        </p:par>
                        <p:par>
                          <p:cTn id="16" fill="hold">
                            <p:stCondLst>
                              <p:cond delay="3000"/>
                            </p:stCondLst>
                            <p:childTnLst>
                              <p:par>
                                <p:cTn id="17" presetID="2" presetClass="exit" presetSubtype="8" fill="hold" nodeType="afterEffect">
                                  <p:stCondLst>
                                    <p:cond delay="250"/>
                                  </p:stCondLst>
                                  <p:childTnLst>
                                    <p:anim calcmode="lin" valueType="num">
                                      <p:cBhvr additive="base">
                                        <p:cTn id="18" dur="2000"/>
                                        <p:tgtEl>
                                          <p:spTgt spid="9"/>
                                        </p:tgtEl>
                                        <p:attrNameLst>
                                          <p:attrName>ppt_x</p:attrName>
                                        </p:attrNameLst>
                                      </p:cBhvr>
                                      <p:tavLst>
                                        <p:tav tm="0">
                                          <p:val>
                                            <p:strVal val="ppt_x"/>
                                          </p:val>
                                        </p:tav>
                                        <p:tav tm="100000">
                                          <p:val>
                                            <p:strVal val="0-ppt_w/2"/>
                                          </p:val>
                                        </p:tav>
                                      </p:tavLst>
                                    </p:anim>
                                    <p:anim calcmode="lin" valueType="num">
                                      <p:cBhvr additive="base">
                                        <p:cTn id="19" dur="2000"/>
                                        <p:tgtEl>
                                          <p:spTgt spid="9"/>
                                        </p:tgtEl>
                                        <p:attrNameLst>
                                          <p:attrName>ppt_y</p:attrName>
                                        </p:attrNameLst>
                                      </p:cBhvr>
                                      <p:tavLst>
                                        <p:tav tm="0">
                                          <p:val>
                                            <p:strVal val="ppt_y"/>
                                          </p:val>
                                        </p:tav>
                                        <p:tav tm="100000">
                                          <p:val>
                                            <p:strVal val="ppt_y"/>
                                          </p:val>
                                        </p:tav>
                                      </p:tavLst>
                                    </p:anim>
                                    <p:set>
                                      <p:cBhvr>
                                        <p:cTn id="20" dur="1" fill="hold">
                                          <p:stCondLst>
                                            <p:cond delay="1999"/>
                                          </p:stCondLst>
                                        </p:cTn>
                                        <p:tgtEl>
                                          <p:spTgt spid="9"/>
                                        </p:tgtEl>
                                        <p:attrNameLst>
                                          <p:attrName>style.visibility</p:attrName>
                                        </p:attrNameLst>
                                      </p:cBhvr>
                                      <p:to>
                                        <p:strVal val="hidden"/>
                                      </p:to>
                                    </p:set>
                                  </p:childTnLst>
                                </p:cTn>
                              </p:par>
                            </p:childTnLst>
                          </p:cTn>
                        </p:par>
                        <p:par>
                          <p:cTn id="21" fill="hold">
                            <p:stCondLst>
                              <p:cond delay="5250"/>
                            </p:stCondLst>
                            <p:childTnLst>
                              <p:par>
                                <p:cTn id="22" presetID="2" presetClass="exit" presetSubtype="8" fill="hold" nodeType="afterEffect">
                                  <p:stCondLst>
                                    <p:cond delay="250"/>
                                  </p:stCondLst>
                                  <p:childTnLst>
                                    <p:anim calcmode="lin" valueType="num">
                                      <p:cBhvr additive="base">
                                        <p:cTn id="23" dur="2000"/>
                                        <p:tgtEl>
                                          <p:spTgt spid="15"/>
                                        </p:tgtEl>
                                        <p:attrNameLst>
                                          <p:attrName>ppt_x</p:attrName>
                                        </p:attrNameLst>
                                      </p:cBhvr>
                                      <p:tavLst>
                                        <p:tav tm="0">
                                          <p:val>
                                            <p:strVal val="ppt_x"/>
                                          </p:val>
                                        </p:tav>
                                        <p:tav tm="100000">
                                          <p:val>
                                            <p:strVal val="0-ppt_w/2"/>
                                          </p:val>
                                        </p:tav>
                                      </p:tavLst>
                                    </p:anim>
                                    <p:anim calcmode="lin" valueType="num">
                                      <p:cBhvr additive="base">
                                        <p:cTn id="24" dur="2000"/>
                                        <p:tgtEl>
                                          <p:spTgt spid="15"/>
                                        </p:tgtEl>
                                        <p:attrNameLst>
                                          <p:attrName>ppt_y</p:attrName>
                                        </p:attrNameLst>
                                      </p:cBhvr>
                                      <p:tavLst>
                                        <p:tav tm="0">
                                          <p:val>
                                            <p:strVal val="ppt_y"/>
                                          </p:val>
                                        </p:tav>
                                        <p:tav tm="100000">
                                          <p:val>
                                            <p:strVal val="ppt_y"/>
                                          </p:val>
                                        </p:tav>
                                      </p:tavLst>
                                    </p:anim>
                                    <p:set>
                                      <p:cBhvr>
                                        <p:cTn id="25" dur="1" fill="hold">
                                          <p:stCondLst>
                                            <p:cond delay="19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object 12"/>
          <p:cNvSpPr/>
          <p:nvPr/>
        </p:nvSpPr>
        <p:spPr>
          <a:xfrm>
            <a:off x="1354455" y="612140"/>
            <a:ext cx="5920740" cy="3184525"/>
          </a:xfrm>
          <a:prstGeom prst="rect">
            <a:avLst/>
          </a:prstGeom>
          <a:blipFill>
            <a:blip r:embed="rId1" cstate="print"/>
            <a:stretch>
              <a:fillRect/>
            </a:stretch>
          </a:blipFill>
        </p:spPr>
        <p:txBody>
          <a:bodyPr wrap="square" lIns="0" tIns="0" rIns="0" bIns="0" rtlCol="0"/>
          <a:lstStyle/>
          <a:p/>
        </p:txBody>
      </p:sp>
      <p:sp>
        <p:nvSpPr>
          <p:cNvPr id="2" name="文本框 1"/>
          <p:cNvSpPr txBox="1"/>
          <p:nvPr/>
        </p:nvSpPr>
        <p:spPr>
          <a:xfrm>
            <a:off x="2364740" y="3919220"/>
            <a:ext cx="4050030" cy="398780"/>
          </a:xfrm>
          <a:prstGeom prst="rect">
            <a:avLst/>
          </a:prstGeom>
          <a:noFill/>
        </p:spPr>
        <p:txBody>
          <a:bodyPr wrap="none" rtlCol="0">
            <a:spAutoFit/>
          </a:bodyPr>
          <a:lstStyle/>
          <a:p>
            <a:pPr algn="l"/>
            <a:r>
              <a:rPr sz="2000" b="1" spc="30" dirty="0">
                <a:latin typeface="微软雅黑" panose="020B0503020204020204" pitchFamily="34" charset="-122"/>
                <a:ea typeface="微软雅黑" panose="020B0503020204020204" pitchFamily="34" charset="-122"/>
                <a:cs typeface="Microsoft JhengHei UI" panose="020B0604030504040204" charset="-120"/>
                <a:sym typeface="+mn-ea"/>
              </a:rPr>
              <a:t>每个</a:t>
            </a:r>
            <a:r>
              <a:rPr lang="zh-CN" sz="2000" b="1" spc="30" dirty="0">
                <a:latin typeface="微软雅黑" panose="020B0503020204020204" pitchFamily="34" charset="-122"/>
                <a:ea typeface="微软雅黑" panose="020B0503020204020204" pitchFamily="34" charset="-122"/>
                <a:cs typeface="Microsoft JhengHei UI" panose="020B0604030504040204" charset="-120"/>
                <a:sym typeface="+mn-ea"/>
              </a:rPr>
              <a:t>小</a:t>
            </a:r>
            <a:r>
              <a:rPr sz="2000" b="1" spc="30" dirty="0">
                <a:latin typeface="微软雅黑" panose="020B0503020204020204" pitchFamily="34" charset="-122"/>
                <a:ea typeface="微软雅黑" panose="020B0503020204020204" pitchFamily="34" charset="-122"/>
                <a:cs typeface="Microsoft JhengHei UI" panose="020B0604030504040204" charset="-120"/>
                <a:sym typeface="+mn-ea"/>
              </a:rPr>
              <a:t>包裹都必须贴上快递详情单</a:t>
            </a:r>
            <a:endParaRPr lang="zh-CN" altLang="en-US" sz="2000" b="1" spc="30" dirty="0">
              <a:latin typeface="微软雅黑" panose="020B0503020204020204" pitchFamily="34" charset="-122"/>
              <a:ea typeface="微软雅黑" panose="020B0503020204020204" pitchFamily="34" charset="-122"/>
              <a:cs typeface="Microsoft JhengHei UI" panose="020B0604030504040204" charset="-12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2181013" y="1478417"/>
            <a:ext cx="1915512" cy="369887"/>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latin typeface="微软雅黑" panose="020B0503020204020204" pitchFamily="34" charset="-122"/>
                <a:ea typeface="微软雅黑" panose="020B0503020204020204" pitchFamily="34" charset="-122"/>
              </a:rPr>
              <a:t>数     据</a:t>
            </a:r>
            <a:endParaRPr lang="zh-CN" altLang="en-US" sz="1600" b="1">
              <a:latin typeface="微软雅黑" panose="020B0503020204020204" pitchFamily="34" charset="-122"/>
              <a:ea typeface="微软雅黑" panose="020B0503020204020204" pitchFamily="34" charset="-122"/>
            </a:endParaRPr>
          </a:p>
        </p:txBody>
      </p:sp>
      <p:sp>
        <p:nvSpPr>
          <p:cNvPr id="5" name="Rectangle 10"/>
          <p:cNvSpPr>
            <a:spLocks noChangeArrowheads="1"/>
          </p:cNvSpPr>
          <p:nvPr/>
        </p:nvSpPr>
        <p:spPr bwMode="auto">
          <a:xfrm>
            <a:off x="1647613" y="1478417"/>
            <a:ext cx="533400" cy="369887"/>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schemeClr val="bg1"/>
                </a:solidFill>
                <a:latin typeface="微软雅黑" panose="020B0503020204020204" pitchFamily="34" charset="-122"/>
                <a:ea typeface="微软雅黑" panose="020B0503020204020204" pitchFamily="34" charset="-122"/>
              </a:rPr>
              <a:t>首部</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nvGrpSpPr>
          <p:cNvPr id="6" name="Group 13"/>
          <p:cNvGrpSpPr/>
          <p:nvPr/>
        </p:nvGrpSpPr>
        <p:grpSpPr bwMode="auto">
          <a:xfrm>
            <a:off x="1666609" y="1006931"/>
            <a:ext cx="2429157" cy="433780"/>
            <a:chOff x="1973" y="2532"/>
            <a:chExt cx="1652" cy="320"/>
          </a:xfrm>
        </p:grpSpPr>
        <p:sp>
          <p:nvSpPr>
            <p:cNvPr id="7" name="AutoShape 14"/>
            <p:cNvSpPr/>
            <p:nvPr/>
          </p:nvSpPr>
          <p:spPr bwMode="auto">
            <a:xfrm rot="5400000">
              <a:off x="2748" y="1975"/>
              <a:ext cx="102" cy="1652"/>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8" name="Text Box 15"/>
            <p:cNvSpPr txBox="1">
              <a:spLocks noChangeArrowheads="1"/>
            </p:cNvSpPr>
            <p:nvPr/>
          </p:nvSpPr>
          <p:spPr bwMode="auto">
            <a:xfrm>
              <a:off x="2561"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1</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sp>
        <p:nvSpPr>
          <p:cNvPr id="9" name="Rectangle 3"/>
          <p:cNvSpPr>
            <a:spLocks noChangeArrowheads="1"/>
          </p:cNvSpPr>
          <p:nvPr/>
        </p:nvSpPr>
        <p:spPr bwMode="auto">
          <a:xfrm>
            <a:off x="4097123" y="2121577"/>
            <a:ext cx="1915432" cy="369887"/>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latin typeface="微软雅黑" panose="020B0503020204020204" pitchFamily="34" charset="-122"/>
                <a:ea typeface="微软雅黑" panose="020B0503020204020204" pitchFamily="34" charset="-122"/>
              </a:rPr>
              <a:t>数     据</a:t>
            </a:r>
            <a:endParaRPr lang="zh-CN" altLang="en-US" sz="1600" b="1">
              <a:latin typeface="微软雅黑" panose="020B0503020204020204" pitchFamily="34" charset="-122"/>
              <a:ea typeface="微软雅黑" panose="020B0503020204020204" pitchFamily="34" charset="-122"/>
            </a:endParaRPr>
          </a:p>
        </p:txBody>
      </p:sp>
      <p:sp>
        <p:nvSpPr>
          <p:cNvPr id="10" name="Rectangle 11"/>
          <p:cNvSpPr>
            <a:spLocks noChangeArrowheads="1"/>
          </p:cNvSpPr>
          <p:nvPr/>
        </p:nvSpPr>
        <p:spPr bwMode="auto">
          <a:xfrm>
            <a:off x="3563723" y="2121577"/>
            <a:ext cx="533400" cy="369887"/>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schemeClr val="bg1"/>
                </a:solidFill>
                <a:latin typeface="微软雅黑" panose="020B0503020204020204" pitchFamily="34" charset="-122"/>
                <a:ea typeface="微软雅黑" panose="020B0503020204020204" pitchFamily="34" charset="-122"/>
              </a:rPr>
              <a:t>首部</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nvGrpSpPr>
          <p:cNvPr id="11" name="Group 16"/>
          <p:cNvGrpSpPr/>
          <p:nvPr/>
        </p:nvGrpSpPr>
        <p:grpSpPr bwMode="auto">
          <a:xfrm>
            <a:off x="3565193" y="1640571"/>
            <a:ext cx="2429157" cy="457201"/>
            <a:chOff x="1974" y="2532"/>
            <a:chExt cx="1652" cy="336"/>
          </a:xfrm>
        </p:grpSpPr>
        <p:sp>
          <p:nvSpPr>
            <p:cNvPr id="12" name="AutoShape 17"/>
            <p:cNvSpPr/>
            <p:nvPr/>
          </p:nvSpPr>
          <p:spPr bwMode="auto">
            <a:xfrm rot="5400000">
              <a:off x="2734" y="1977"/>
              <a:ext cx="131" cy="1652"/>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3" name="Text Box 18"/>
            <p:cNvSpPr txBox="1">
              <a:spLocks noChangeArrowheads="1"/>
            </p:cNvSpPr>
            <p:nvPr/>
          </p:nvSpPr>
          <p:spPr bwMode="auto">
            <a:xfrm>
              <a:off x="2549" y="2532"/>
              <a:ext cx="483" cy="2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2</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sp>
        <p:nvSpPr>
          <p:cNvPr id="14" name="Rectangle 4"/>
          <p:cNvSpPr>
            <a:spLocks noChangeArrowheads="1"/>
          </p:cNvSpPr>
          <p:nvPr/>
        </p:nvSpPr>
        <p:spPr bwMode="auto">
          <a:xfrm>
            <a:off x="6000583" y="2735394"/>
            <a:ext cx="1915512" cy="369888"/>
          </a:xfrm>
          <a:prstGeom prst="rect">
            <a:avLst/>
          </a:prstGeom>
          <a:solidFill>
            <a:srgbClr val="B1D8F9"/>
          </a:solidFill>
          <a:ln w="28575">
            <a:solidFill>
              <a:schemeClr val="tx1"/>
            </a:solidFill>
            <a:miter lim="800000"/>
          </a:ln>
        </p:spPr>
        <p:txBody>
          <a:bodyPr wrap="none" anchor="ctr"/>
          <a:lstStyle/>
          <a:p>
            <a:pPr algn="ctr" eaLnBrk="0" hangingPunct="0"/>
            <a:r>
              <a:rPr lang="zh-CN" altLang="en-US" sz="1600" b="1">
                <a:latin typeface="微软雅黑" panose="020B0503020204020204" pitchFamily="34" charset="-122"/>
                <a:ea typeface="微软雅黑" panose="020B0503020204020204" pitchFamily="34" charset="-122"/>
              </a:rPr>
              <a:t>数     据</a:t>
            </a:r>
            <a:endParaRPr lang="zh-CN" altLang="en-US" sz="1600" b="1">
              <a:latin typeface="微软雅黑" panose="020B0503020204020204" pitchFamily="34" charset="-122"/>
              <a:ea typeface="微软雅黑" panose="020B0503020204020204" pitchFamily="34" charset="-122"/>
            </a:endParaRPr>
          </a:p>
        </p:txBody>
      </p:sp>
      <p:sp>
        <p:nvSpPr>
          <p:cNvPr id="15" name="Rectangle 12"/>
          <p:cNvSpPr>
            <a:spLocks noChangeArrowheads="1"/>
          </p:cNvSpPr>
          <p:nvPr/>
        </p:nvSpPr>
        <p:spPr bwMode="auto">
          <a:xfrm>
            <a:off x="5460833" y="2733807"/>
            <a:ext cx="533400" cy="371475"/>
          </a:xfrm>
          <a:prstGeom prst="rect">
            <a:avLst/>
          </a:prstGeom>
          <a:solidFill>
            <a:srgbClr val="00B050"/>
          </a:solidFill>
          <a:ln w="28575">
            <a:solidFill>
              <a:schemeClr val="tx1"/>
            </a:solidFill>
            <a:miter lim="800000"/>
          </a:ln>
        </p:spPr>
        <p:txBody>
          <a:bodyPr wrap="none" anchor="ctr"/>
          <a:lstStyle/>
          <a:p>
            <a:pPr algn="ctr" eaLnBrk="0" hangingPunct="0"/>
            <a:r>
              <a:rPr lang="zh-CN" altLang="en-US" sz="1600" b="1">
                <a:solidFill>
                  <a:schemeClr val="bg1"/>
                </a:solidFill>
                <a:latin typeface="微软雅黑" panose="020B0503020204020204" pitchFamily="34" charset="-122"/>
                <a:ea typeface="微软雅黑" panose="020B0503020204020204" pitchFamily="34" charset="-122"/>
              </a:rPr>
              <a:t>首部</a:t>
            </a:r>
            <a:endParaRPr lang="zh-CN" altLang="en-US" sz="1600" b="1">
              <a:solidFill>
                <a:schemeClr val="bg1"/>
              </a:solidFill>
              <a:latin typeface="微软雅黑" panose="020B0503020204020204" pitchFamily="34" charset="-122"/>
              <a:ea typeface="微软雅黑" panose="020B0503020204020204" pitchFamily="34" charset="-122"/>
            </a:endParaRPr>
          </a:p>
        </p:txBody>
      </p:sp>
      <p:grpSp>
        <p:nvGrpSpPr>
          <p:cNvPr id="16" name="Group 19"/>
          <p:cNvGrpSpPr/>
          <p:nvPr/>
        </p:nvGrpSpPr>
        <p:grpSpPr bwMode="auto">
          <a:xfrm>
            <a:off x="5460833" y="2265497"/>
            <a:ext cx="2455262" cy="437795"/>
            <a:chOff x="1973" y="2532"/>
            <a:chExt cx="1451" cy="327"/>
          </a:xfrm>
        </p:grpSpPr>
        <p:sp>
          <p:nvSpPr>
            <p:cNvPr id="17" name="AutoShape 20"/>
            <p:cNvSpPr/>
            <p:nvPr/>
          </p:nvSpPr>
          <p:spPr bwMode="auto">
            <a:xfrm rot="5400000">
              <a:off x="2644" y="2079"/>
              <a:ext cx="109" cy="1451"/>
            </a:xfrm>
            <a:prstGeom prst="leftBrace">
              <a:avLst>
                <a:gd name="adj1" fmla="val 134352"/>
                <a:gd name="adj2" fmla="val 50000"/>
              </a:avLst>
            </a:prstGeom>
            <a:noFill/>
            <a:ln w="28575">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endParaRPr>
            </a:p>
          </p:txBody>
        </p:sp>
        <p:sp>
          <p:nvSpPr>
            <p:cNvPr id="18" name="Text Box 21"/>
            <p:cNvSpPr txBox="1">
              <a:spLocks noChangeArrowheads="1"/>
            </p:cNvSpPr>
            <p:nvPr/>
          </p:nvSpPr>
          <p:spPr bwMode="auto">
            <a:xfrm>
              <a:off x="2504" y="2532"/>
              <a:ext cx="483" cy="227"/>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400" b="1" dirty="0">
                  <a:solidFill>
                    <a:srgbClr val="0000FF"/>
                  </a:solidFill>
                  <a:latin typeface="微软雅黑" panose="020B0503020204020204" pitchFamily="34" charset="-122"/>
                  <a:ea typeface="微软雅黑" panose="020B0503020204020204" pitchFamily="34" charset="-122"/>
                </a:rPr>
                <a:t>分组 </a:t>
              </a:r>
              <a:r>
                <a:rPr lang="en-US" altLang="zh-CN" sz="1400" b="1" dirty="0">
                  <a:solidFill>
                    <a:srgbClr val="0000FF"/>
                  </a:solidFill>
                  <a:latin typeface="微软雅黑" panose="020B0503020204020204" pitchFamily="34" charset="-122"/>
                  <a:ea typeface="微软雅黑" panose="020B0503020204020204" pitchFamily="34" charset="-122"/>
                </a:rPr>
                <a:t>3</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grpSp>
      <p:grpSp>
        <p:nvGrpSpPr>
          <p:cNvPr id="22" name="组合 21"/>
          <p:cNvGrpSpPr/>
          <p:nvPr/>
        </p:nvGrpSpPr>
        <p:grpSpPr bwMode="auto">
          <a:xfrm>
            <a:off x="2095472" y="3904552"/>
            <a:ext cx="5907387" cy="830208"/>
            <a:chOff x="1757943" y="3576228"/>
            <a:chExt cx="5908307" cy="830260"/>
          </a:xfrm>
        </p:grpSpPr>
        <p:grpSp>
          <p:nvGrpSpPr>
            <p:cNvPr id="23" name="组合 8"/>
            <p:cNvGrpSpPr/>
            <p:nvPr/>
          </p:nvGrpSpPr>
          <p:grpSpPr bwMode="auto">
            <a:xfrm>
              <a:off x="1843809" y="3576228"/>
              <a:ext cx="5741101" cy="830260"/>
              <a:chOff x="1843809" y="3576228"/>
              <a:chExt cx="5741101" cy="830260"/>
            </a:xfrm>
          </p:grpSpPr>
          <p:cxnSp>
            <p:nvCxnSpPr>
              <p:cNvPr id="25" name="直接连接符 10"/>
              <p:cNvCxnSpPr>
                <a:cxnSpLocks noChangeShapeType="1"/>
              </p:cNvCxnSpPr>
              <p:nvPr/>
            </p:nvCxnSpPr>
            <p:spPr bwMode="auto">
              <a:xfrm>
                <a:off x="1845529" y="3997434"/>
                <a:ext cx="0" cy="400111"/>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6" name="直接连接符 11"/>
              <p:cNvCxnSpPr>
                <a:cxnSpLocks noChangeShapeType="1"/>
              </p:cNvCxnSpPr>
              <p:nvPr/>
            </p:nvCxnSpPr>
            <p:spPr bwMode="auto">
              <a:xfrm>
                <a:off x="7584910" y="3997437"/>
                <a:ext cx="0" cy="400111"/>
              </a:xfrm>
              <a:prstGeom prst="line">
                <a:avLst/>
              </a:prstGeom>
              <a:noFill/>
              <a:ln w="28575" algn="ctr">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27" name="Group 5"/>
              <p:cNvGrpSpPr/>
              <p:nvPr/>
            </p:nvGrpSpPr>
            <p:grpSpPr bwMode="auto">
              <a:xfrm>
                <a:off x="1843809" y="4068350"/>
                <a:ext cx="5740664" cy="338138"/>
                <a:chOff x="1247" y="2334"/>
                <a:chExt cx="3338" cy="213"/>
              </a:xfrm>
            </p:grpSpPr>
            <p:sp>
              <p:nvSpPr>
                <p:cNvPr id="33" name="Line 6"/>
                <p:cNvSpPr>
                  <a:spLocks noChangeShapeType="1"/>
                </p:cNvSpPr>
                <p:nvPr/>
              </p:nvSpPr>
              <p:spPr bwMode="auto">
                <a:xfrm>
                  <a:off x="1247" y="2428"/>
                  <a:ext cx="3338" cy="0"/>
                </a:xfrm>
                <a:prstGeom prst="line">
                  <a:avLst/>
                </a:prstGeom>
                <a:noFill/>
                <a:ln w="28575">
                  <a:solidFill>
                    <a:srgbClr val="00B050"/>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34" name="Text Box 7"/>
                <p:cNvSpPr txBox="1">
                  <a:spLocks noChangeArrowheads="1"/>
                </p:cNvSpPr>
                <p:nvPr/>
              </p:nvSpPr>
              <p:spPr bwMode="auto">
                <a:xfrm>
                  <a:off x="2874" y="2334"/>
                  <a:ext cx="346" cy="213"/>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prstClr val="black"/>
                      </a:solidFill>
                      <a:latin typeface="微软雅黑" panose="020B0503020204020204" pitchFamily="34" charset="-122"/>
                      <a:ea typeface="微软雅黑" panose="020B0503020204020204" pitchFamily="34" charset="-122"/>
                    </a:rPr>
                    <a:t>报文</a:t>
                  </a:r>
                  <a:endParaRPr kumimoji="1" lang="zh-CN" altLang="en-US" sz="1600" b="1" dirty="0">
                    <a:solidFill>
                      <a:prstClr val="black"/>
                    </a:solidFill>
                    <a:latin typeface="微软雅黑" panose="020B0503020204020204" pitchFamily="34" charset="-122"/>
                    <a:ea typeface="微软雅黑" panose="020B0503020204020204" pitchFamily="34" charset="-122"/>
                  </a:endParaRPr>
                </a:p>
              </p:txBody>
            </p:sp>
          </p:grpSp>
          <p:grpSp>
            <p:nvGrpSpPr>
              <p:cNvPr id="28" name="Group 24"/>
              <p:cNvGrpSpPr/>
              <p:nvPr/>
            </p:nvGrpSpPr>
            <p:grpSpPr bwMode="auto">
              <a:xfrm>
                <a:off x="1843809" y="3576228"/>
                <a:ext cx="5740664" cy="431800"/>
                <a:chOff x="1247" y="2931"/>
                <a:chExt cx="3338" cy="272"/>
              </a:xfrm>
            </p:grpSpPr>
            <p:sp>
              <p:nvSpPr>
                <p:cNvPr id="29" name="Rectangle 25"/>
                <p:cNvSpPr>
                  <a:spLocks noChangeArrowheads="1"/>
                </p:cNvSpPr>
                <p:nvPr/>
              </p:nvSpPr>
              <p:spPr bwMode="auto">
                <a:xfrm>
                  <a:off x="1248"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0" name="Rectangle 26"/>
                <p:cNvSpPr>
                  <a:spLocks noChangeArrowheads="1"/>
                </p:cNvSpPr>
                <p:nvPr/>
              </p:nvSpPr>
              <p:spPr bwMode="auto">
                <a:xfrm>
                  <a:off x="2336"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1" name="Rectangle 27"/>
                <p:cNvSpPr>
                  <a:spLocks noChangeArrowheads="1"/>
                </p:cNvSpPr>
                <p:nvPr/>
              </p:nvSpPr>
              <p:spPr bwMode="auto">
                <a:xfrm>
                  <a:off x="3425" y="2931"/>
                  <a:ext cx="1088" cy="272"/>
                </a:xfrm>
                <a:prstGeom prst="rect">
                  <a:avLst/>
                </a:prstGeom>
                <a:solidFill>
                  <a:srgbClr val="CDF3CD"/>
                </a:solidFill>
                <a:ln w="19050">
                  <a:solidFill>
                    <a:srgbClr val="00CC00"/>
                  </a:solidFill>
                  <a:miter lim="800000"/>
                </a:ln>
              </p:spPr>
              <p:txBody>
                <a:bodyPr wrap="none" anchor="ctr"/>
                <a:lstStyle/>
                <a:p>
                  <a:endParaRPr lang="zh-CN" altLang="zh-CN" b="1">
                    <a:solidFill>
                      <a:srgbClr val="000099"/>
                    </a:solidFill>
                    <a:ea typeface="宋体" panose="02010600030101010101" pitchFamily="2" charset="-122"/>
                  </a:endParaRPr>
                </a:p>
              </p:txBody>
            </p:sp>
            <p:sp>
              <p:nvSpPr>
                <p:cNvPr id="32" name="Rectangle 28"/>
                <p:cNvSpPr>
                  <a:spLocks noChangeArrowheads="1"/>
                </p:cNvSpPr>
                <p:nvPr/>
              </p:nvSpPr>
              <p:spPr bwMode="auto">
                <a:xfrm>
                  <a:off x="1247" y="2931"/>
                  <a:ext cx="3338" cy="272"/>
                </a:xfrm>
                <a:prstGeom prst="rect">
                  <a:avLst/>
                </a:prstGeom>
                <a:solidFill>
                  <a:srgbClr val="CDF3CD"/>
                </a:solidFill>
                <a:ln w="19050">
                  <a:solidFill>
                    <a:srgbClr val="00CC00"/>
                  </a:solidFill>
                  <a:miter lim="800000"/>
                </a:ln>
              </p:spPr>
              <p:txBody>
                <a:bodyPr wrap="none" anchor="ctr"/>
                <a:lstStyle/>
                <a:p>
                  <a:endParaRPr lang="zh-CN" altLang="en-US" b="1">
                    <a:solidFill>
                      <a:srgbClr val="000099"/>
                    </a:solidFill>
                    <a:ea typeface="宋体" panose="02010600030101010101" pitchFamily="2" charset="-122"/>
                  </a:endParaRPr>
                </a:p>
              </p:txBody>
            </p:sp>
          </p:grpSp>
        </p:grpSp>
        <p:sp>
          <p:nvSpPr>
            <p:cNvPr id="24" name="Text Box 29"/>
            <p:cNvSpPr txBox="1">
              <a:spLocks noChangeArrowheads="1"/>
            </p:cNvSpPr>
            <p:nvPr/>
          </p:nvSpPr>
          <p:spPr bwMode="auto">
            <a:xfrm>
              <a:off x="1757943" y="3596866"/>
              <a:ext cx="5908307" cy="415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en-US" altLang="zh-CN" sz="2100" b="1" dirty="0" smtClean="0">
                  <a:solidFill>
                    <a:srgbClr val="0000FF"/>
                  </a:solidFill>
                </a:rPr>
                <a:t>110100011010101011010101110001001101001011</a:t>
              </a:r>
              <a:endParaRPr lang="en-US" altLang="zh-CN" sz="2100" b="1" dirty="0">
                <a:solidFill>
                  <a:srgbClr val="0000FF"/>
                </a:solidFill>
              </a:endParaRPr>
            </a:p>
          </p:txBody>
        </p:sp>
      </p:grpSp>
      <p:sp>
        <p:nvSpPr>
          <p:cNvPr id="41" name="下箭头 40"/>
          <p:cNvSpPr/>
          <p:nvPr/>
        </p:nvSpPr>
        <p:spPr>
          <a:xfrm>
            <a:off x="4987699" y="3662950"/>
            <a:ext cx="220039" cy="203063"/>
          </a:xfrm>
          <a:prstGeom prst="downArrow">
            <a:avLst/>
          </a:prstGeom>
          <a:solidFill>
            <a:srgbClr val="CC6600"/>
          </a:solidFill>
          <a:ln>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356478" y="2070415"/>
            <a:ext cx="2076133" cy="1015663"/>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假定分组在传输过程中没有出现差错，在转发时也没有被丢弃。</a:t>
            </a:r>
            <a:endParaRPr lang="zh-CN" altLang="en-US" sz="1600" b="1" dirty="0">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接收端收到分组后</a:t>
            </a:r>
            <a:r>
              <a:rPr lang="zh-CN" altLang="en-US" dirty="0">
                <a:solidFill>
                  <a:srgbClr val="FFFF00"/>
                </a:solidFill>
              </a:rPr>
              <a:t>剥去</a:t>
            </a:r>
            <a:r>
              <a:rPr lang="zh-CN" altLang="en-US" dirty="0"/>
              <a:t>首部，</a:t>
            </a:r>
            <a:r>
              <a:rPr lang="zh-CN" altLang="en-US" dirty="0">
                <a:solidFill>
                  <a:srgbClr val="FFFF00"/>
                </a:solidFill>
              </a:rPr>
              <a:t>还原</a:t>
            </a:r>
            <a:r>
              <a:rPr lang="zh-CN" altLang="en-US" dirty="0"/>
              <a:t>成原来的</a:t>
            </a:r>
            <a:r>
              <a:rPr lang="zh-CN" altLang="en-US" dirty="0" smtClean="0"/>
              <a:t>报文</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par>
                          <p:cTn id="7" fill="hold">
                            <p:stCondLst>
                              <p:cond delay="0"/>
                            </p:stCondLst>
                            <p:childTnLst>
                              <p:par>
                                <p:cTn id="8" presetID="12" presetClass="exit" presetSubtype="8" fill="hold" grpId="0" nodeType="afterEffect">
                                  <p:stCondLst>
                                    <p:cond delay="500"/>
                                  </p:stCondLst>
                                  <p:childTnLst>
                                    <p:anim calcmode="lin" valueType="num">
                                      <p:cBhvr additive="base">
                                        <p:cTn id="9" dur="500"/>
                                        <p:tgtEl>
                                          <p:spTgt spid="5"/>
                                        </p:tgtEl>
                                        <p:attrNameLst>
                                          <p:attrName>ppt_x</p:attrName>
                                        </p:attrNameLst>
                                      </p:cBhvr>
                                      <p:tavLst>
                                        <p:tav tm="0">
                                          <p:val>
                                            <p:strVal val="#ppt_x"/>
                                          </p:val>
                                        </p:tav>
                                        <p:tav tm="100000">
                                          <p:val>
                                            <p:strVal val="#ppt_x-#ppt_w*1.125000"/>
                                          </p:val>
                                        </p:tav>
                                      </p:tavLst>
                                    </p:anim>
                                    <p:animEffect transition="out" filter="wipe(left)">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par>
                          <p:cTn id="12" fill="hold">
                            <p:stCondLst>
                              <p:cond delay="1000"/>
                            </p:stCondLst>
                            <p:childTnLst>
                              <p:par>
                                <p:cTn id="13" presetID="42" presetClass="path" presetSubtype="0" accel="50000" decel="50000" fill="hold" grpId="0" nodeType="afterEffect">
                                  <p:stCondLst>
                                    <p:cond delay="250"/>
                                  </p:stCondLst>
                                  <p:childTnLst>
                                    <p:animMotion origin="layout" path="M 8.33333E-7 1.85185E-6 L 8.33333E-7 0.33889 " pathEditMode="relative" rAng="0" ptsTypes="AA">
                                      <p:cBhvr>
                                        <p:cTn id="14" dur="2000" fill="hold"/>
                                        <p:tgtEl>
                                          <p:spTgt spid="4"/>
                                        </p:tgtEl>
                                        <p:attrNameLst>
                                          <p:attrName>ppt_x</p:attrName>
                                          <p:attrName>ppt_y</p:attrName>
                                        </p:attrNameLst>
                                      </p:cBhvr>
                                      <p:rCtr x="0" y="16944"/>
                                    </p:animMotion>
                                  </p:childTnLst>
                                </p:cTn>
                              </p:par>
                            </p:childTnLst>
                          </p:cTn>
                        </p:par>
                        <p:par>
                          <p:cTn id="15" fill="hold">
                            <p:stCondLst>
                              <p:cond delay="3250"/>
                            </p:stCondLst>
                            <p:childTnLst>
                              <p:par>
                                <p:cTn id="16" presetID="1" presetClass="exit" presetSubtype="0" fill="hold" nodeType="afterEffect">
                                  <p:stCondLst>
                                    <p:cond delay="500"/>
                                  </p:stCondLst>
                                  <p:childTnLst>
                                    <p:set>
                                      <p:cBhvr>
                                        <p:cTn id="17" dur="1" fill="hold">
                                          <p:stCondLst>
                                            <p:cond delay="0"/>
                                          </p:stCondLst>
                                        </p:cTn>
                                        <p:tgtEl>
                                          <p:spTgt spid="11"/>
                                        </p:tgtEl>
                                        <p:attrNameLst>
                                          <p:attrName>style.visibility</p:attrName>
                                        </p:attrNameLst>
                                      </p:cBhvr>
                                      <p:to>
                                        <p:strVal val="hidden"/>
                                      </p:to>
                                    </p:set>
                                  </p:childTnLst>
                                </p:cTn>
                              </p:par>
                            </p:childTnLst>
                          </p:cTn>
                        </p:par>
                        <p:par>
                          <p:cTn id="18" fill="hold">
                            <p:stCondLst>
                              <p:cond delay="3750"/>
                            </p:stCondLst>
                            <p:childTnLst>
                              <p:par>
                                <p:cTn id="19" presetID="12" presetClass="exit" presetSubtype="8" fill="hold" grpId="0" nodeType="afterEffect">
                                  <p:stCondLst>
                                    <p:cond delay="500"/>
                                  </p:stCondLst>
                                  <p:childTnLst>
                                    <p:anim calcmode="lin" valueType="num">
                                      <p:cBhvr additive="base">
                                        <p:cTn id="20" dur="500"/>
                                        <p:tgtEl>
                                          <p:spTgt spid="10"/>
                                        </p:tgtEl>
                                        <p:attrNameLst>
                                          <p:attrName>ppt_x</p:attrName>
                                        </p:attrNameLst>
                                      </p:cBhvr>
                                      <p:tavLst>
                                        <p:tav tm="0">
                                          <p:val>
                                            <p:strVal val="#ppt_x"/>
                                          </p:val>
                                        </p:tav>
                                        <p:tav tm="100000">
                                          <p:val>
                                            <p:strVal val="#ppt_x-#ppt_w*1.125000"/>
                                          </p:val>
                                        </p:tav>
                                      </p:tavLst>
                                    </p:anim>
                                    <p:animEffect transition="out" filter="wipe(left)">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par>
                          <p:cTn id="23" fill="hold">
                            <p:stCondLst>
                              <p:cond delay="4750"/>
                            </p:stCondLst>
                            <p:childTnLst>
                              <p:par>
                                <p:cTn id="24" presetID="42" presetClass="path" presetSubtype="0" accel="50000" decel="50000" fill="hold" grpId="0" nodeType="afterEffect">
                                  <p:stCondLst>
                                    <p:cond delay="250"/>
                                  </p:stCondLst>
                                  <p:childTnLst>
                                    <p:animMotion origin="layout" path="M 2.22222E-6 1.85185E-6 L 2.22222E-6 0.21389 " pathEditMode="relative" rAng="0" ptsTypes="AA">
                                      <p:cBhvr>
                                        <p:cTn id="25" dur="2000" fill="hold"/>
                                        <p:tgtEl>
                                          <p:spTgt spid="9"/>
                                        </p:tgtEl>
                                        <p:attrNameLst>
                                          <p:attrName>ppt_x</p:attrName>
                                          <p:attrName>ppt_y</p:attrName>
                                        </p:attrNameLst>
                                      </p:cBhvr>
                                      <p:rCtr x="0" y="10679"/>
                                    </p:animMotion>
                                  </p:childTnLst>
                                </p:cTn>
                              </p:par>
                            </p:childTnLst>
                          </p:cTn>
                        </p:par>
                        <p:par>
                          <p:cTn id="26" fill="hold">
                            <p:stCondLst>
                              <p:cond delay="7000"/>
                            </p:stCondLst>
                            <p:childTnLst>
                              <p:par>
                                <p:cTn id="27" presetID="1" presetClass="exit" presetSubtype="0" fill="hold" nodeType="afterEffect">
                                  <p:stCondLst>
                                    <p:cond delay="500"/>
                                  </p:stCondLst>
                                  <p:childTnLst>
                                    <p:set>
                                      <p:cBhvr>
                                        <p:cTn id="28" dur="1" fill="hold">
                                          <p:stCondLst>
                                            <p:cond delay="0"/>
                                          </p:stCondLst>
                                        </p:cTn>
                                        <p:tgtEl>
                                          <p:spTgt spid="16"/>
                                        </p:tgtEl>
                                        <p:attrNameLst>
                                          <p:attrName>style.visibility</p:attrName>
                                        </p:attrNameLst>
                                      </p:cBhvr>
                                      <p:to>
                                        <p:strVal val="hidden"/>
                                      </p:to>
                                    </p:set>
                                  </p:childTnLst>
                                </p:cTn>
                              </p:par>
                            </p:childTnLst>
                          </p:cTn>
                        </p:par>
                        <p:par>
                          <p:cTn id="29" fill="hold">
                            <p:stCondLst>
                              <p:cond delay="7500"/>
                            </p:stCondLst>
                            <p:childTnLst>
                              <p:par>
                                <p:cTn id="30" presetID="12" presetClass="exit" presetSubtype="8" fill="hold" grpId="0" nodeType="afterEffect">
                                  <p:stCondLst>
                                    <p:cond delay="500"/>
                                  </p:stCondLst>
                                  <p:childTnLst>
                                    <p:anim calcmode="lin" valueType="num">
                                      <p:cBhvr additive="base">
                                        <p:cTn id="31" dur="500"/>
                                        <p:tgtEl>
                                          <p:spTgt spid="15"/>
                                        </p:tgtEl>
                                        <p:attrNameLst>
                                          <p:attrName>ppt_x</p:attrName>
                                        </p:attrNameLst>
                                      </p:cBhvr>
                                      <p:tavLst>
                                        <p:tav tm="0">
                                          <p:val>
                                            <p:strVal val="#ppt_x"/>
                                          </p:val>
                                        </p:tav>
                                        <p:tav tm="100000">
                                          <p:val>
                                            <p:strVal val="#ppt_x-#ppt_w*1.125000"/>
                                          </p:val>
                                        </p:tav>
                                      </p:tavLst>
                                    </p:anim>
                                    <p:animEffect transition="out" filter="wipe(left)">
                                      <p:cBhvr>
                                        <p:cTn id="32" dur="500"/>
                                        <p:tgtEl>
                                          <p:spTgt spid="15"/>
                                        </p:tgtEl>
                                      </p:cBhvr>
                                    </p:animEffect>
                                    <p:set>
                                      <p:cBhvr>
                                        <p:cTn id="33" dur="1" fill="hold">
                                          <p:stCondLst>
                                            <p:cond delay="499"/>
                                          </p:stCondLst>
                                        </p:cTn>
                                        <p:tgtEl>
                                          <p:spTgt spid="15"/>
                                        </p:tgtEl>
                                        <p:attrNameLst>
                                          <p:attrName>style.visibility</p:attrName>
                                        </p:attrNameLst>
                                      </p:cBhvr>
                                      <p:to>
                                        <p:strVal val="hidden"/>
                                      </p:to>
                                    </p:set>
                                  </p:childTnLst>
                                </p:cTn>
                              </p:par>
                            </p:childTnLst>
                          </p:cTn>
                        </p:par>
                        <p:par>
                          <p:cTn id="34" fill="hold">
                            <p:stCondLst>
                              <p:cond delay="8500"/>
                            </p:stCondLst>
                            <p:childTnLst>
                              <p:par>
                                <p:cTn id="35" presetID="42" presetClass="path" presetSubtype="0" accel="50000" decel="50000" fill="hold" grpId="0" nodeType="afterEffect">
                                  <p:stCondLst>
                                    <p:cond delay="250"/>
                                  </p:stCondLst>
                                  <p:childTnLst>
                                    <p:animMotion origin="layout" path="M 2.5E-6 -2.59259E-6 L 2.5E-6 0.09445 " pathEditMode="relative" rAng="0" ptsTypes="AA">
                                      <p:cBhvr>
                                        <p:cTn id="36" dur="2000" fill="hold"/>
                                        <p:tgtEl>
                                          <p:spTgt spid="14"/>
                                        </p:tgtEl>
                                        <p:attrNameLst>
                                          <p:attrName>ppt_x</p:attrName>
                                          <p:attrName>ppt_y</p:attrName>
                                        </p:attrNameLst>
                                      </p:cBhvr>
                                      <p:rCtr x="0" y="4722"/>
                                    </p:animMotion>
                                  </p:childTnLst>
                                </p:cTn>
                              </p:par>
                            </p:childTnLst>
                          </p:cTn>
                        </p:par>
                        <p:par>
                          <p:cTn id="37" fill="hold">
                            <p:stCondLst>
                              <p:cond delay="10750"/>
                            </p:stCondLst>
                            <p:childTnLst>
                              <p:par>
                                <p:cTn id="38" presetID="22" presetClass="entr" presetSubtype="1" fill="hold" grpId="0" nodeType="after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wipe(up)">
                                      <p:cBhvr>
                                        <p:cTn id="40" dur="500"/>
                                        <p:tgtEl>
                                          <p:spTgt spid="41"/>
                                        </p:tgtEl>
                                      </p:cBhvr>
                                    </p:animEffect>
                                  </p:childTnLst>
                                </p:cTn>
                              </p:par>
                            </p:childTnLst>
                          </p:cTn>
                        </p:par>
                        <p:par>
                          <p:cTn id="41" fill="hold">
                            <p:stCondLst>
                              <p:cond delay="11250"/>
                            </p:stCondLst>
                            <p:childTnLst>
                              <p:par>
                                <p:cTn id="42" presetID="10" presetClass="entr" presetSubtype="0" fill="hold" nodeType="afterEffect">
                                  <p:stCondLst>
                                    <p:cond delay="50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75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9" grpId="0" animBg="1"/>
      <p:bldP spid="10" grpId="0" animBg="1"/>
      <p:bldP spid="14" grpId="0" animBg="1"/>
      <p:bldP spid="15" grpId="0" animBg="1"/>
      <p:bldP spid="4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object 20"/>
          <p:cNvSpPr txBox="1"/>
          <p:nvPr/>
        </p:nvSpPr>
        <p:spPr>
          <a:xfrm>
            <a:off x="909955" y="982980"/>
            <a:ext cx="7174865" cy="2675255"/>
          </a:xfrm>
          <a:prstGeom prst="rect">
            <a:avLst/>
          </a:prstGeom>
        </p:spPr>
        <p:txBody>
          <a:bodyPr vert="horz" wrap="square" lIns="0" tIns="213360" rIns="0" bIns="0" rtlCol="0">
            <a:spAutoFit/>
          </a:bodyPr>
          <a:lstStyle/>
          <a:p>
            <a:pPr marL="12700">
              <a:lnSpc>
                <a:spcPct val="100000"/>
              </a:lnSpc>
              <a:spcBef>
                <a:spcPts val="1680"/>
              </a:spcBef>
            </a:pPr>
            <a:r>
              <a:rPr sz="2000" b="1" spc="-5" dirty="0">
                <a:latin typeface="微软雅黑" panose="020B0503020204020204" pitchFamily="34" charset="-122"/>
                <a:ea typeface="微软雅黑" panose="020B0503020204020204" pitchFamily="34" charset="-122"/>
                <a:cs typeface="微软雅黑" panose="020B0503020204020204" pitchFamily="34" charset="-122"/>
              </a:rPr>
              <a:t>邮局对收寄的包裹有</a:t>
            </a:r>
            <a:r>
              <a:rPr sz="2000" b="1" spc="50" dirty="0">
                <a:solidFill>
                  <a:srgbClr val="FF2600"/>
                </a:solidFill>
                <a:latin typeface="微软雅黑" panose="020B0503020204020204" pitchFamily="34" charset="-122"/>
                <a:ea typeface="微软雅黑" panose="020B0503020204020204" pitchFamily="34" charset="-122"/>
                <a:cs typeface="微软雅黑" panose="020B0503020204020204" pitchFamily="34" charset="-122"/>
              </a:rPr>
              <a:t>重量要求</a:t>
            </a:r>
            <a:r>
              <a:rPr sz="2000" b="1" spc="-5" dirty="0">
                <a:latin typeface="微软雅黑" panose="020B0503020204020204" pitchFamily="34" charset="-122"/>
                <a:ea typeface="微软雅黑" panose="020B0503020204020204" pitchFamily="34" charset="-122"/>
                <a:cs typeface="微软雅黑" panose="020B0503020204020204" pitchFamily="34" charset="-122"/>
              </a:rPr>
              <a:t>。</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marL="270510" marR="681355" indent="-258445">
              <a:lnSpc>
                <a:spcPct val="140000"/>
              </a:lnSpc>
            </a:pPr>
            <a:r>
              <a:rPr sz="2000" b="1" spc="-5" dirty="0">
                <a:latin typeface="微软雅黑" panose="020B0503020204020204" pitchFamily="34" charset="-122"/>
                <a:ea typeface="微软雅黑" panose="020B0503020204020204" pitchFamily="34" charset="-122"/>
                <a:cs typeface="微软雅黑" panose="020B0503020204020204" pitchFamily="34" charset="-122"/>
              </a:rPr>
              <a:t>若需发送的书籍包裹（报</a:t>
            </a:r>
            <a:r>
              <a:rPr lang="zh-CN" sz="2000" b="1" spc="-5" dirty="0">
                <a:latin typeface="微软雅黑" panose="020B0503020204020204" pitchFamily="34" charset="-122"/>
                <a:ea typeface="微软雅黑" panose="020B0503020204020204" pitchFamily="34" charset="-122"/>
                <a:cs typeface="微软雅黑" panose="020B0503020204020204" pitchFamily="34" charset="-122"/>
              </a:rPr>
              <a:t>文</a:t>
            </a:r>
            <a:r>
              <a:rPr sz="2000" b="1" spc="-5" dirty="0">
                <a:latin typeface="微软雅黑" panose="020B0503020204020204" pitchFamily="34" charset="-122"/>
                <a:ea typeface="微软雅黑" panose="020B0503020204020204" pitchFamily="34" charset="-122"/>
                <a:cs typeface="微软雅黑" panose="020B0503020204020204" pitchFamily="34" charset="-122"/>
              </a:rPr>
              <a:t>）</a:t>
            </a:r>
            <a:r>
              <a:rPr sz="2000" b="1" spc="55" dirty="0">
                <a:solidFill>
                  <a:srgbClr val="FF2600"/>
                </a:solidFill>
                <a:latin typeface="微软雅黑" panose="020B0503020204020204" pitchFamily="34" charset="-122"/>
                <a:ea typeface="微软雅黑" panose="020B0503020204020204" pitchFamily="34" charset="-122"/>
                <a:cs typeface="微软雅黑" panose="020B0503020204020204" pitchFamily="34" charset="-122"/>
              </a:rPr>
              <a:t>超过要求</a:t>
            </a:r>
            <a:r>
              <a:rPr sz="2000" b="1" spc="-5" dirty="0">
                <a:latin typeface="微软雅黑" panose="020B0503020204020204" pitchFamily="34" charset="-122"/>
                <a:ea typeface="微软雅黑" panose="020B0503020204020204" pitchFamily="34" charset="-122"/>
                <a:cs typeface="微软雅黑" panose="020B0503020204020204" pitchFamily="34" charset="-122"/>
              </a:rPr>
              <a:t>：</a:t>
            </a:r>
            <a:endParaRPr sz="2000" b="1" spc="-5" dirty="0">
              <a:latin typeface="微软雅黑" panose="020B0503020204020204" pitchFamily="34" charset="-122"/>
              <a:ea typeface="微软雅黑" panose="020B0503020204020204" pitchFamily="34" charset="-122"/>
              <a:cs typeface="微软雅黑" panose="020B0503020204020204" pitchFamily="34" charset="-122"/>
            </a:endParaRPr>
          </a:p>
          <a:p>
            <a:pPr marL="270510" marR="681355" indent="-258445">
              <a:lnSpc>
                <a:spcPct val="140000"/>
              </a:lnSpc>
            </a:pPr>
            <a:r>
              <a:rPr sz="2000" b="1" spc="-5" dirty="0">
                <a:latin typeface="微软雅黑" panose="020B0503020204020204" pitchFamily="34" charset="-122"/>
                <a:ea typeface="微软雅黑" panose="020B0503020204020204" pitchFamily="34" charset="-122"/>
                <a:cs typeface="微软雅黑" panose="020B0503020204020204" pitchFamily="34" charset="-122"/>
              </a:rPr>
              <a:t>将书籍包裹分成</a:t>
            </a:r>
            <a:r>
              <a:rPr lang="zh-CN" sz="2000" b="1" spc="50" dirty="0">
                <a:solidFill>
                  <a:srgbClr val="FF2600"/>
                </a:solidFill>
                <a:latin typeface="微软雅黑" panose="020B0503020204020204" pitchFamily="34" charset="-122"/>
                <a:ea typeface="微软雅黑" panose="020B0503020204020204" pitchFamily="34" charset="-122"/>
                <a:cs typeface="微软雅黑" panose="020B0503020204020204" pitchFamily="34" charset="-122"/>
              </a:rPr>
              <a:t>小</a:t>
            </a:r>
            <a:r>
              <a:rPr sz="2000" b="1" spc="50" dirty="0">
                <a:solidFill>
                  <a:srgbClr val="FF2600"/>
                </a:solidFill>
                <a:latin typeface="微软雅黑" panose="020B0503020204020204" pitchFamily="34" charset="-122"/>
                <a:ea typeface="微软雅黑" panose="020B0503020204020204" pitchFamily="34" charset="-122"/>
                <a:cs typeface="微软雅黑" panose="020B0503020204020204" pitchFamily="34" charset="-122"/>
              </a:rPr>
              <a:t>包裹</a:t>
            </a:r>
            <a:r>
              <a:rPr sz="2000" b="1" spc="-5" dirty="0">
                <a:latin typeface="微软雅黑" panose="020B0503020204020204" pitchFamily="34" charset="-122"/>
                <a:ea typeface="微软雅黑" panose="020B0503020204020204" pitchFamily="34" charset="-122"/>
                <a:cs typeface="微软雅黑" panose="020B0503020204020204" pitchFamily="34" charset="-122"/>
              </a:rPr>
              <a:t>（分组）；</a:t>
            </a:r>
            <a:endParaRPr sz="2000" b="1">
              <a:latin typeface="微软雅黑" panose="020B0503020204020204" pitchFamily="34" charset="-122"/>
              <a:ea typeface="微软雅黑" panose="020B0503020204020204" pitchFamily="34" charset="-122"/>
              <a:cs typeface="微软雅黑" panose="020B0503020204020204" pitchFamily="34" charset="-122"/>
            </a:endParaRPr>
          </a:p>
          <a:p>
            <a:pPr marL="270510" marR="423545">
              <a:lnSpc>
                <a:spcPct val="140000"/>
              </a:lnSpc>
            </a:pPr>
            <a:r>
              <a:rPr sz="2000" b="1" spc="-5" dirty="0">
                <a:latin typeface="微软雅黑" panose="020B0503020204020204" pitchFamily="34" charset="-122"/>
                <a:ea typeface="微软雅黑" panose="020B0503020204020204" pitchFamily="34" charset="-122"/>
                <a:cs typeface="微软雅黑" panose="020B0503020204020204" pitchFamily="34" charset="-122"/>
              </a:rPr>
              <a:t>每个</a:t>
            </a:r>
            <a:r>
              <a:rPr lang="zh-CN" sz="2000" b="1" spc="-5" dirty="0">
                <a:latin typeface="微软雅黑" panose="020B0503020204020204" pitchFamily="34" charset="-122"/>
                <a:ea typeface="微软雅黑" panose="020B0503020204020204" pitchFamily="34" charset="-122"/>
                <a:cs typeface="微软雅黑" panose="020B0503020204020204" pitchFamily="34" charset="-122"/>
              </a:rPr>
              <a:t>小</a:t>
            </a:r>
            <a:r>
              <a:rPr sz="2000" b="1" spc="-5" dirty="0">
                <a:latin typeface="微软雅黑" panose="020B0503020204020204" pitchFamily="34" charset="-122"/>
                <a:ea typeface="微软雅黑" panose="020B0503020204020204" pitchFamily="34" charset="-122"/>
                <a:cs typeface="微软雅黑" panose="020B0503020204020204" pitchFamily="34" charset="-122"/>
              </a:rPr>
              <a:t>包裹注明</a:t>
            </a:r>
            <a:r>
              <a:rPr lang="zh-CN" sz="2000" b="1" spc="55" dirty="0">
                <a:solidFill>
                  <a:srgbClr val="FF2600"/>
                </a:solidFill>
                <a:latin typeface="微软雅黑" panose="020B0503020204020204" pitchFamily="34" charset="-122"/>
                <a:ea typeface="微软雅黑" panose="020B0503020204020204" pitchFamily="34" charset="-122"/>
                <a:cs typeface="微软雅黑" panose="020B0503020204020204" pitchFamily="34" charset="-122"/>
              </a:rPr>
              <a:t>目</a:t>
            </a:r>
            <a:r>
              <a:rPr sz="2000" b="1" spc="55" dirty="0">
                <a:solidFill>
                  <a:srgbClr val="FF2600"/>
                </a:solidFill>
                <a:latin typeface="微软雅黑" panose="020B0503020204020204" pitchFamily="34" charset="-122"/>
                <a:ea typeface="微软雅黑" panose="020B0503020204020204" pitchFamily="34" charset="-122"/>
                <a:cs typeface="微软雅黑" panose="020B0503020204020204" pitchFamily="34" charset="-122"/>
              </a:rPr>
              <a:t>的地址</a:t>
            </a:r>
            <a:r>
              <a:rPr sz="2000" b="1" spc="-5" dirty="0">
                <a:latin typeface="微软雅黑" panose="020B0503020204020204" pitchFamily="34" charset="-122"/>
                <a:ea typeface="微软雅黑" panose="020B0503020204020204" pitchFamily="34" charset="-122"/>
                <a:cs typeface="微软雅黑" panose="020B0503020204020204" pitchFamily="34" charset="-122"/>
              </a:rPr>
              <a:t>（</a:t>
            </a:r>
            <a:r>
              <a:rPr lang="zh-CN" sz="2000" b="1" spc="-5" dirty="0">
                <a:latin typeface="微软雅黑" panose="020B0503020204020204" pitchFamily="34" charset="-122"/>
                <a:ea typeface="微软雅黑" panose="020B0503020204020204" pitchFamily="34" charset="-122"/>
                <a:cs typeface="微软雅黑" panose="020B0503020204020204" pitchFamily="34" charset="-122"/>
              </a:rPr>
              <a:t>首</a:t>
            </a:r>
            <a:r>
              <a:rPr sz="2000" b="1" spc="-5" dirty="0">
                <a:latin typeface="微软雅黑" panose="020B0503020204020204" pitchFamily="34" charset="-122"/>
                <a:ea typeface="微软雅黑" panose="020B0503020204020204" pitchFamily="34" charset="-122"/>
                <a:cs typeface="微软雅黑" panose="020B0503020204020204" pitchFamily="34" charset="-122"/>
              </a:rPr>
              <a:t>部信息）；</a:t>
            </a:r>
            <a:endParaRPr sz="2000" b="1" spc="-5" dirty="0">
              <a:latin typeface="微软雅黑" panose="020B0503020204020204" pitchFamily="34" charset="-122"/>
              <a:ea typeface="微软雅黑" panose="020B0503020204020204" pitchFamily="34" charset="-122"/>
              <a:cs typeface="微软雅黑" panose="020B0503020204020204" pitchFamily="34" charset="-122"/>
            </a:endParaRPr>
          </a:p>
          <a:p>
            <a:pPr marL="270510" marR="423545">
              <a:lnSpc>
                <a:spcPct val="140000"/>
              </a:lnSpc>
            </a:pPr>
            <a:r>
              <a:rPr sz="2000" b="1" spc="-5" dirty="0">
                <a:latin typeface="微软雅黑" panose="020B0503020204020204" pitchFamily="34" charset="-122"/>
                <a:ea typeface="微软雅黑" panose="020B0503020204020204" pitchFamily="34" charset="-122"/>
                <a:cs typeface="微软雅黑" panose="020B0503020204020204" pitchFamily="34" charset="-122"/>
              </a:rPr>
              <a:t>邮局将这些</a:t>
            </a:r>
            <a:r>
              <a:rPr lang="zh-CN" sz="2000" b="1" spc="-5" dirty="0">
                <a:latin typeface="微软雅黑" panose="020B0503020204020204" pitchFamily="34" charset="-122"/>
                <a:ea typeface="微软雅黑" panose="020B0503020204020204" pitchFamily="34" charset="-122"/>
                <a:cs typeface="微软雅黑" panose="020B0503020204020204" pitchFamily="34" charset="-122"/>
              </a:rPr>
              <a:t>小</a:t>
            </a:r>
            <a:r>
              <a:rPr sz="2000" b="1" spc="-5" dirty="0">
                <a:latin typeface="微软雅黑" panose="020B0503020204020204" pitchFamily="34" charset="-122"/>
                <a:ea typeface="微软雅黑" panose="020B0503020204020204" pitchFamily="34" charset="-122"/>
                <a:cs typeface="微软雅黑" panose="020B0503020204020204" pitchFamily="34" charset="-122"/>
              </a:rPr>
              <a:t>包裹</a:t>
            </a:r>
            <a:r>
              <a:rPr sz="2000" b="1" spc="50" dirty="0">
                <a:solidFill>
                  <a:srgbClr val="FF2600"/>
                </a:solidFill>
                <a:latin typeface="微软雅黑" panose="020B0503020204020204" pitchFamily="34" charset="-122"/>
                <a:ea typeface="微软雅黑" panose="020B0503020204020204" pitchFamily="34" charset="-122"/>
                <a:cs typeface="微软雅黑" panose="020B0503020204020204" pitchFamily="34" charset="-122"/>
              </a:rPr>
              <a:t>存储转发</a:t>
            </a:r>
            <a:r>
              <a:rPr lang="zh-CN" sz="2000" b="1" spc="-5" dirty="0">
                <a:latin typeface="微软雅黑" panose="020B0503020204020204" pitchFamily="34" charset="-122"/>
                <a:ea typeface="微软雅黑" panose="020B0503020204020204" pitchFamily="34" charset="-122"/>
                <a:cs typeface="Microsoft JhengHei UI" panose="020B0604030504040204" charset="-120"/>
              </a:rPr>
              <a:t>至目</a:t>
            </a:r>
            <a:r>
              <a:rPr sz="2000" b="1" spc="-5" dirty="0">
                <a:latin typeface="微软雅黑" panose="020B0503020204020204" pitchFamily="34" charset="-122"/>
                <a:ea typeface="微软雅黑" panose="020B0503020204020204" pitchFamily="34" charset="-122"/>
                <a:cs typeface="Microsoft JhengHei UI" panose="020B0604030504040204" charset="-120"/>
              </a:rPr>
              <a:t>的地；</a:t>
            </a:r>
            <a:endParaRPr sz="2000" b="1" spc="-5" dirty="0">
              <a:latin typeface="微软雅黑" panose="020B0503020204020204" pitchFamily="34" charset="-122"/>
              <a:ea typeface="微软雅黑" panose="020B0503020204020204" pitchFamily="34" charset="-122"/>
              <a:cs typeface="Microsoft JhengHei UI" panose="020B0604030504040204" charset="-120"/>
            </a:endParaRPr>
          </a:p>
          <a:p>
            <a:pPr marL="270510" marR="423545">
              <a:lnSpc>
                <a:spcPct val="140000"/>
              </a:lnSpc>
            </a:pPr>
            <a:r>
              <a:rPr sz="2000" b="1" spc="-5" dirty="0">
                <a:latin typeface="微软雅黑" panose="020B0503020204020204" pitchFamily="34" charset="-122"/>
                <a:ea typeface="微软雅黑" panose="020B0503020204020204" pitchFamily="34" charset="-122"/>
                <a:cs typeface="Microsoft JhengHei UI" panose="020B0604030504040204" charset="-120"/>
              </a:rPr>
              <a:t>每个</a:t>
            </a:r>
            <a:r>
              <a:rPr lang="zh-CN" sz="2000" b="1" spc="-5" dirty="0">
                <a:latin typeface="微软雅黑" panose="020B0503020204020204" pitchFamily="34" charset="-122"/>
                <a:ea typeface="微软雅黑" panose="020B0503020204020204" pitchFamily="34" charset="-122"/>
                <a:cs typeface="Microsoft JhengHei UI" panose="020B0604030504040204" charset="-120"/>
              </a:rPr>
              <a:t>小</a:t>
            </a:r>
            <a:r>
              <a:rPr sz="2000" b="1" spc="-5" dirty="0">
                <a:latin typeface="微软雅黑" panose="020B0503020204020204" pitchFamily="34" charset="-122"/>
                <a:ea typeface="微软雅黑" panose="020B0503020204020204" pitchFamily="34" charset="-122"/>
                <a:cs typeface="Microsoft JhengHei UI" panose="020B0604030504040204" charset="-120"/>
              </a:rPr>
              <a:t>包裹可能选</a:t>
            </a:r>
            <a:r>
              <a:rPr lang="zh-CN" sz="2000" b="1" spc="-5" dirty="0">
                <a:latin typeface="微软雅黑" panose="020B0503020204020204" pitchFamily="34" charset="-122"/>
                <a:ea typeface="微软雅黑" panose="020B0503020204020204" pitchFamily="34" charset="-122"/>
                <a:cs typeface="Microsoft JhengHei UI" panose="020B0604030504040204" charset="-120"/>
              </a:rPr>
              <a:t>用</a:t>
            </a:r>
            <a:r>
              <a:rPr sz="2000" b="1" spc="50" dirty="0">
                <a:solidFill>
                  <a:srgbClr val="FF2600"/>
                </a:solidFill>
                <a:latin typeface="微软雅黑" panose="020B0503020204020204" pitchFamily="34" charset="-122"/>
                <a:ea typeface="微软雅黑" panose="020B0503020204020204" pitchFamily="34" charset="-122"/>
                <a:cs typeface="Microsoft JhengHei UI" panose="020B0604030504040204" charset="-120"/>
              </a:rPr>
              <a:t>不同路径</a:t>
            </a:r>
            <a:r>
              <a:rPr sz="2000" b="1" spc="-5" dirty="0">
                <a:latin typeface="微软雅黑" panose="020B0503020204020204" pitchFamily="34" charset="-122"/>
                <a:ea typeface="微软雅黑" panose="020B0503020204020204" pitchFamily="34" charset="-122"/>
                <a:cs typeface="Microsoft JhengHei UI" panose="020B0604030504040204" charset="-120"/>
              </a:rPr>
              <a:t>到达</a:t>
            </a:r>
            <a:r>
              <a:rPr lang="zh-CN" sz="2000" b="1" spc="-5" dirty="0">
                <a:latin typeface="微软雅黑" panose="020B0503020204020204" pitchFamily="34" charset="-122"/>
                <a:ea typeface="微软雅黑" panose="020B0503020204020204" pitchFamily="34" charset="-122"/>
                <a:cs typeface="Microsoft JhengHei UI" panose="020B0604030504040204" charset="-120"/>
              </a:rPr>
              <a:t>目</a:t>
            </a:r>
            <a:r>
              <a:rPr sz="2000" b="1" spc="-5" dirty="0">
                <a:latin typeface="微软雅黑" panose="020B0503020204020204" pitchFamily="34" charset="-122"/>
                <a:ea typeface="微软雅黑" panose="020B0503020204020204" pitchFamily="34" charset="-122"/>
                <a:cs typeface="Microsoft JhengHei UI" panose="020B0604030504040204" charset="-120"/>
              </a:rPr>
              <a:t>的地。</a:t>
            </a:r>
            <a:endParaRPr sz="2000" b="1">
              <a:latin typeface="微软雅黑" panose="020B0503020204020204" pitchFamily="34" charset="-122"/>
              <a:ea typeface="微软雅黑" panose="020B0503020204020204" pitchFamily="34" charset="-122"/>
              <a:cs typeface="Microsoft JhengHei UI" panose="020B0604030504040204" charset="-120"/>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73353"/>
            <a:ext cx="4410456" cy="3172691"/>
          </a:xfrm>
        </p:spPr>
        <p:txBody>
          <a:bodyPr/>
          <a:lstStyle/>
          <a:p>
            <a:r>
              <a:rPr lang="zh-CN" altLang="en-US" dirty="0" smtClean="0"/>
              <a:t>根据</a:t>
            </a:r>
            <a:r>
              <a:rPr lang="zh-CN" altLang="en-US" dirty="0" smtClean="0">
                <a:solidFill>
                  <a:srgbClr val="C00000"/>
                </a:solidFill>
              </a:rPr>
              <a:t>首部</a:t>
            </a:r>
            <a:r>
              <a:rPr lang="zh-CN" altLang="en-US" dirty="0" smtClean="0"/>
              <a:t>中包含的目的地址、源地址等重要</a:t>
            </a:r>
            <a:r>
              <a:rPr lang="zh-CN" altLang="en-US" dirty="0"/>
              <a:t>控制</a:t>
            </a:r>
            <a:r>
              <a:rPr lang="zh-CN" altLang="en-US" dirty="0" smtClean="0"/>
              <a:t>信息进行转发。</a:t>
            </a:r>
            <a:endParaRPr lang="en-US" altLang="zh-CN" dirty="0" smtClean="0"/>
          </a:p>
          <a:p>
            <a:r>
              <a:rPr lang="zh-CN" altLang="en-US" dirty="0"/>
              <a:t>每一个分组在互联网中</a:t>
            </a:r>
            <a:r>
              <a:rPr lang="zh-CN" altLang="en-US" dirty="0">
                <a:solidFill>
                  <a:srgbClr val="C00000"/>
                </a:solidFill>
              </a:rPr>
              <a:t>独立选择</a:t>
            </a:r>
            <a:r>
              <a:rPr lang="zh-CN" altLang="en-US" dirty="0"/>
              <a:t>传输路径。</a:t>
            </a:r>
            <a:endParaRPr lang="en-US" altLang="zh-CN" dirty="0"/>
          </a:p>
          <a:p>
            <a:r>
              <a:rPr lang="zh-CN" altLang="en-US" dirty="0" smtClean="0"/>
              <a:t>位于</a:t>
            </a:r>
            <a:r>
              <a:rPr lang="zh-CN" altLang="en-US" dirty="0"/>
              <a:t>网络核心部分的</a:t>
            </a:r>
            <a:r>
              <a:rPr lang="zh-CN" altLang="en-US" dirty="0" smtClean="0">
                <a:solidFill>
                  <a:srgbClr val="C00000"/>
                </a:solidFill>
              </a:rPr>
              <a:t>路由器负责转发分组，</a:t>
            </a:r>
            <a:r>
              <a:rPr lang="zh-CN" altLang="en-US" dirty="0"/>
              <a:t>即进行</a:t>
            </a:r>
            <a:r>
              <a:rPr lang="zh-CN" altLang="en-US" dirty="0" smtClean="0"/>
              <a:t>分组交换。</a:t>
            </a:r>
            <a:endParaRPr lang="en-US" altLang="zh-CN" dirty="0" smtClean="0"/>
          </a:p>
          <a:p>
            <a:r>
              <a:rPr lang="zh-CN" altLang="en-US" dirty="0" smtClean="0"/>
              <a:t>路由器要创建和动态维护</a:t>
            </a:r>
            <a:r>
              <a:rPr lang="zh-CN" altLang="en-US" dirty="0" smtClean="0">
                <a:solidFill>
                  <a:srgbClr val="C00000"/>
                </a:solidFill>
              </a:rPr>
              <a:t>转发表。</a:t>
            </a:r>
            <a:endParaRPr lang="en-US" altLang="zh-CN" dirty="0" smtClean="0">
              <a:solidFill>
                <a:srgbClr val="C00000"/>
              </a:solidFill>
            </a:endParaRPr>
          </a:p>
          <a:p>
            <a:endParaRPr lang="en-US" altLang="zh-CN" dirty="0" smtClean="0"/>
          </a:p>
        </p:txBody>
      </p:sp>
      <p:sp>
        <p:nvSpPr>
          <p:cNvPr id="2" name="文本占位符 1"/>
          <p:cNvSpPr>
            <a:spLocks noGrp="1"/>
          </p:cNvSpPr>
          <p:nvPr>
            <p:ph type="body" sz="quarter" idx="11"/>
          </p:nvPr>
        </p:nvSpPr>
        <p:spPr/>
        <p:txBody>
          <a:bodyPr/>
          <a:lstStyle/>
          <a:p>
            <a:r>
              <a:rPr lang="zh-CN" altLang="en-US" dirty="0" smtClean="0"/>
              <a:t>分组在互联网中的转发</a:t>
            </a:r>
            <a:endParaRPr lang="zh-CN" altLang="en-US" dirty="0"/>
          </a:p>
        </p:txBody>
      </p:sp>
      <p:grpSp>
        <p:nvGrpSpPr>
          <p:cNvPr id="4" name="组合 3"/>
          <p:cNvGrpSpPr/>
          <p:nvPr/>
        </p:nvGrpSpPr>
        <p:grpSpPr>
          <a:xfrm>
            <a:off x="5286100" y="1171805"/>
            <a:ext cx="2682240" cy="3126677"/>
            <a:chOff x="5286100" y="1171805"/>
            <a:chExt cx="2682240" cy="3126677"/>
          </a:xfrm>
        </p:grpSpPr>
        <p:sp>
          <p:nvSpPr>
            <p:cNvPr id="5" name="圆角矩形 4"/>
            <p:cNvSpPr/>
            <p:nvPr/>
          </p:nvSpPr>
          <p:spPr>
            <a:xfrm>
              <a:off x="5286100" y="1171805"/>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smtClean="0">
                  <a:solidFill>
                    <a:srgbClr val="000099"/>
                  </a:solidFill>
                  <a:latin typeface="微软雅黑" panose="020B0503020204020204" pitchFamily="34" charset="-122"/>
                  <a:ea typeface="微软雅黑" panose="020B0503020204020204" pitchFamily="34" charset="-122"/>
                </a:rPr>
                <a:t>暂存收到的分组。</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6" name="圆角矩形 5"/>
            <p:cNvSpPr/>
            <p:nvPr/>
          </p:nvSpPr>
          <p:spPr>
            <a:xfrm>
              <a:off x="5286100" y="1822612"/>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smtClean="0">
                  <a:solidFill>
                    <a:srgbClr val="000099"/>
                  </a:solidFill>
                  <a:latin typeface="微软雅黑" panose="020B0503020204020204" pitchFamily="34" charset="-122"/>
                  <a:ea typeface="微软雅黑" panose="020B0503020204020204" pitchFamily="34" charset="-122"/>
                </a:rPr>
                <a:t>检查</a:t>
              </a:r>
              <a:r>
                <a:rPr lang="zh-CN" altLang="en-US" sz="1600" b="1" dirty="0">
                  <a:solidFill>
                    <a:srgbClr val="000099"/>
                  </a:solidFill>
                  <a:latin typeface="微软雅黑" panose="020B0503020204020204" pitchFamily="34" charset="-122"/>
                  <a:ea typeface="微软雅黑" panose="020B0503020204020204" pitchFamily="34" charset="-122"/>
                </a:rPr>
                <a:t>分组</a:t>
              </a:r>
              <a:r>
                <a:rPr lang="zh-CN" altLang="en-US" sz="1600" b="1" dirty="0" smtClean="0">
                  <a:solidFill>
                    <a:srgbClr val="000099"/>
                  </a:solidFill>
                  <a:latin typeface="微软雅黑" panose="020B0503020204020204" pitchFamily="34" charset="-122"/>
                  <a:ea typeface="微软雅黑" panose="020B0503020204020204" pitchFamily="34" charset="-122"/>
                </a:rPr>
                <a:t>首部。</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7" name="圆角矩形 6"/>
            <p:cNvSpPr/>
            <p:nvPr/>
          </p:nvSpPr>
          <p:spPr>
            <a:xfrm>
              <a:off x="5286100" y="2488504"/>
              <a:ext cx="2682240" cy="383177"/>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600" b="1" dirty="0">
                  <a:solidFill>
                    <a:srgbClr val="000099"/>
                  </a:solidFill>
                  <a:latin typeface="微软雅黑" panose="020B0503020204020204" pitchFamily="34" charset="-122"/>
                  <a:ea typeface="微软雅黑" panose="020B0503020204020204" pitchFamily="34" charset="-122"/>
                </a:rPr>
                <a:t>查找转发</a:t>
              </a:r>
              <a:r>
                <a:rPr lang="zh-CN" altLang="en-US" sz="1600" b="1" dirty="0" smtClean="0">
                  <a:solidFill>
                    <a:srgbClr val="000099"/>
                  </a:solidFill>
                  <a:latin typeface="微软雅黑" panose="020B0503020204020204" pitchFamily="34" charset="-122"/>
                  <a:ea typeface="微软雅黑" panose="020B0503020204020204" pitchFamily="34" charset="-122"/>
                </a:rPr>
                <a:t>表</a:t>
              </a:r>
              <a:r>
                <a:rPr lang="zh-CN" altLang="en-US" sz="1600" b="1" dirty="0">
                  <a:solidFill>
                    <a:srgbClr val="000099"/>
                  </a:solidFill>
                  <a:latin typeface="微软雅黑" panose="020B0503020204020204" pitchFamily="34" charset="-122"/>
                  <a:ea typeface="微软雅黑" panose="020B0503020204020204" pitchFamily="34" charset="-122"/>
                </a:rPr>
                <a:t>。</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8" name="圆角矩形 7"/>
            <p:cNvSpPr/>
            <p:nvPr/>
          </p:nvSpPr>
          <p:spPr>
            <a:xfrm>
              <a:off x="5286100" y="3154397"/>
              <a:ext cx="2682240" cy="664814"/>
            </a:xfrm>
            <a:prstGeom prst="roundRect">
              <a:avLst/>
            </a:prstGeom>
            <a:solidFill>
              <a:srgbClr val="66CCFF"/>
            </a:solidFill>
          </p:spPr>
          <p:style>
            <a:lnRef idx="1">
              <a:schemeClr val="accent1"/>
            </a:lnRef>
            <a:fillRef idx="2">
              <a:schemeClr val="accent1"/>
            </a:fillRef>
            <a:effectRef idx="1">
              <a:schemeClr val="accent1"/>
            </a:effectRef>
            <a:fontRef idx="minor">
              <a:schemeClr val="dk1"/>
            </a:fontRef>
          </p:style>
          <p:txBody>
            <a:bodyPr rtlCol="0" anchor="ctr"/>
            <a:lstStyle/>
            <a:p>
              <a:r>
                <a:rPr lang="zh-CN" altLang="en-US" sz="1600" b="1" dirty="0">
                  <a:solidFill>
                    <a:srgbClr val="000099"/>
                  </a:solidFill>
                  <a:latin typeface="微软雅黑" panose="020B0503020204020204" pitchFamily="34" charset="-122"/>
                  <a:ea typeface="微软雅黑" panose="020B0503020204020204" pitchFamily="34" charset="-122"/>
                </a:rPr>
                <a:t>按照首部中的目的地址，找到合适的</a:t>
              </a:r>
              <a:r>
                <a:rPr lang="zh-CN" altLang="en-US" sz="1600" b="1" dirty="0" smtClean="0">
                  <a:solidFill>
                    <a:srgbClr val="000099"/>
                  </a:solidFill>
                  <a:latin typeface="微软雅黑" panose="020B0503020204020204" pitchFamily="34" charset="-122"/>
                  <a:ea typeface="微软雅黑" panose="020B0503020204020204" pitchFamily="34" charset="-122"/>
                </a:rPr>
                <a:t>接口转发出去。</a:t>
              </a:r>
              <a:endParaRPr lang="zh-CN" altLang="en-US" sz="1600" b="1" dirty="0">
                <a:solidFill>
                  <a:srgbClr val="000099"/>
                </a:solidFill>
                <a:latin typeface="微软雅黑" panose="020B0503020204020204" pitchFamily="34" charset="-122"/>
                <a:ea typeface="微软雅黑" panose="020B0503020204020204" pitchFamily="34" charset="-122"/>
              </a:endParaRPr>
            </a:p>
          </p:txBody>
        </p:sp>
        <p:cxnSp>
          <p:nvCxnSpPr>
            <p:cNvPr id="10" name="直接箭头连接符 9"/>
            <p:cNvCxnSpPr>
              <a:stCxn id="5" idx="2"/>
              <a:endCxn id="6" idx="0"/>
            </p:cNvCxnSpPr>
            <p:nvPr/>
          </p:nvCxnSpPr>
          <p:spPr>
            <a:xfrm>
              <a:off x="6627220" y="1554982"/>
              <a:ext cx="0" cy="267630"/>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p:cNvCxnSpPr>
              <a:stCxn id="6" idx="2"/>
              <a:endCxn id="7" idx="0"/>
            </p:cNvCxnSpPr>
            <p:nvPr/>
          </p:nvCxnSpPr>
          <p:spPr>
            <a:xfrm>
              <a:off x="6627220" y="2205789"/>
              <a:ext cx="0" cy="282715"/>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p:cNvCxnSpPr>
              <a:stCxn id="7" idx="2"/>
              <a:endCxn id="8" idx="0"/>
            </p:cNvCxnSpPr>
            <p:nvPr/>
          </p:nvCxnSpPr>
          <p:spPr>
            <a:xfrm>
              <a:off x="6627220" y="2871681"/>
              <a:ext cx="0" cy="282716"/>
            </a:xfrm>
            <a:prstGeom prst="straightConnector1">
              <a:avLst/>
            </a:prstGeom>
            <a:ln w="38100">
              <a:solidFill>
                <a:schemeClr val="tx1"/>
              </a:solidFill>
              <a:tailEnd type="triangle"/>
            </a:ln>
          </p:spPr>
          <p:style>
            <a:lnRef idx="1">
              <a:schemeClr val="dk1"/>
            </a:lnRef>
            <a:fillRef idx="0">
              <a:schemeClr val="dk1"/>
            </a:fillRef>
            <a:effectRef idx="0">
              <a:schemeClr val="dk1"/>
            </a:effectRef>
            <a:fontRef idx="minor">
              <a:schemeClr val="tx1"/>
            </a:fontRef>
          </p:style>
        </p:cxnSp>
        <p:sp>
          <p:nvSpPr>
            <p:cNvPr id="24" name="矩形 23"/>
            <p:cNvSpPr/>
            <p:nvPr/>
          </p:nvSpPr>
          <p:spPr>
            <a:xfrm>
              <a:off x="5603590" y="3959928"/>
              <a:ext cx="2236510"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zh-CN" altLang="en-US" sz="1600" b="1" dirty="0">
                  <a:latin typeface="微软雅黑" panose="020B0503020204020204" pitchFamily="34" charset="-122"/>
                  <a:ea typeface="微软雅黑" panose="020B0503020204020204" pitchFamily="34" charset="-122"/>
                </a:rPr>
                <a:t>路由器处理分组的过程</a:t>
              </a:r>
              <a:endParaRPr kumimoji="1" lang="zh-CN" altLang="en-US" sz="16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30555" y="1209675"/>
            <a:ext cx="7882255" cy="23425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4"/>
            <a:ext cx="8133857" cy="355688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4758" name="矩形 3"/>
          <p:cNvSpPr>
            <a:spLocks noChangeArrowheads="1"/>
          </p:cNvSpPr>
          <p:nvPr/>
        </p:nvSpPr>
        <p:spPr bwMode="auto">
          <a:xfrm>
            <a:off x="2773349" y="4276262"/>
            <a:ext cx="40632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en-US" altLang="zh-CN" sz="1600" b="1" dirty="0">
                <a:latin typeface="微软雅黑" panose="020B0503020204020204" pitchFamily="34" charset="-122"/>
                <a:ea typeface="微软雅黑" panose="020B0503020204020204" pitchFamily="34" charset="-122"/>
              </a:rPr>
              <a:t>(a) </a:t>
            </a:r>
            <a:r>
              <a:rPr kumimoji="1" lang="zh-CN" altLang="zh-CN" sz="1600" b="1" dirty="0">
                <a:latin typeface="微软雅黑" panose="020B0503020204020204" pitchFamily="34" charset="-122"/>
                <a:ea typeface="微软雅黑" panose="020B0503020204020204" pitchFamily="34" charset="-122"/>
              </a:rPr>
              <a:t>核心部分的路由器把网络互连起来</a:t>
            </a:r>
            <a:endParaRPr kumimoji="1" lang="zh-CN" altLang="en-US" sz="1600" b="1" dirty="0">
              <a:latin typeface="微软雅黑" panose="020B0503020204020204" pitchFamily="34" charset="-122"/>
              <a:ea typeface="微软雅黑" panose="020B0503020204020204" pitchFamily="34" charset="-122"/>
            </a:endParaRPr>
          </a:p>
        </p:txBody>
      </p:sp>
      <p:grpSp>
        <p:nvGrpSpPr>
          <p:cNvPr id="5" name="组合 4"/>
          <p:cNvGrpSpPr/>
          <p:nvPr/>
        </p:nvGrpSpPr>
        <p:grpSpPr>
          <a:xfrm>
            <a:off x="1836055" y="838602"/>
            <a:ext cx="5713413" cy="3270250"/>
            <a:chOff x="1836055" y="838602"/>
            <a:chExt cx="5713413" cy="3270250"/>
          </a:xfrm>
        </p:grpSpPr>
        <p:sp>
          <p:nvSpPr>
            <p:cNvPr id="74766" name="Text Box 204"/>
            <p:cNvSpPr txBox="1">
              <a:spLocks noChangeArrowheads="1"/>
            </p:cNvSpPr>
            <p:nvPr/>
          </p:nvSpPr>
          <p:spPr bwMode="auto">
            <a:xfrm>
              <a:off x="4010293" y="838602"/>
              <a:ext cx="1415466"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74768" name="Oval 4"/>
            <p:cNvSpPr>
              <a:spLocks noChangeArrowheads="1"/>
            </p:cNvSpPr>
            <p:nvPr/>
          </p:nvSpPr>
          <p:spPr bwMode="auto">
            <a:xfrm rot="19925028">
              <a:off x="3261024" y="1483825"/>
              <a:ext cx="1436906" cy="83058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69" name="Oval 5"/>
            <p:cNvSpPr>
              <a:spLocks noChangeArrowheads="1"/>
            </p:cNvSpPr>
            <p:nvPr/>
          </p:nvSpPr>
          <p:spPr bwMode="auto">
            <a:xfrm rot="20825028">
              <a:off x="4223452" y="1315710"/>
              <a:ext cx="1255006" cy="7714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0" name="Oval 6"/>
            <p:cNvSpPr>
              <a:spLocks noChangeArrowheads="1"/>
            </p:cNvSpPr>
            <p:nvPr/>
          </p:nvSpPr>
          <p:spPr bwMode="auto">
            <a:xfrm rot="21425028">
              <a:off x="5140647" y="1597012"/>
              <a:ext cx="926818" cy="997871"/>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1" name="Oval 7"/>
            <p:cNvSpPr>
              <a:spLocks noChangeArrowheads="1"/>
            </p:cNvSpPr>
            <p:nvPr/>
          </p:nvSpPr>
          <p:spPr bwMode="auto">
            <a:xfrm rot="18365028">
              <a:off x="5329718" y="2115794"/>
              <a:ext cx="823930" cy="863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2" name="Oval 8"/>
            <p:cNvSpPr>
              <a:spLocks noChangeArrowheads="1"/>
            </p:cNvSpPr>
            <p:nvPr/>
          </p:nvSpPr>
          <p:spPr bwMode="auto">
            <a:xfrm rot="19925028">
              <a:off x="4260987" y="2586559"/>
              <a:ext cx="1571645" cy="926298"/>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3" name="Oval 9"/>
            <p:cNvSpPr>
              <a:spLocks noChangeArrowheads="1"/>
            </p:cNvSpPr>
            <p:nvPr/>
          </p:nvSpPr>
          <p:spPr bwMode="auto">
            <a:xfrm rot="21005028">
              <a:off x="3644070" y="2977718"/>
              <a:ext cx="1123153" cy="640835"/>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4" name="Oval 10"/>
            <p:cNvSpPr>
              <a:spLocks noChangeArrowheads="1"/>
            </p:cNvSpPr>
            <p:nvPr/>
          </p:nvSpPr>
          <p:spPr bwMode="auto">
            <a:xfrm rot="19925028">
              <a:off x="3212903" y="2698914"/>
              <a:ext cx="711235" cy="757350"/>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5" name="Oval 11"/>
            <p:cNvSpPr>
              <a:spLocks noChangeArrowheads="1"/>
            </p:cNvSpPr>
            <p:nvPr/>
          </p:nvSpPr>
          <p:spPr bwMode="auto">
            <a:xfrm rot="18065028">
              <a:off x="2929036" y="2082904"/>
              <a:ext cx="950437" cy="846724"/>
            </a:xfrm>
            <a:prstGeom prst="ellipse">
              <a:avLst/>
            </a:prstGeom>
            <a:solidFill>
              <a:schemeClr val="bg1"/>
            </a:solidFill>
            <a:ln w="1905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776" name="Freeform 12"/>
            <p:cNvSpPr/>
            <p:nvPr/>
          </p:nvSpPr>
          <p:spPr bwMode="auto">
            <a:xfrm>
              <a:off x="3279311" y="1460523"/>
              <a:ext cx="2733295" cy="201987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7" name="Line 13"/>
            <p:cNvSpPr>
              <a:spLocks noChangeShapeType="1"/>
            </p:cNvSpPr>
            <p:nvPr/>
          </p:nvSpPr>
          <p:spPr bwMode="auto">
            <a:xfrm flipV="1">
              <a:off x="3975146" y="1450283"/>
              <a:ext cx="950879" cy="34871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8" name="Line 14"/>
            <p:cNvSpPr>
              <a:spLocks noChangeShapeType="1"/>
            </p:cNvSpPr>
            <p:nvPr/>
          </p:nvSpPr>
          <p:spPr bwMode="auto">
            <a:xfrm>
              <a:off x="5043441" y="1496889"/>
              <a:ext cx="562057" cy="87636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79" name="Line 15"/>
            <p:cNvSpPr>
              <a:spLocks noChangeShapeType="1"/>
            </p:cNvSpPr>
            <p:nvPr/>
          </p:nvSpPr>
          <p:spPr bwMode="auto">
            <a:xfrm flipH="1">
              <a:off x="3415013" y="1855590"/>
              <a:ext cx="493726" cy="78980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0" name="Line 16"/>
            <p:cNvSpPr>
              <a:spLocks noChangeShapeType="1"/>
            </p:cNvSpPr>
            <p:nvPr/>
          </p:nvSpPr>
          <p:spPr bwMode="auto">
            <a:xfrm>
              <a:off x="3444848" y="2755255"/>
              <a:ext cx="1158164" cy="52877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1" name="Line 17"/>
            <p:cNvSpPr>
              <a:spLocks noChangeShapeType="1"/>
            </p:cNvSpPr>
            <p:nvPr/>
          </p:nvSpPr>
          <p:spPr bwMode="auto">
            <a:xfrm flipV="1">
              <a:off x="4619973" y="2547192"/>
              <a:ext cx="985526" cy="81976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2" name="Line 18"/>
            <p:cNvSpPr>
              <a:spLocks noChangeShapeType="1"/>
            </p:cNvSpPr>
            <p:nvPr/>
          </p:nvSpPr>
          <p:spPr bwMode="auto">
            <a:xfrm>
              <a:off x="4013643" y="1859751"/>
              <a:ext cx="1580306" cy="59506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3" name="Line 19"/>
            <p:cNvSpPr>
              <a:spLocks noChangeShapeType="1"/>
            </p:cNvSpPr>
            <p:nvPr/>
          </p:nvSpPr>
          <p:spPr bwMode="auto">
            <a:xfrm>
              <a:off x="3938573" y="1759049"/>
              <a:ext cx="742995" cy="155131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4" name="Line 20"/>
            <p:cNvSpPr>
              <a:spLocks noChangeShapeType="1"/>
            </p:cNvSpPr>
            <p:nvPr/>
          </p:nvSpPr>
          <p:spPr bwMode="auto">
            <a:xfrm flipV="1">
              <a:off x="3943560" y="3368046"/>
              <a:ext cx="710097" cy="48084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5" name="Line 21"/>
            <p:cNvSpPr>
              <a:spLocks noChangeShapeType="1"/>
            </p:cNvSpPr>
            <p:nvPr/>
          </p:nvSpPr>
          <p:spPr bwMode="auto">
            <a:xfrm rot="16200000">
              <a:off x="5274732" y="791473"/>
              <a:ext cx="441496" cy="99647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6" name="Line 22"/>
            <p:cNvSpPr>
              <a:spLocks noChangeShapeType="1"/>
            </p:cNvSpPr>
            <p:nvPr/>
          </p:nvSpPr>
          <p:spPr bwMode="auto">
            <a:xfrm>
              <a:off x="5674794" y="2560760"/>
              <a:ext cx="475439" cy="633344"/>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7" name="Line 23"/>
            <p:cNvSpPr>
              <a:spLocks noChangeShapeType="1"/>
            </p:cNvSpPr>
            <p:nvPr/>
          </p:nvSpPr>
          <p:spPr bwMode="auto">
            <a:xfrm>
              <a:off x="2409672" y="2737197"/>
              <a:ext cx="1011115" cy="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8" name="Line 24"/>
            <p:cNvSpPr>
              <a:spLocks noChangeShapeType="1"/>
            </p:cNvSpPr>
            <p:nvPr/>
          </p:nvSpPr>
          <p:spPr bwMode="auto">
            <a:xfrm rot="5400000" flipH="1">
              <a:off x="3538107" y="1405885"/>
              <a:ext cx="512122" cy="23299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89" name="Text Box 25"/>
            <p:cNvSpPr txBox="1">
              <a:spLocks noChangeArrowheads="1"/>
            </p:cNvSpPr>
            <p:nvPr/>
          </p:nvSpPr>
          <p:spPr bwMode="auto">
            <a:xfrm>
              <a:off x="1836055" y="2557062"/>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4790" name="Text Box 26"/>
            <p:cNvSpPr txBox="1">
              <a:spLocks noChangeArrowheads="1"/>
            </p:cNvSpPr>
            <p:nvPr/>
          </p:nvSpPr>
          <p:spPr bwMode="auto">
            <a:xfrm>
              <a:off x="6453740" y="3093303"/>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4791" name="Text Box 27"/>
            <p:cNvSpPr txBox="1">
              <a:spLocks noChangeArrowheads="1"/>
            </p:cNvSpPr>
            <p:nvPr/>
          </p:nvSpPr>
          <p:spPr bwMode="auto">
            <a:xfrm>
              <a:off x="3096610" y="877814"/>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4792" name="Text Box 28"/>
            <p:cNvSpPr txBox="1">
              <a:spLocks noChangeArrowheads="1"/>
            </p:cNvSpPr>
            <p:nvPr/>
          </p:nvSpPr>
          <p:spPr bwMode="auto">
            <a:xfrm>
              <a:off x="6177056" y="915018"/>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4793" name="Text Box 29"/>
            <p:cNvSpPr txBox="1">
              <a:spLocks noChangeArrowheads="1"/>
            </p:cNvSpPr>
            <p:nvPr/>
          </p:nvSpPr>
          <p:spPr bwMode="auto">
            <a:xfrm>
              <a:off x="3282259" y="3691429"/>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4794" name="Line 30"/>
            <p:cNvSpPr>
              <a:spLocks noChangeShapeType="1"/>
            </p:cNvSpPr>
            <p:nvPr/>
          </p:nvSpPr>
          <p:spPr bwMode="auto">
            <a:xfrm flipV="1">
              <a:off x="5674794" y="1834875"/>
              <a:ext cx="1132565" cy="61020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4795" name="Text Box 31"/>
            <p:cNvSpPr txBox="1">
              <a:spLocks noChangeArrowheads="1"/>
            </p:cNvSpPr>
            <p:nvPr/>
          </p:nvSpPr>
          <p:spPr bwMode="auto">
            <a:xfrm>
              <a:off x="7143676" y="1684096"/>
              <a:ext cx="405792"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grpSp>
          <p:nvGrpSpPr>
            <p:cNvPr id="74801" name="Group 43"/>
            <p:cNvGrpSpPr/>
            <p:nvPr/>
          </p:nvGrpSpPr>
          <p:grpSpPr bwMode="auto">
            <a:xfrm>
              <a:off x="4246550" y="1444709"/>
              <a:ext cx="449454" cy="323747"/>
              <a:chOff x="2949" y="196"/>
              <a:chExt cx="941" cy="598"/>
            </a:xfrm>
          </p:grpSpPr>
          <p:sp>
            <p:nvSpPr>
              <p:cNvPr id="74951" name="Oval 4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2" name="Oval 4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3" name="Oval 4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4" name="Oval 4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5" name="Oval 4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6" name="Oval 4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7" name="Oval 5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8" name="Oval 5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59" name="Freeform 5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0" name="Freeform 5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61" name="Freeform 5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2" name="Group 55"/>
            <p:cNvGrpSpPr/>
            <p:nvPr/>
          </p:nvGrpSpPr>
          <p:grpSpPr bwMode="auto">
            <a:xfrm rot="867730">
              <a:off x="4396690" y="1961537"/>
              <a:ext cx="674663" cy="388661"/>
              <a:chOff x="2949" y="196"/>
              <a:chExt cx="941" cy="598"/>
            </a:xfrm>
          </p:grpSpPr>
          <p:sp>
            <p:nvSpPr>
              <p:cNvPr id="74940" name="Oval 5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1" name="Oval 5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2" name="Oval 5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3" name="Oval 5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4" name="Oval 6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5" name="Oval 6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6" name="Oval 6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7" name="Oval 6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48" name="Freeform 6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49" name="Freeform 6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50" name="Freeform 6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3" name="Group 67"/>
            <p:cNvGrpSpPr/>
            <p:nvPr/>
          </p:nvGrpSpPr>
          <p:grpSpPr bwMode="auto">
            <a:xfrm>
              <a:off x="5746012" y="2091370"/>
              <a:ext cx="450416" cy="322913"/>
              <a:chOff x="2949" y="196"/>
              <a:chExt cx="941" cy="598"/>
            </a:xfrm>
          </p:grpSpPr>
          <p:sp>
            <p:nvSpPr>
              <p:cNvPr id="74929" name="Oval 6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0" name="Oval 6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1" name="Oval 7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2" name="Oval 7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3" name="Oval 7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4" name="Oval 7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5" name="Oval 7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6" name="Oval 7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37" name="Freeform 7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8" name="Freeform 7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39" name="Freeform 7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4" name="Group 79"/>
            <p:cNvGrpSpPr/>
            <p:nvPr/>
          </p:nvGrpSpPr>
          <p:grpSpPr bwMode="auto">
            <a:xfrm rot="21151335">
              <a:off x="5071352" y="1768455"/>
              <a:ext cx="674662" cy="387829"/>
              <a:chOff x="2949" y="196"/>
              <a:chExt cx="941" cy="598"/>
            </a:xfrm>
          </p:grpSpPr>
          <p:sp>
            <p:nvSpPr>
              <p:cNvPr id="74918" name="Oval 8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9" name="Oval 8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0" name="Oval 8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1" name="Oval 8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2" name="Oval 8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3" name="Oval 8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4" name="Oval 8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5" name="Oval 8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26" name="Freeform 8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7" name="Freeform 8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28" name="Freeform 9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5" name="Group 91"/>
            <p:cNvGrpSpPr/>
            <p:nvPr/>
          </p:nvGrpSpPr>
          <p:grpSpPr bwMode="auto">
            <a:xfrm>
              <a:off x="3947237" y="2348536"/>
              <a:ext cx="748770" cy="452746"/>
              <a:chOff x="2949" y="196"/>
              <a:chExt cx="941" cy="598"/>
            </a:xfrm>
          </p:grpSpPr>
          <p:sp>
            <p:nvSpPr>
              <p:cNvPr id="74907"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8"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9"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0"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1"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2"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3"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4"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15"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6"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17"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6" name="Group 103"/>
            <p:cNvGrpSpPr/>
            <p:nvPr/>
          </p:nvGrpSpPr>
          <p:grpSpPr bwMode="auto">
            <a:xfrm rot="21114427">
              <a:off x="4847107" y="2671449"/>
              <a:ext cx="674663" cy="388661"/>
              <a:chOff x="2949" y="196"/>
              <a:chExt cx="941" cy="598"/>
            </a:xfrm>
          </p:grpSpPr>
          <p:sp>
            <p:nvSpPr>
              <p:cNvPr id="74896" name="Oval 10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7" name="Oval 10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8" name="Oval 10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9" name="Oval 10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0" name="Oval 10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4901" name="Oval 10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2" name="Oval 11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3" name="Oval 11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904" name="Freeform 11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rgbClr val="000000"/>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5" name="Freeform 11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906" name="Freeform 11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7" name="Group 115"/>
            <p:cNvGrpSpPr/>
            <p:nvPr/>
          </p:nvGrpSpPr>
          <p:grpSpPr bwMode="auto">
            <a:xfrm rot="19200976">
              <a:off x="5671908" y="2737198"/>
              <a:ext cx="449454" cy="322913"/>
              <a:chOff x="2949" y="196"/>
              <a:chExt cx="941" cy="598"/>
            </a:xfrm>
          </p:grpSpPr>
          <p:sp>
            <p:nvSpPr>
              <p:cNvPr id="74885" name="Oval 116"/>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6" name="Oval 117"/>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7" name="Oval 118"/>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8" name="Oval 119"/>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9" name="Oval 120"/>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0" name="Oval 121"/>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1" name="Oval 122"/>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2" name="Oval 123"/>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93" name="Freeform 124"/>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4" name="Freeform 125"/>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95" name="Freeform 126"/>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8" name="Group 127"/>
            <p:cNvGrpSpPr/>
            <p:nvPr/>
          </p:nvGrpSpPr>
          <p:grpSpPr bwMode="auto">
            <a:xfrm rot="651098">
              <a:off x="4169346" y="3426342"/>
              <a:ext cx="449454" cy="259662"/>
              <a:chOff x="2949" y="196"/>
              <a:chExt cx="941" cy="598"/>
            </a:xfrm>
          </p:grpSpPr>
          <p:sp>
            <p:nvSpPr>
              <p:cNvPr id="74874" name="Oval 12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5" name="Oval 12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6" name="Oval 13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7" name="Oval 13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8" name="Oval 13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9" name="Oval 13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0" name="Oval 13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1" name="Oval 13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82" name="Freeform 13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3" name="Freeform 13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84" name="Freeform 13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09" name="Group 139"/>
            <p:cNvGrpSpPr/>
            <p:nvPr/>
          </p:nvGrpSpPr>
          <p:grpSpPr bwMode="auto">
            <a:xfrm rot="21035385">
              <a:off x="3731176" y="2848695"/>
              <a:ext cx="450416" cy="322913"/>
              <a:chOff x="2949" y="196"/>
              <a:chExt cx="941" cy="598"/>
            </a:xfrm>
          </p:grpSpPr>
          <p:sp>
            <p:nvSpPr>
              <p:cNvPr id="74863" name="Oval 140"/>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4" name="Oval 141"/>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5" name="Oval 142"/>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6" name="Oval 143"/>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7" name="Oval 144"/>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8" name="Oval 145"/>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9" name="Oval 146"/>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0" name="Oval 147"/>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71" name="Freeform 148"/>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2" name="Freeform 149"/>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73" name="Freeform 150"/>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0" name="Group 151"/>
            <p:cNvGrpSpPr/>
            <p:nvPr/>
          </p:nvGrpSpPr>
          <p:grpSpPr bwMode="auto">
            <a:xfrm rot="1237793">
              <a:off x="5195508" y="1272435"/>
              <a:ext cx="332038" cy="203901"/>
              <a:chOff x="2949" y="196"/>
              <a:chExt cx="941" cy="598"/>
            </a:xfrm>
          </p:grpSpPr>
          <p:sp>
            <p:nvSpPr>
              <p:cNvPr id="7485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5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6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6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1" name="Group 163"/>
            <p:cNvGrpSpPr/>
            <p:nvPr/>
          </p:nvGrpSpPr>
          <p:grpSpPr bwMode="auto">
            <a:xfrm rot="1582351">
              <a:off x="3420786" y="2091369"/>
              <a:ext cx="450416" cy="322913"/>
              <a:chOff x="2949" y="196"/>
              <a:chExt cx="941" cy="598"/>
            </a:xfrm>
          </p:grpSpPr>
          <p:sp>
            <p:nvSpPr>
              <p:cNvPr id="74841" name="Oval 164"/>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2" name="Oval 165"/>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3" name="Oval 166"/>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4" name="Oval 167"/>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5" name="Oval 168"/>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6" name="Oval 169"/>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7" name="Oval 170"/>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8" name="Oval 171"/>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49" name="Freeform 172"/>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0" name="Freeform 173"/>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51" name="Freeform 174"/>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grpSp>
          <p:nvGrpSpPr>
            <p:cNvPr id="74813" name="Group 187"/>
            <p:cNvGrpSpPr/>
            <p:nvPr/>
          </p:nvGrpSpPr>
          <p:grpSpPr bwMode="auto">
            <a:xfrm rot="5241567">
              <a:off x="2853540" y="2586969"/>
              <a:ext cx="382837" cy="295468"/>
              <a:chOff x="2949" y="196"/>
              <a:chExt cx="941" cy="598"/>
            </a:xfrm>
          </p:grpSpPr>
          <p:sp>
            <p:nvSpPr>
              <p:cNvPr id="74819" name="Oval 188"/>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0" name="Oval 189"/>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1" name="Oval 190"/>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2" name="Oval 191"/>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3" name="Oval 192"/>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4" name="Oval 193"/>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5" name="Oval 194"/>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6" name="Oval 195"/>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74827" name="Freeform 196"/>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8" name="Freeform 197"/>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29" name="Freeform 198"/>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74814" name="Text Box 200"/>
            <p:cNvSpPr txBox="1">
              <a:spLocks noChangeArrowheads="1"/>
            </p:cNvSpPr>
            <p:nvPr/>
          </p:nvSpPr>
          <p:spPr bwMode="auto">
            <a:xfrm>
              <a:off x="2504755" y="1419476"/>
              <a:ext cx="800046"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61" name="Line 201"/>
            <p:cNvSpPr>
              <a:spLocks noChangeShapeType="1"/>
            </p:cNvSpPr>
            <p:nvPr/>
          </p:nvSpPr>
          <p:spPr bwMode="auto">
            <a:xfrm>
              <a:off x="3246265" y="1617924"/>
              <a:ext cx="502727" cy="214453"/>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ln w="12700">
                  <a:solidFill>
                    <a:prstClr val="black"/>
                  </a:solidFill>
                </a:ln>
                <a:solidFill>
                  <a:srgbClr val="000099"/>
                </a:solidFill>
              </a:endParaRPr>
            </a:p>
          </p:txBody>
        </p:sp>
        <p:sp>
          <p:nvSpPr>
            <p:cNvPr id="74816" name="Text Box 202"/>
            <p:cNvSpPr txBox="1">
              <a:spLocks noChangeArrowheads="1"/>
            </p:cNvSpPr>
            <p:nvPr/>
          </p:nvSpPr>
          <p:spPr bwMode="auto">
            <a:xfrm>
              <a:off x="4059391" y="2410411"/>
              <a:ext cx="543621" cy="3078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网络</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sp>
          <p:nvSpPr>
            <p:cNvPr id="74817" name="Line 205"/>
            <p:cNvSpPr>
              <a:spLocks noChangeShapeType="1"/>
            </p:cNvSpPr>
            <p:nvPr/>
          </p:nvSpPr>
          <p:spPr bwMode="auto">
            <a:xfrm>
              <a:off x="4569249" y="1131688"/>
              <a:ext cx="84494" cy="23652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4818" name="Text Box 206"/>
            <p:cNvSpPr txBox="1">
              <a:spLocks noChangeArrowheads="1"/>
            </p:cNvSpPr>
            <p:nvPr/>
          </p:nvSpPr>
          <p:spPr bwMode="auto">
            <a:xfrm>
              <a:off x="2098038" y="3005368"/>
              <a:ext cx="594907" cy="338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endParaRPr kumimoji="1" lang="zh-CN" altLang="en-US" sz="1600" b="1">
                <a:solidFill>
                  <a:srgbClr val="0000FF"/>
                </a:solidFill>
                <a:latin typeface="微软雅黑" panose="020B0503020204020204" pitchFamily="34" charset="-122"/>
                <a:ea typeface="微软雅黑" panose="020B0503020204020204" pitchFamily="34" charset="-122"/>
              </a:endParaRPr>
            </a:p>
          </p:txBody>
        </p:sp>
        <p:pic>
          <p:nvPicPr>
            <p:cNvPr id="74760"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779530" y="1675214"/>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1"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49255" y="914802"/>
              <a:ext cx="40163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2"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47368" y="868764"/>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3"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09118" y="2580089"/>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4"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658505" y="3708802"/>
              <a:ext cx="40005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765"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114368" y="3100789"/>
              <a:ext cx="40163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8" name="Picture 3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81372" y="2526325"/>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09" name="Picture 3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82042" y="1707760"/>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0" name="Picture 3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54741" y="2351520"/>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11" name="Picture 3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53268" y="1385653"/>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207" name="Group 151"/>
            <p:cNvGrpSpPr/>
            <p:nvPr/>
          </p:nvGrpSpPr>
          <p:grpSpPr bwMode="auto">
            <a:xfrm rot="20376906">
              <a:off x="3627744" y="1439535"/>
              <a:ext cx="332038" cy="203901"/>
              <a:chOff x="2949" y="196"/>
              <a:chExt cx="941" cy="598"/>
            </a:xfrm>
          </p:grpSpPr>
          <p:sp>
            <p:nvSpPr>
              <p:cNvPr id="212"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3"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4"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5"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6"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7"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8"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19"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220"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1"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222"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223" name="Picture 365"/>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76535" y="3118409"/>
              <a:ext cx="442912" cy="309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505072" y="675913"/>
            <a:ext cx="8133857" cy="353903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prstClr val="white"/>
              </a:solidFill>
            </a:endParaRPr>
          </a:p>
        </p:txBody>
      </p:sp>
      <p:sp>
        <p:nvSpPr>
          <p:cNvPr id="75782" name="矩形 3"/>
          <p:cNvSpPr>
            <a:spLocks noChangeArrowheads="1"/>
          </p:cNvSpPr>
          <p:nvPr/>
        </p:nvSpPr>
        <p:spPr bwMode="auto">
          <a:xfrm>
            <a:off x="2806002" y="4265099"/>
            <a:ext cx="38250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eaLnBrk="0" hangingPunct="0"/>
            <a:r>
              <a:rPr kumimoji="1" lang="en-US" altLang="zh-CN" sz="1600" b="1" dirty="0">
                <a:latin typeface="微软雅黑" panose="020B0503020204020204" pitchFamily="34" charset="-122"/>
                <a:ea typeface="微软雅黑" panose="020B0503020204020204" pitchFamily="34" charset="-122"/>
              </a:rPr>
              <a:t>(b) </a:t>
            </a:r>
            <a:r>
              <a:rPr kumimoji="1" lang="zh-CN" altLang="zh-CN" sz="1600" b="1" dirty="0">
                <a:latin typeface="微软雅黑" panose="020B0503020204020204" pitchFamily="34" charset="-122"/>
                <a:ea typeface="微软雅黑" panose="020B0503020204020204" pitchFamily="34" charset="-122"/>
              </a:rPr>
              <a:t>核心部分</a:t>
            </a:r>
            <a:r>
              <a:rPr kumimoji="1" lang="zh-CN" altLang="en-US" sz="1600" b="1" dirty="0">
                <a:latin typeface="微软雅黑" panose="020B0503020204020204" pitchFamily="34" charset="-122"/>
                <a:ea typeface="微软雅黑" panose="020B0503020204020204" pitchFamily="34" charset="-122"/>
              </a:rPr>
              <a:t>中</a:t>
            </a:r>
            <a:r>
              <a:rPr kumimoji="1" lang="zh-CN" altLang="zh-CN" sz="1600" b="1" dirty="0">
                <a:latin typeface="微软雅黑" panose="020B0503020204020204" pitchFamily="34" charset="-122"/>
                <a:ea typeface="微软雅黑" panose="020B0503020204020204" pitchFamily="34" charset="-122"/>
              </a:rPr>
              <a:t>的</a:t>
            </a:r>
            <a:r>
              <a:rPr kumimoji="1" lang="zh-CN" altLang="en-US" sz="1600" b="1" dirty="0">
                <a:latin typeface="微软雅黑" panose="020B0503020204020204" pitchFamily="34" charset="-122"/>
                <a:ea typeface="微软雅黑" panose="020B0503020204020204" pitchFamily="34" charset="-122"/>
              </a:rPr>
              <a:t>网络</a:t>
            </a:r>
            <a:r>
              <a:rPr kumimoji="1" lang="zh-CN" altLang="zh-CN" sz="1600" b="1" dirty="0">
                <a:latin typeface="微软雅黑" panose="020B0503020204020204" pitchFamily="34" charset="-122"/>
                <a:ea typeface="微软雅黑" panose="020B0503020204020204" pitchFamily="34" charset="-122"/>
              </a:rPr>
              <a:t>可用一条链路表示</a:t>
            </a:r>
            <a:endParaRPr kumimoji="1" lang="zh-CN" altLang="en-US" sz="1600" b="1" dirty="0">
              <a:latin typeface="微软雅黑" panose="020B0503020204020204" pitchFamily="34" charset="-122"/>
              <a:ea typeface="微软雅黑" panose="020B0503020204020204" pitchFamily="34" charset="-122"/>
            </a:endParaRPr>
          </a:p>
        </p:txBody>
      </p:sp>
      <p:grpSp>
        <p:nvGrpSpPr>
          <p:cNvPr id="75783" name="组合 62"/>
          <p:cNvGrpSpPr/>
          <p:nvPr/>
        </p:nvGrpSpPr>
        <p:grpSpPr bwMode="auto">
          <a:xfrm>
            <a:off x="1702572" y="814614"/>
            <a:ext cx="5672137" cy="3197225"/>
            <a:chOff x="1077101" y="828844"/>
            <a:chExt cx="6958259" cy="3921427"/>
          </a:xfrm>
        </p:grpSpPr>
        <p:grpSp>
          <p:nvGrpSpPr>
            <p:cNvPr id="75784" name="组合 4"/>
            <p:cNvGrpSpPr/>
            <p:nvPr/>
          </p:nvGrpSpPr>
          <p:grpSpPr bwMode="auto">
            <a:xfrm>
              <a:off x="1077101" y="960352"/>
              <a:ext cx="6958259" cy="3561265"/>
              <a:chOff x="-754503" y="424192"/>
              <a:chExt cx="10689977" cy="5580717"/>
            </a:xfrm>
          </p:grpSpPr>
          <p:sp>
            <p:nvSpPr>
              <p:cNvPr id="75798" name="Oval 4"/>
              <p:cNvSpPr>
                <a:spLocks noChangeArrowheads="1"/>
              </p:cNvSpPr>
              <p:nvPr/>
            </p:nvSpPr>
            <p:spPr bwMode="auto">
              <a:xfrm rot="-1674972">
                <a:off x="2477133" y="1514475"/>
                <a:ext cx="2665677" cy="1519238"/>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799" name="Oval 5"/>
              <p:cNvSpPr>
                <a:spLocks noChangeArrowheads="1"/>
              </p:cNvSpPr>
              <p:nvPr/>
            </p:nvSpPr>
            <p:spPr bwMode="auto">
              <a:xfrm rot="-774972">
                <a:off x="4262276" y="1208088"/>
                <a:ext cx="2328598" cy="14097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0" name="Oval 6"/>
              <p:cNvSpPr>
                <a:spLocks noChangeArrowheads="1"/>
              </p:cNvSpPr>
              <p:nvPr/>
            </p:nvSpPr>
            <p:spPr bwMode="auto">
              <a:xfrm rot="-174972">
                <a:off x="5964870" y="1722439"/>
                <a:ext cx="1718071" cy="182403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1" name="Oval 7"/>
              <p:cNvSpPr>
                <a:spLocks noChangeArrowheads="1"/>
              </p:cNvSpPr>
              <p:nvPr/>
            </p:nvSpPr>
            <p:spPr bwMode="auto">
              <a:xfrm rot="-3234972">
                <a:off x="6326026" y="2658534"/>
                <a:ext cx="1506537" cy="1602846"/>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2" name="Oval 8"/>
              <p:cNvSpPr>
                <a:spLocks noChangeArrowheads="1"/>
              </p:cNvSpPr>
              <p:nvPr/>
            </p:nvSpPr>
            <p:spPr bwMode="auto">
              <a:xfrm rot="-1674972">
                <a:off x="4332788" y="3530601"/>
                <a:ext cx="2915047" cy="1693863"/>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3" name="Oval 9"/>
              <p:cNvSpPr>
                <a:spLocks noChangeArrowheads="1"/>
              </p:cNvSpPr>
              <p:nvPr/>
            </p:nvSpPr>
            <p:spPr bwMode="auto">
              <a:xfrm rot="-594972">
                <a:off x="3187405" y="4246564"/>
                <a:ext cx="2084388" cy="1169987"/>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4" name="Oval 10"/>
              <p:cNvSpPr>
                <a:spLocks noChangeArrowheads="1"/>
              </p:cNvSpPr>
              <p:nvPr/>
            </p:nvSpPr>
            <p:spPr bwMode="auto">
              <a:xfrm rot="-1674972">
                <a:off x="2387703" y="3736975"/>
                <a:ext cx="1319080" cy="1384300"/>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5" name="Oval 11"/>
              <p:cNvSpPr>
                <a:spLocks noChangeArrowheads="1"/>
              </p:cNvSpPr>
              <p:nvPr/>
            </p:nvSpPr>
            <p:spPr bwMode="auto">
              <a:xfrm rot="-3534972">
                <a:off x="2141707" y="2695510"/>
                <a:ext cx="1525588" cy="1322519"/>
              </a:xfrm>
              <a:prstGeom prst="ellipse">
                <a:avLst/>
              </a:prstGeom>
              <a:solidFill>
                <a:schemeClr val="bg1"/>
              </a:solidFill>
              <a:ln w="12700">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75806" name="Freeform 12"/>
              <p:cNvSpPr/>
              <p:nvPr/>
            </p:nvSpPr>
            <p:spPr bwMode="auto">
              <a:xfrm>
                <a:off x="2509808" y="1473200"/>
                <a:ext cx="5071666" cy="3690938"/>
              </a:xfrm>
              <a:custGeom>
                <a:avLst/>
                <a:gdLst>
                  <a:gd name="T0" fmla="*/ 1520712 w 1931"/>
                  <a:gd name="T1" fmla="*/ 576435 h 1684"/>
                  <a:gd name="T2" fmla="*/ 1659913 w 1931"/>
                  <a:gd name="T3" fmla="*/ 368217 h 1684"/>
                  <a:gd name="T4" fmla="*/ 1825380 w 1931"/>
                  <a:gd name="T5" fmla="*/ 276163 h 1684"/>
                  <a:gd name="T6" fmla="*/ 2405824 w 1931"/>
                  <a:gd name="T7" fmla="*/ 252053 h 1684"/>
                  <a:gd name="T8" fmla="*/ 2875958 w 1931"/>
                  <a:gd name="T9" fmla="*/ 113972 h 1684"/>
                  <a:gd name="T10" fmla="*/ 3041424 w 1931"/>
                  <a:gd name="T11" fmla="*/ 46027 h 1684"/>
                  <a:gd name="T12" fmla="*/ 3206890 w 1931"/>
                  <a:gd name="T13" fmla="*/ 0 h 1684"/>
                  <a:gd name="T14" fmla="*/ 3511557 w 1931"/>
                  <a:gd name="T15" fmla="*/ 92054 h 1684"/>
                  <a:gd name="T16" fmla="*/ 3677024 w 1931"/>
                  <a:gd name="T17" fmla="*/ 184109 h 1684"/>
                  <a:gd name="T18" fmla="*/ 3761070 w 1931"/>
                  <a:gd name="T19" fmla="*/ 230136 h 1684"/>
                  <a:gd name="T20" fmla="*/ 3952800 w 1931"/>
                  <a:gd name="T21" fmla="*/ 346299 h 1684"/>
                  <a:gd name="T22" fmla="*/ 4007956 w 1931"/>
                  <a:gd name="T23" fmla="*/ 414244 h 1684"/>
                  <a:gd name="T24" fmla="*/ 4092002 w 1931"/>
                  <a:gd name="T25" fmla="*/ 460271 h 1684"/>
                  <a:gd name="T26" fmla="*/ 4341514 w 1931"/>
                  <a:gd name="T27" fmla="*/ 644380 h 1684"/>
                  <a:gd name="T28" fmla="*/ 4562136 w 1931"/>
                  <a:gd name="T29" fmla="*/ 806571 h 1684"/>
                  <a:gd name="T30" fmla="*/ 4727602 w 1931"/>
                  <a:gd name="T31" fmla="*/ 852598 h 1684"/>
                  <a:gd name="T32" fmla="*/ 4811648 w 1931"/>
                  <a:gd name="T33" fmla="*/ 898625 h 1684"/>
                  <a:gd name="T34" fmla="*/ 5032269 w 1931"/>
                  <a:gd name="T35" fmla="*/ 1290952 h 1684"/>
                  <a:gd name="T36" fmla="*/ 4837912 w 1931"/>
                  <a:gd name="T37" fmla="*/ 2375877 h 1684"/>
                  <a:gd name="T38" fmla="*/ 4646182 w 1931"/>
                  <a:gd name="T39" fmla="*/ 2559986 h 1684"/>
                  <a:gd name="T40" fmla="*/ 4341514 w 1931"/>
                  <a:gd name="T41" fmla="*/ 2814231 h 1684"/>
                  <a:gd name="T42" fmla="*/ 4176048 w 1931"/>
                  <a:gd name="T43" fmla="*/ 2952312 h 1684"/>
                  <a:gd name="T44" fmla="*/ 4092002 w 1931"/>
                  <a:gd name="T45" fmla="*/ 2998339 h 1684"/>
                  <a:gd name="T46" fmla="*/ 3871380 w 1931"/>
                  <a:gd name="T47" fmla="*/ 3136421 h 1684"/>
                  <a:gd name="T48" fmla="*/ 3705914 w 1931"/>
                  <a:gd name="T49" fmla="*/ 3184639 h 1684"/>
                  <a:gd name="T50" fmla="*/ 3290936 w 1931"/>
                  <a:gd name="T51" fmla="*/ 3460802 h 1684"/>
                  <a:gd name="T52" fmla="*/ 3125470 w 1931"/>
                  <a:gd name="T53" fmla="*/ 3552857 h 1684"/>
                  <a:gd name="T54" fmla="*/ 2626445 w 1931"/>
                  <a:gd name="T55" fmla="*/ 3690938 h 1684"/>
                  <a:gd name="T56" fmla="*/ 1134624 w 1931"/>
                  <a:gd name="T57" fmla="*/ 3622993 h 1684"/>
                  <a:gd name="T58" fmla="*/ 885112 w 1931"/>
                  <a:gd name="T59" fmla="*/ 3552857 h 1684"/>
                  <a:gd name="T60" fmla="*/ 635600 w 1931"/>
                  <a:gd name="T61" fmla="*/ 3414775 h 1684"/>
                  <a:gd name="T62" fmla="*/ 441243 w 1931"/>
                  <a:gd name="T63" fmla="*/ 3206557 h 1684"/>
                  <a:gd name="T64" fmla="*/ 330932 w 1931"/>
                  <a:gd name="T65" fmla="*/ 3068476 h 1684"/>
                  <a:gd name="T66" fmla="*/ 275777 w 1931"/>
                  <a:gd name="T67" fmla="*/ 2998339 h 1684"/>
                  <a:gd name="T68" fmla="*/ 55155 w 1931"/>
                  <a:gd name="T69" fmla="*/ 2722176 h 1684"/>
                  <a:gd name="T70" fmla="*/ 84046 w 1931"/>
                  <a:gd name="T71" fmla="*/ 2259713 h 1684"/>
                  <a:gd name="T72" fmla="*/ 110311 w 1931"/>
                  <a:gd name="T73" fmla="*/ 1799442 h 1684"/>
                  <a:gd name="T74" fmla="*/ 220621 w 1931"/>
                  <a:gd name="T75" fmla="*/ 1383006 h 1684"/>
                  <a:gd name="T76" fmla="*/ 525289 w 1931"/>
                  <a:gd name="T77" fmla="*/ 738626 h 1684"/>
                  <a:gd name="T78" fmla="*/ 635600 w 1931"/>
                  <a:gd name="T79" fmla="*/ 576435 h 1684"/>
                  <a:gd name="T80" fmla="*/ 801066 w 1931"/>
                  <a:gd name="T81" fmla="*/ 552326 h 1684"/>
                  <a:gd name="T82" fmla="*/ 856221 w 1931"/>
                  <a:gd name="T83" fmla="*/ 414244 h 1684"/>
                  <a:gd name="T84" fmla="*/ 1050578 w 1931"/>
                  <a:gd name="T85" fmla="*/ 322190 h 1684"/>
                  <a:gd name="T86" fmla="*/ 1134624 w 1931"/>
                  <a:gd name="T87" fmla="*/ 368217 h 1684"/>
                  <a:gd name="T88" fmla="*/ 1189780 w 1931"/>
                  <a:gd name="T89" fmla="*/ 438354 h 1684"/>
                  <a:gd name="T90" fmla="*/ 1410401 w 1931"/>
                  <a:gd name="T91" fmla="*/ 460271 h 1684"/>
                  <a:gd name="T92" fmla="*/ 1465557 w 1931"/>
                  <a:gd name="T93" fmla="*/ 530408 h 1684"/>
                  <a:gd name="T94" fmla="*/ 1520712 w 1931"/>
                  <a:gd name="T95" fmla="*/ 576435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7" name="Line 13"/>
              <p:cNvSpPr>
                <a:spLocks noChangeShapeType="1"/>
              </p:cNvSpPr>
              <p:nvPr/>
            </p:nvSpPr>
            <p:spPr bwMode="auto">
              <a:xfrm flipV="1">
                <a:off x="3801372" y="1477964"/>
                <a:ext cx="1764506" cy="6381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8" name="Line 14"/>
              <p:cNvSpPr>
                <a:spLocks noChangeShapeType="1"/>
              </p:cNvSpPr>
              <p:nvPr/>
            </p:nvSpPr>
            <p:spPr bwMode="auto">
              <a:xfrm>
                <a:off x="5784291" y="1563689"/>
                <a:ext cx="1042194" cy="16033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09" name="Line 15"/>
              <p:cNvSpPr>
                <a:spLocks noChangeShapeType="1"/>
              </p:cNvSpPr>
              <p:nvPr/>
            </p:nvSpPr>
            <p:spPr bwMode="auto">
              <a:xfrm flipH="1">
                <a:off x="2760898" y="2219326"/>
                <a:ext cx="918369" cy="144462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0" name="Line 16"/>
              <p:cNvSpPr>
                <a:spLocks noChangeShapeType="1"/>
              </p:cNvSpPr>
              <p:nvPr/>
            </p:nvSpPr>
            <p:spPr bwMode="auto">
              <a:xfrm>
                <a:off x="2817651" y="3863976"/>
                <a:ext cx="2091267" cy="101441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1" name="Line 17"/>
              <p:cNvSpPr>
                <a:spLocks noChangeShapeType="1"/>
              </p:cNvSpPr>
              <p:nvPr/>
            </p:nvSpPr>
            <p:spPr bwMode="auto">
              <a:xfrm flipV="1">
                <a:off x="4998347" y="3484563"/>
                <a:ext cx="1828138" cy="1498600"/>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2" name="Line 18"/>
              <p:cNvSpPr>
                <a:spLocks noChangeShapeType="1"/>
              </p:cNvSpPr>
              <p:nvPr/>
            </p:nvSpPr>
            <p:spPr bwMode="auto">
              <a:xfrm>
                <a:off x="3871883" y="2227264"/>
                <a:ext cx="2933965" cy="108743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3" name="Line 19"/>
              <p:cNvSpPr>
                <a:spLocks noChangeShapeType="1"/>
              </p:cNvSpPr>
              <p:nvPr/>
            </p:nvSpPr>
            <p:spPr bwMode="auto">
              <a:xfrm>
                <a:off x="3734299" y="2043114"/>
                <a:ext cx="1377554" cy="2835275"/>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4" name="Line 20"/>
              <p:cNvSpPr>
                <a:spLocks noChangeShapeType="1"/>
              </p:cNvSpPr>
              <p:nvPr/>
            </p:nvSpPr>
            <p:spPr bwMode="auto">
              <a:xfrm flipV="1">
                <a:off x="4229599" y="4959349"/>
                <a:ext cx="830661" cy="77932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5" name="Line 21"/>
              <p:cNvSpPr>
                <a:spLocks noChangeShapeType="1"/>
              </p:cNvSpPr>
              <p:nvPr/>
            </p:nvSpPr>
            <p:spPr bwMode="auto">
              <a:xfrm rot="-5400000">
                <a:off x="6288672" y="401763"/>
                <a:ext cx="571552" cy="17522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6" name="Line 22"/>
              <p:cNvSpPr>
                <a:spLocks noChangeShapeType="1"/>
              </p:cNvSpPr>
              <p:nvPr/>
            </p:nvSpPr>
            <p:spPr bwMode="auto">
              <a:xfrm>
                <a:off x="6955471" y="3484563"/>
                <a:ext cx="1490108" cy="115728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7" name="Line 23"/>
              <p:cNvSpPr>
                <a:spLocks noChangeShapeType="1"/>
              </p:cNvSpPr>
              <p:nvPr/>
            </p:nvSpPr>
            <p:spPr bwMode="auto">
              <a:xfrm>
                <a:off x="397036" y="3769938"/>
                <a:ext cx="2377620" cy="36887"/>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8" name="Line 24"/>
              <p:cNvSpPr>
                <a:spLocks noChangeShapeType="1"/>
              </p:cNvSpPr>
              <p:nvPr/>
            </p:nvSpPr>
            <p:spPr bwMode="auto">
              <a:xfrm rot="5400000" flipH="1">
                <a:off x="2734695" y="1104624"/>
                <a:ext cx="1107863" cy="788161"/>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19" name="Text Box 25"/>
              <p:cNvSpPr txBox="1">
                <a:spLocks noChangeArrowheads="1"/>
              </p:cNvSpPr>
              <p:nvPr/>
            </p:nvSpPr>
            <p:spPr bwMode="auto">
              <a:xfrm>
                <a:off x="-754503" y="352362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1</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0" name="Text Box 26"/>
              <p:cNvSpPr txBox="1">
                <a:spLocks noChangeArrowheads="1"/>
              </p:cNvSpPr>
              <p:nvPr/>
            </p:nvSpPr>
            <p:spPr bwMode="auto">
              <a:xfrm>
                <a:off x="8716388" y="4300540"/>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5</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1" name="Text Box 27"/>
              <p:cNvSpPr txBox="1">
                <a:spLocks noChangeArrowheads="1"/>
              </p:cNvSpPr>
              <p:nvPr/>
            </p:nvSpPr>
            <p:spPr bwMode="auto">
              <a:xfrm>
                <a:off x="1875510" y="424192"/>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2</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2" name="Text Box 28"/>
              <p:cNvSpPr txBox="1">
                <a:spLocks noChangeArrowheads="1"/>
              </p:cNvSpPr>
              <p:nvPr/>
            </p:nvSpPr>
            <p:spPr bwMode="auto">
              <a:xfrm>
                <a:off x="7704732" y="618741"/>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4</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3" name="Text Box 29"/>
              <p:cNvSpPr txBox="1">
                <a:spLocks noChangeArrowheads="1"/>
              </p:cNvSpPr>
              <p:nvPr/>
            </p:nvSpPr>
            <p:spPr bwMode="auto">
              <a:xfrm>
                <a:off x="3136656" y="5413277"/>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3</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4" name="Line 30"/>
              <p:cNvSpPr>
                <a:spLocks noChangeShapeType="1"/>
              </p:cNvSpPr>
              <p:nvPr/>
            </p:nvSpPr>
            <p:spPr bwMode="auto">
              <a:xfrm flipV="1">
                <a:off x="6955471" y="2562221"/>
                <a:ext cx="1781989" cy="711203"/>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75825" name="Text Box 31"/>
              <p:cNvSpPr txBox="1">
                <a:spLocks noChangeArrowheads="1"/>
              </p:cNvSpPr>
              <p:nvPr/>
            </p:nvSpPr>
            <p:spPr bwMode="auto">
              <a:xfrm>
                <a:off x="9170575" y="2215125"/>
                <a:ext cx="764899" cy="5916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solidFill>
                      <a:prstClr val="black"/>
                    </a:solidFill>
                    <a:latin typeface="微软雅黑" panose="020B0503020204020204" pitchFamily="34" charset="-122"/>
                    <a:ea typeface="微软雅黑" panose="020B0503020204020204" pitchFamily="34" charset="-122"/>
                  </a:rPr>
                  <a:t>H</a:t>
                </a:r>
                <a:r>
                  <a:rPr kumimoji="1" lang="en-US" altLang="zh-CN" sz="1400" b="1" baseline="-25000">
                    <a:solidFill>
                      <a:prstClr val="black"/>
                    </a:solidFill>
                    <a:latin typeface="微软雅黑" panose="020B0503020204020204" pitchFamily="34" charset="-122"/>
                    <a:ea typeface="微软雅黑" panose="020B0503020204020204" pitchFamily="34" charset="-122"/>
                  </a:rPr>
                  <a:t>6</a:t>
                </a:r>
                <a:endParaRPr kumimoji="1" lang="en-US" altLang="zh-CN" sz="1400" b="1" baseline="-25000">
                  <a:solidFill>
                    <a:prstClr val="black"/>
                  </a:solidFill>
                  <a:latin typeface="微软雅黑" panose="020B0503020204020204" pitchFamily="34" charset="-122"/>
                  <a:ea typeface="微软雅黑" panose="020B0503020204020204" pitchFamily="34" charset="-122"/>
                </a:endParaRPr>
              </a:p>
            </p:txBody>
          </p:sp>
          <p:sp>
            <p:nvSpPr>
              <p:cNvPr id="75826" name="Text Box 38"/>
              <p:cNvSpPr txBox="1">
                <a:spLocks noChangeArrowheads="1"/>
              </p:cNvSpPr>
              <p:nvPr/>
            </p:nvSpPr>
            <p:spPr bwMode="auto">
              <a:xfrm>
                <a:off x="299942" y="4923211"/>
                <a:ext cx="2412411" cy="650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发送</a:t>
                </a:r>
                <a:r>
                  <a:rPr kumimoji="1" lang="zh-CN" altLang="en-US" sz="1600" b="1" dirty="0" smtClean="0">
                    <a:solidFill>
                      <a:srgbClr val="0000FF"/>
                    </a:solidFill>
                    <a:latin typeface="微软雅黑" panose="020B0503020204020204" pitchFamily="34" charset="-122"/>
                    <a:ea typeface="微软雅黑" panose="020B0503020204020204" pitchFamily="34" charset="-122"/>
                  </a:rPr>
                  <a:t>的分组</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pic>
            <p:nvPicPr>
              <p:cNvPr id="75827" name="Picture 39"/>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333589" y="1917700"/>
                <a:ext cx="85473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8" name="Picture 4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80393" y="1327150"/>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29" name="Picture 4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91379" y="3097213"/>
                <a:ext cx="856456"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0" name="Picture 4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583877" y="4514851"/>
                <a:ext cx="856456" cy="506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75831" name="Picture 4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94331" y="3449638"/>
                <a:ext cx="856456" cy="50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5832" name="Text Box 45"/>
              <p:cNvSpPr txBox="1">
                <a:spLocks noChangeArrowheads="1"/>
              </p:cNvSpPr>
              <p:nvPr/>
            </p:nvSpPr>
            <p:spPr bwMode="auto">
              <a:xfrm>
                <a:off x="917418" y="1459489"/>
                <a:ext cx="1508049" cy="650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路由器</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75833" name="Line 46"/>
              <p:cNvSpPr>
                <a:spLocks noChangeShapeType="1"/>
              </p:cNvSpPr>
              <p:nvPr/>
            </p:nvSpPr>
            <p:spPr bwMode="auto">
              <a:xfrm>
                <a:off x="2301320" y="1860060"/>
                <a:ext cx="1151910" cy="327959"/>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34" name="Text Box 47"/>
              <p:cNvSpPr txBox="1">
                <a:spLocks noChangeArrowheads="1"/>
              </p:cNvSpPr>
              <p:nvPr/>
            </p:nvSpPr>
            <p:spPr bwMode="auto">
              <a:xfrm>
                <a:off x="3177049" y="3398623"/>
                <a:ext cx="63802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A</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75835" name="Text Box 48"/>
              <p:cNvSpPr txBox="1">
                <a:spLocks noChangeArrowheads="1"/>
              </p:cNvSpPr>
              <p:nvPr/>
            </p:nvSpPr>
            <p:spPr bwMode="auto">
              <a:xfrm>
                <a:off x="6650786" y="2562223"/>
                <a:ext cx="568540"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E</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75836" name="Text Box 49"/>
              <p:cNvSpPr txBox="1">
                <a:spLocks noChangeArrowheads="1"/>
              </p:cNvSpPr>
              <p:nvPr/>
            </p:nvSpPr>
            <p:spPr bwMode="auto">
              <a:xfrm>
                <a:off x="5272315" y="1754932"/>
                <a:ext cx="653126"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D</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75837" name="Text Box 50"/>
              <p:cNvSpPr txBox="1">
                <a:spLocks noChangeArrowheads="1"/>
              </p:cNvSpPr>
              <p:nvPr/>
            </p:nvSpPr>
            <p:spPr bwMode="auto">
              <a:xfrm>
                <a:off x="3587959" y="1406667"/>
                <a:ext cx="613854"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B</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75838" name="Text Box 51"/>
              <p:cNvSpPr txBox="1">
                <a:spLocks noChangeArrowheads="1"/>
              </p:cNvSpPr>
              <p:nvPr/>
            </p:nvSpPr>
            <p:spPr bwMode="auto">
              <a:xfrm>
                <a:off x="5324208" y="4578350"/>
                <a:ext cx="607812"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600" b="1">
                    <a:solidFill>
                      <a:srgbClr val="0000FF"/>
                    </a:solidFill>
                    <a:latin typeface="微软雅黑" panose="020B0503020204020204" pitchFamily="34" charset="-122"/>
                    <a:ea typeface="微软雅黑" panose="020B0503020204020204" pitchFamily="34" charset="-122"/>
                  </a:rPr>
                  <a:t>C</a:t>
                </a:r>
                <a:endParaRPr kumimoji="1" lang="en-US" altLang="zh-CN" sz="1600" b="1">
                  <a:solidFill>
                    <a:srgbClr val="0000FF"/>
                  </a:solidFill>
                  <a:latin typeface="微软雅黑" panose="020B0503020204020204" pitchFamily="34" charset="-122"/>
                  <a:ea typeface="微软雅黑" panose="020B0503020204020204" pitchFamily="34" charset="-122"/>
                </a:endParaRPr>
              </a:p>
            </p:txBody>
          </p:sp>
          <p:sp>
            <p:nvSpPr>
              <p:cNvPr id="75839" name="Line 52"/>
              <p:cNvSpPr>
                <a:spLocks noChangeShapeType="1"/>
              </p:cNvSpPr>
              <p:nvPr/>
            </p:nvSpPr>
            <p:spPr bwMode="auto">
              <a:xfrm flipV="1">
                <a:off x="1768579" y="4121150"/>
                <a:ext cx="278606" cy="825500"/>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0" name="Line 73"/>
              <p:cNvSpPr>
                <a:spLocks noChangeShapeType="1"/>
              </p:cNvSpPr>
              <p:nvPr/>
            </p:nvSpPr>
            <p:spPr bwMode="auto">
              <a:xfrm>
                <a:off x="5108414" y="754806"/>
                <a:ext cx="137582" cy="4746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75841" name="Text Box 74"/>
              <p:cNvSpPr txBox="1">
                <a:spLocks noChangeArrowheads="1"/>
              </p:cNvSpPr>
              <p:nvPr/>
            </p:nvSpPr>
            <p:spPr bwMode="auto">
              <a:xfrm>
                <a:off x="-289156" y="2916788"/>
                <a:ext cx="1121371" cy="6507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600" b="1">
                    <a:solidFill>
                      <a:srgbClr val="0000FF"/>
                    </a:solidFill>
                    <a:latin typeface="微软雅黑" panose="020B0503020204020204" pitchFamily="34" charset="-122"/>
                    <a:ea typeface="微软雅黑" panose="020B0503020204020204" pitchFamily="34" charset="-122"/>
                  </a:rPr>
                  <a:t>主机</a:t>
                </a:r>
                <a:endParaRPr kumimoji="1" lang="zh-CN" altLang="en-US" sz="1600" b="1">
                  <a:solidFill>
                    <a:srgbClr val="0000FF"/>
                  </a:solidFill>
                  <a:latin typeface="微软雅黑" panose="020B0503020204020204" pitchFamily="34" charset="-122"/>
                  <a:ea typeface="微软雅黑" panose="020B0503020204020204" pitchFamily="34" charset="-122"/>
                </a:endParaRPr>
              </a:p>
            </p:txBody>
          </p:sp>
        </p:grpSp>
        <p:sp>
          <p:nvSpPr>
            <p:cNvPr id="75785" name="Text Box 204"/>
            <p:cNvSpPr txBox="1">
              <a:spLocks noChangeArrowheads="1"/>
            </p:cNvSpPr>
            <p:nvPr/>
          </p:nvSpPr>
          <p:spPr bwMode="auto">
            <a:xfrm>
              <a:off x="4155246" y="828844"/>
              <a:ext cx="1736690" cy="4152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600" b="1" dirty="0">
                  <a:solidFill>
                    <a:srgbClr val="0000FF"/>
                  </a:solidFill>
                  <a:latin typeface="微软雅黑" panose="020B0503020204020204" pitchFamily="34" charset="-122"/>
                  <a:ea typeface="微软雅黑" panose="020B0503020204020204" pitchFamily="34" charset="-122"/>
                </a:rPr>
                <a:t>网络核心部分</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pic>
          <p:nvPicPr>
            <p:cNvPr id="75787"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66305" y="1111810"/>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8"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63903" y="4247033"/>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89"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13951" y="3514533"/>
              <a:ext cx="503237"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0"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47932" y="2119188"/>
              <a:ext cx="503239"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791"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93343" y="2937872"/>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接连接符 56"/>
            <p:cNvCxnSpPr/>
            <p:nvPr/>
          </p:nvCxnSpPr>
          <p:spPr>
            <a:xfrm flipH="1" flipV="1">
              <a:off x="4321562" y="2074978"/>
              <a:ext cx="1462539" cy="547131"/>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3316675" y="2199591"/>
              <a:ext cx="432335" cy="630855"/>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996300" y="2982319"/>
              <a:ext cx="1119786" cy="0"/>
            </a:xfrm>
            <a:prstGeom prst="line">
              <a:avLst/>
            </a:prstGeom>
            <a:ln w="57150">
              <a:solidFill>
                <a:srgbClr val="CC00CC"/>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a:off x="1994352" y="3225705"/>
              <a:ext cx="1156789" cy="0"/>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1" name="直接连接符 60"/>
            <p:cNvCxnSpPr/>
            <p:nvPr/>
          </p:nvCxnSpPr>
          <p:spPr>
            <a:xfrm flipV="1">
              <a:off x="5112229" y="2974530"/>
              <a:ext cx="615396" cy="517924"/>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3351729" y="3272435"/>
              <a:ext cx="1104207" cy="554918"/>
            </a:xfrm>
            <a:prstGeom prst="line">
              <a:avLst/>
            </a:prstGeom>
            <a:ln w="57150">
              <a:solidFill>
                <a:schemeClr val="accent2">
                  <a:lumMod val="75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75786" name="Picture 246"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3930" y="942280"/>
              <a:ext cx="503238" cy="50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5" name="Line 16"/>
          <p:cNvSpPr>
            <a:spLocks noChangeShapeType="1"/>
          </p:cNvSpPr>
          <p:nvPr/>
        </p:nvSpPr>
        <p:spPr bwMode="auto">
          <a:xfrm>
            <a:off x="3636963" y="1226553"/>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9" name="Rectangle 27"/>
          <p:cNvSpPr>
            <a:spLocks noChangeArrowheads="1"/>
          </p:cNvSpPr>
          <p:nvPr/>
        </p:nvSpPr>
        <p:spPr bwMode="auto">
          <a:xfrm>
            <a:off x="2194560" y="1909445"/>
            <a:ext cx="5457825" cy="662305"/>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25610" name="Rectangle 29"/>
          <p:cNvSpPr>
            <a:spLocks noChangeArrowheads="1"/>
          </p:cNvSpPr>
          <p:nvPr/>
        </p:nvSpPr>
        <p:spPr bwMode="auto">
          <a:xfrm>
            <a:off x="2204720" y="2004695"/>
            <a:ext cx="5364480" cy="460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fr-FR" altLang="zh-CN" sz="2400" b="1" smtClean="0">
                <a:solidFill>
                  <a:srgbClr val="FFFF00"/>
                </a:solidFill>
                <a:latin typeface="微软雅黑" panose="020B0503020204020204" pitchFamily="34" charset="-122"/>
                <a:ea typeface="微软雅黑" panose="020B0503020204020204" pitchFamily="34" charset="-122"/>
              </a:rPr>
              <a:t>1.1</a:t>
            </a:r>
            <a:r>
              <a:rPr lang="en-US" altLang="fr-FR" sz="2400" b="1" smtClean="0">
                <a:solidFill>
                  <a:srgbClr val="FFFF00"/>
                </a:solidFill>
                <a:latin typeface="微软雅黑" panose="020B0503020204020204" pitchFamily="34" charset="-122"/>
                <a:ea typeface="微软雅黑" panose="020B0503020204020204" pitchFamily="34" charset="-122"/>
              </a:rPr>
              <a:t>    </a:t>
            </a:r>
            <a:r>
              <a:rPr lang="zh-CN" altLang="en-US" sz="2400" b="1" dirty="0" smtClean="0">
                <a:solidFill>
                  <a:schemeClr val="bg1"/>
                </a:solidFill>
                <a:latin typeface="微软雅黑" panose="020B0503020204020204" pitchFamily="34" charset="-122"/>
                <a:ea typeface="微软雅黑" panose="020B0503020204020204" pitchFamily="34" charset="-122"/>
              </a:rPr>
              <a:t>计算机网络在信息时代中的作用</a:t>
            </a:r>
            <a:endParaRPr lang="zh-CN" altLang="fr-FR"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3" y="1143000"/>
            <a:ext cx="8133856"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p:cNvSpPr>
            <a:spLocks noChangeArrowheads="1"/>
          </p:cNvSpPr>
          <p:nvPr/>
        </p:nvSpPr>
        <p:spPr bwMode="auto">
          <a:xfrm>
            <a:off x="6106973" y="1734313"/>
            <a:ext cx="24929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kumimoji="1" lang="zh-CN" altLang="en-US" b="1" dirty="0">
                <a:solidFill>
                  <a:srgbClr val="C00000"/>
                </a:solidFill>
                <a:latin typeface="微软雅黑" panose="020B0503020204020204" pitchFamily="34" charset="-122"/>
                <a:ea typeface="微软雅黑" panose="020B0503020204020204" pitchFamily="34" charset="-122"/>
              </a:rPr>
              <a:t>注意分组路径的变化！</a:t>
            </a:r>
            <a:endParaRPr kumimoji="1" lang="zh-CN" altLang="en-US" b="1" dirty="0">
              <a:solidFill>
                <a:srgbClr val="C00000"/>
              </a:solidFill>
              <a:latin typeface="微软雅黑" panose="020B0503020204020204" pitchFamily="34" charset="-122"/>
              <a:ea typeface="微软雅黑" panose="020B0503020204020204" pitchFamily="34" charset="-122"/>
            </a:endParaRPr>
          </a:p>
        </p:txBody>
      </p:sp>
      <p:sp>
        <p:nvSpPr>
          <p:cNvPr id="6" name="Text Box 98"/>
          <p:cNvSpPr txBox="1">
            <a:spLocks noChangeArrowheads="1"/>
          </p:cNvSpPr>
          <p:nvPr/>
        </p:nvSpPr>
        <p:spPr bwMode="auto">
          <a:xfrm>
            <a:off x="1000364" y="3293701"/>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1</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向 </a:t>
            </a:r>
            <a:r>
              <a:rPr kumimoji="1" lang="en-US" altLang="zh-CN" sz="1600" b="1" dirty="0">
                <a:solidFill>
                  <a:srgbClr val="FF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FF0000"/>
                </a:solidFill>
                <a:latin typeface="微软雅黑" panose="020B0503020204020204" pitchFamily="34" charset="-122"/>
                <a:ea typeface="微软雅黑" panose="020B0503020204020204" pitchFamily="34" charset="-122"/>
              </a:rPr>
              <a:t>5</a:t>
            </a:r>
            <a:r>
              <a:rPr kumimoji="1" lang="en-US" altLang="zh-CN" sz="1600" b="1" dirty="0">
                <a:solidFill>
                  <a:srgbClr val="FF0000"/>
                </a:solidFill>
                <a:latin typeface="微软雅黑" panose="020B0503020204020204" pitchFamily="34" charset="-122"/>
                <a:ea typeface="微软雅黑" panose="020B0503020204020204" pitchFamily="34" charset="-122"/>
              </a:rPr>
              <a:t> </a:t>
            </a:r>
            <a:r>
              <a:rPr kumimoji="1" lang="zh-CN" altLang="en-US" sz="1600" b="1" dirty="0">
                <a:solidFill>
                  <a:srgbClr val="FF0000"/>
                </a:solidFill>
                <a:latin typeface="微软雅黑" panose="020B0503020204020204" pitchFamily="34" charset="-122"/>
                <a:ea typeface="微软雅黑" panose="020B0503020204020204" pitchFamily="34" charset="-122"/>
              </a:rPr>
              <a:t>发送分组</a:t>
            </a:r>
            <a:endParaRPr kumimoji="1" lang="zh-CN" altLang="en-US" sz="1600" b="1" dirty="0">
              <a:solidFill>
                <a:srgbClr val="FF0000"/>
              </a:solidFill>
              <a:latin typeface="微软雅黑" panose="020B0503020204020204" pitchFamily="34" charset="-122"/>
              <a:ea typeface="微软雅黑" panose="020B0503020204020204" pitchFamily="34" charset="-122"/>
            </a:endParaRPr>
          </a:p>
        </p:txBody>
      </p:sp>
      <p:sp>
        <p:nvSpPr>
          <p:cNvPr id="7" name="Text Box 99"/>
          <p:cNvSpPr txBox="1">
            <a:spLocks noChangeArrowheads="1"/>
          </p:cNvSpPr>
          <p:nvPr/>
        </p:nvSpPr>
        <p:spPr bwMode="auto">
          <a:xfrm>
            <a:off x="1000125" y="3690871"/>
            <a:ext cx="1899879" cy="338554"/>
          </a:xfrm>
          <a:prstGeom prst="rect">
            <a:avLst/>
          </a:prstGeom>
          <a:solidFill>
            <a:schemeClr val="bg1"/>
          </a:solidFill>
          <a:ln w="19050">
            <a:solidFill>
              <a:srgbClr val="339933"/>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向 </a:t>
            </a:r>
            <a:r>
              <a:rPr kumimoji="1" lang="en-US" altLang="zh-CN" sz="1600" b="1" dirty="0">
                <a:solidFill>
                  <a:srgbClr val="0000FF"/>
                </a:solidFill>
                <a:latin typeface="微软雅黑" panose="020B0503020204020204" pitchFamily="34" charset="-122"/>
                <a:ea typeface="微软雅黑" panose="020B0503020204020204" pitchFamily="34" charset="-122"/>
              </a:rPr>
              <a:t>H</a:t>
            </a:r>
            <a:r>
              <a:rPr kumimoji="1" lang="en-US" altLang="zh-CN" sz="1600" b="1" baseline="-25000" dirty="0">
                <a:solidFill>
                  <a:srgbClr val="0000FF"/>
                </a:solidFill>
                <a:latin typeface="微软雅黑" panose="020B0503020204020204" pitchFamily="34" charset="-122"/>
                <a:ea typeface="微软雅黑" panose="020B0503020204020204" pitchFamily="34" charset="-122"/>
              </a:rPr>
              <a:t>6</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zh-CN" altLang="en-US" sz="1600" b="1" dirty="0">
                <a:solidFill>
                  <a:srgbClr val="0000FF"/>
                </a:solidFill>
                <a:latin typeface="微软雅黑" panose="020B0503020204020204" pitchFamily="34" charset="-122"/>
                <a:ea typeface="微软雅黑" panose="020B0503020204020204" pitchFamily="34" charset="-122"/>
              </a:rPr>
              <a:t>发送分组</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pic>
        <p:nvPicPr>
          <p:cNvPr id="76810"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938463" y="1360488"/>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 name="Group 4"/>
          <p:cNvGrpSpPr/>
          <p:nvPr/>
        </p:nvGrpSpPr>
        <p:grpSpPr bwMode="auto">
          <a:xfrm>
            <a:off x="3061993" y="1629841"/>
            <a:ext cx="2650085" cy="2192781"/>
            <a:chOff x="2256" y="2386"/>
            <a:chExt cx="2147" cy="1919"/>
          </a:xfrm>
          <a:solidFill>
            <a:schemeClr val="bg1"/>
          </a:solidFill>
        </p:grpSpPr>
        <p:sp>
          <p:nvSpPr>
            <p:cNvPr id="11" name="Oval 5"/>
            <p:cNvSpPr>
              <a:spLocks noChangeArrowheads="1"/>
            </p:cNvSpPr>
            <p:nvPr/>
          </p:nvSpPr>
          <p:spPr bwMode="auto">
            <a:xfrm rot="-1674972">
              <a:off x="2346" y="2526"/>
              <a:ext cx="1015" cy="69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2" name="Oval 6"/>
            <p:cNvSpPr>
              <a:spLocks noChangeArrowheads="1"/>
            </p:cNvSpPr>
            <p:nvPr/>
          </p:nvSpPr>
          <p:spPr bwMode="auto">
            <a:xfrm rot="-774972">
              <a:off x="3025" y="2386"/>
              <a:ext cx="887" cy="64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3" name="Oval 7"/>
            <p:cNvSpPr>
              <a:spLocks noChangeArrowheads="1"/>
            </p:cNvSpPr>
            <p:nvPr/>
          </p:nvSpPr>
          <p:spPr bwMode="auto">
            <a:xfrm rot="-174972">
              <a:off x="3673" y="2621"/>
              <a:ext cx="655" cy="83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4" name="Oval 8"/>
            <p:cNvSpPr>
              <a:spLocks noChangeArrowheads="1"/>
            </p:cNvSpPr>
            <p:nvPr/>
          </p:nvSpPr>
          <p:spPr bwMode="auto">
            <a:xfrm rot="18365028">
              <a:off x="3754" y="3108"/>
              <a:ext cx="687" cy="610"/>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5" name="Oval 9"/>
            <p:cNvSpPr>
              <a:spLocks noChangeArrowheads="1"/>
            </p:cNvSpPr>
            <p:nvPr/>
          </p:nvSpPr>
          <p:spPr bwMode="auto">
            <a:xfrm rot="-1674972">
              <a:off x="3052" y="3445"/>
              <a:ext cx="1110" cy="772"/>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6" name="Oval 10"/>
            <p:cNvSpPr>
              <a:spLocks noChangeArrowheads="1"/>
            </p:cNvSpPr>
            <p:nvPr/>
          </p:nvSpPr>
          <p:spPr bwMode="auto">
            <a:xfrm rot="-594972">
              <a:off x="2616" y="3772"/>
              <a:ext cx="793" cy="533"/>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7" name="Oval 11"/>
            <p:cNvSpPr>
              <a:spLocks noChangeArrowheads="1"/>
            </p:cNvSpPr>
            <p:nvPr/>
          </p:nvSpPr>
          <p:spPr bwMode="auto">
            <a:xfrm rot="-1674972">
              <a:off x="2311" y="3539"/>
              <a:ext cx="503" cy="631"/>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8" name="Oval 12"/>
            <p:cNvSpPr>
              <a:spLocks noChangeArrowheads="1"/>
            </p:cNvSpPr>
            <p:nvPr/>
          </p:nvSpPr>
          <p:spPr bwMode="auto">
            <a:xfrm rot="18065028">
              <a:off x="2160" y="3115"/>
              <a:ext cx="695" cy="504"/>
            </a:xfrm>
            <a:prstGeom prst="ellipse">
              <a:avLst/>
            </a:prstGeom>
            <a:grpFill/>
            <a:ln w="12700">
              <a:solidFill>
                <a:srgbClr val="00B05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sp>
          <p:nvSpPr>
            <p:cNvPr id="19" name="Freeform 13"/>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zh-CN" altLang="en-US" b="1">
                <a:solidFill>
                  <a:srgbClr val="000099"/>
                </a:solidFill>
              </a:endParaRPr>
            </a:p>
          </p:txBody>
        </p:sp>
      </p:grpSp>
      <p:sp>
        <p:nvSpPr>
          <p:cNvPr id="76812" name="Line 14"/>
          <p:cNvSpPr>
            <a:spLocks noChangeShapeType="1"/>
          </p:cNvSpPr>
          <p:nvPr/>
        </p:nvSpPr>
        <p:spPr bwMode="auto">
          <a:xfrm flipV="1">
            <a:off x="3795713" y="1770063"/>
            <a:ext cx="828675" cy="3317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3" name="Line 15"/>
          <p:cNvSpPr>
            <a:spLocks noChangeShapeType="1"/>
          </p:cNvSpPr>
          <p:nvPr/>
        </p:nvSpPr>
        <p:spPr bwMode="auto">
          <a:xfrm>
            <a:off x="4727575" y="1814513"/>
            <a:ext cx="490538" cy="836612"/>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4" name="Line 16"/>
          <p:cNvSpPr>
            <a:spLocks noChangeShapeType="1"/>
          </p:cNvSpPr>
          <p:nvPr/>
        </p:nvSpPr>
        <p:spPr bwMode="auto">
          <a:xfrm flipH="1">
            <a:off x="3305175" y="2157413"/>
            <a:ext cx="431800" cy="75088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5" name="Line 17"/>
          <p:cNvSpPr>
            <a:spLocks noChangeShapeType="1"/>
          </p:cNvSpPr>
          <p:nvPr/>
        </p:nvSpPr>
        <p:spPr bwMode="auto">
          <a:xfrm>
            <a:off x="3332163" y="3014663"/>
            <a:ext cx="985837" cy="528637"/>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6" name="Line 18"/>
          <p:cNvSpPr>
            <a:spLocks noChangeShapeType="1"/>
          </p:cNvSpPr>
          <p:nvPr/>
        </p:nvSpPr>
        <p:spPr bwMode="auto">
          <a:xfrm flipV="1">
            <a:off x="4359275" y="2816225"/>
            <a:ext cx="858838" cy="7810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7" name="Line 19"/>
          <p:cNvSpPr>
            <a:spLocks noChangeShapeType="1"/>
          </p:cNvSpPr>
          <p:nvPr/>
        </p:nvSpPr>
        <p:spPr bwMode="auto">
          <a:xfrm>
            <a:off x="3829050" y="2162175"/>
            <a:ext cx="1376363" cy="565150"/>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8" name="Line 20"/>
          <p:cNvSpPr>
            <a:spLocks noChangeShapeType="1"/>
          </p:cNvSpPr>
          <p:nvPr/>
        </p:nvSpPr>
        <p:spPr bwMode="auto">
          <a:xfrm>
            <a:off x="3763963" y="2063750"/>
            <a:ext cx="647700" cy="1477963"/>
          </a:xfrm>
          <a:prstGeom prst="line">
            <a:avLst/>
          </a:prstGeom>
          <a:noFill/>
          <a:ln w="28575">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19" name="Line 21"/>
          <p:cNvSpPr>
            <a:spLocks noChangeShapeType="1"/>
          </p:cNvSpPr>
          <p:nvPr/>
        </p:nvSpPr>
        <p:spPr bwMode="auto">
          <a:xfrm flipH="1" flipV="1">
            <a:off x="4387850" y="3584575"/>
            <a:ext cx="441325" cy="4064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0" name="Line 22"/>
          <p:cNvSpPr>
            <a:spLocks noChangeShapeType="1"/>
          </p:cNvSpPr>
          <p:nvPr/>
        </p:nvSpPr>
        <p:spPr bwMode="auto">
          <a:xfrm rot="-5400000">
            <a:off x="4903788" y="1228725"/>
            <a:ext cx="349250" cy="69850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1" name="Line 23"/>
          <p:cNvSpPr>
            <a:spLocks noChangeShapeType="1"/>
          </p:cNvSpPr>
          <p:nvPr/>
        </p:nvSpPr>
        <p:spPr bwMode="auto">
          <a:xfrm>
            <a:off x="5276850" y="2816225"/>
            <a:ext cx="730250" cy="7556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2" name="Line 24"/>
          <p:cNvSpPr>
            <a:spLocks noChangeShapeType="1"/>
          </p:cNvSpPr>
          <p:nvPr/>
        </p:nvSpPr>
        <p:spPr bwMode="auto">
          <a:xfrm>
            <a:off x="2571750" y="2476500"/>
            <a:ext cx="652463" cy="4492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3" name="Line 25"/>
          <p:cNvSpPr>
            <a:spLocks noChangeShapeType="1"/>
          </p:cNvSpPr>
          <p:nvPr/>
        </p:nvSpPr>
        <p:spPr bwMode="auto">
          <a:xfrm rot="5400000" flipH="1">
            <a:off x="3247231" y="1581944"/>
            <a:ext cx="528638" cy="450850"/>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4" name="Oval 31"/>
          <p:cNvSpPr>
            <a:spLocks noChangeArrowheads="1"/>
          </p:cNvSpPr>
          <p:nvPr/>
        </p:nvSpPr>
        <p:spPr bwMode="auto">
          <a:xfrm>
            <a:off x="3144838" y="2816225"/>
            <a:ext cx="295275" cy="274638"/>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A</a:t>
            </a:r>
            <a:endParaRPr lang="en-US" altLang="zh-CN" b="1">
              <a:solidFill>
                <a:schemeClr val="bg1"/>
              </a:solidFill>
              <a:latin typeface="Arial" panose="020B0604020202020204" pitchFamily="34" charset="0"/>
            </a:endParaRPr>
          </a:p>
        </p:txBody>
      </p:sp>
      <p:sp>
        <p:nvSpPr>
          <p:cNvPr id="76825" name="Line 39"/>
          <p:cNvSpPr>
            <a:spLocks noChangeShapeType="1"/>
          </p:cNvSpPr>
          <p:nvPr/>
        </p:nvSpPr>
        <p:spPr bwMode="auto">
          <a:xfrm flipV="1">
            <a:off x="5276850" y="2422525"/>
            <a:ext cx="1141413" cy="284163"/>
          </a:xfrm>
          <a:prstGeom prst="line">
            <a:avLst/>
          </a:prstGeom>
          <a:noFill/>
          <a:ln w="19050">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6826" name="Oval 80"/>
          <p:cNvSpPr>
            <a:spLocks noChangeArrowheads="1"/>
          </p:cNvSpPr>
          <p:nvPr/>
        </p:nvSpPr>
        <p:spPr bwMode="auto">
          <a:xfrm>
            <a:off x="3613150" y="1998663"/>
            <a:ext cx="296863"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B</a:t>
            </a:r>
            <a:endParaRPr lang="en-US" altLang="zh-CN" b="1">
              <a:solidFill>
                <a:schemeClr val="bg1"/>
              </a:solidFill>
              <a:latin typeface="Arial" panose="020B0604020202020204" pitchFamily="34" charset="0"/>
            </a:endParaRPr>
          </a:p>
        </p:txBody>
      </p:sp>
      <p:sp>
        <p:nvSpPr>
          <p:cNvPr id="76827" name="Oval 81"/>
          <p:cNvSpPr>
            <a:spLocks noChangeArrowheads="1"/>
          </p:cNvSpPr>
          <p:nvPr/>
        </p:nvSpPr>
        <p:spPr bwMode="auto">
          <a:xfrm>
            <a:off x="4533900" y="1633538"/>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D</a:t>
            </a:r>
            <a:endParaRPr lang="en-US" altLang="zh-CN" b="1">
              <a:solidFill>
                <a:schemeClr val="bg1"/>
              </a:solidFill>
              <a:latin typeface="Arial" panose="020B0604020202020204" pitchFamily="34" charset="0"/>
            </a:endParaRPr>
          </a:p>
        </p:txBody>
      </p:sp>
      <p:sp>
        <p:nvSpPr>
          <p:cNvPr id="76828" name="Oval 82"/>
          <p:cNvSpPr>
            <a:spLocks noChangeArrowheads="1"/>
          </p:cNvSpPr>
          <p:nvPr/>
        </p:nvSpPr>
        <p:spPr bwMode="auto">
          <a:xfrm>
            <a:off x="5086350" y="2608263"/>
            <a:ext cx="296863" cy="273050"/>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E</a:t>
            </a:r>
            <a:endParaRPr lang="en-US" altLang="zh-CN" b="1">
              <a:solidFill>
                <a:schemeClr val="bg1"/>
              </a:solidFill>
              <a:latin typeface="Arial" panose="020B0604020202020204" pitchFamily="34" charset="0"/>
            </a:endParaRPr>
          </a:p>
        </p:txBody>
      </p:sp>
      <p:sp>
        <p:nvSpPr>
          <p:cNvPr id="76829" name="Oval 83"/>
          <p:cNvSpPr>
            <a:spLocks noChangeArrowheads="1"/>
          </p:cNvSpPr>
          <p:nvPr/>
        </p:nvSpPr>
        <p:spPr bwMode="auto">
          <a:xfrm>
            <a:off x="4240213" y="3395663"/>
            <a:ext cx="295275" cy="274637"/>
          </a:xfrm>
          <a:prstGeom prst="ellipse">
            <a:avLst/>
          </a:prstGeom>
          <a:solidFill>
            <a:srgbClr val="339933"/>
          </a:solidFill>
          <a:ln>
            <a:noFill/>
          </a:ln>
          <a:effectLst/>
          <a:extLst>
            <a:ext uri="{91240B29-F687-4F45-9708-019B960494DF}">
              <a14:hiddenLine xmlns:a14="http://schemas.microsoft.com/office/drawing/2010/main" w="19050">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en-US" altLang="zh-CN" b="1">
                <a:solidFill>
                  <a:schemeClr val="bg1"/>
                </a:solidFill>
                <a:latin typeface="Arial" panose="020B0604020202020204" pitchFamily="34" charset="0"/>
              </a:rPr>
              <a:t>C</a:t>
            </a:r>
            <a:endParaRPr lang="en-US" altLang="zh-CN" b="1">
              <a:solidFill>
                <a:schemeClr val="bg1"/>
              </a:solidFill>
              <a:latin typeface="Arial" panose="020B0604020202020204" pitchFamily="34" charset="0"/>
            </a:endParaRPr>
          </a:p>
        </p:txBody>
      </p:sp>
      <p:sp>
        <p:nvSpPr>
          <p:cNvPr id="76830" name="Line 106"/>
          <p:cNvSpPr>
            <a:spLocks noChangeShapeType="1"/>
          </p:cNvSpPr>
          <p:nvPr/>
        </p:nvSpPr>
        <p:spPr bwMode="auto">
          <a:xfrm flipH="1">
            <a:off x="3798888" y="1597025"/>
            <a:ext cx="133350" cy="3825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1" name="Line 107"/>
          <p:cNvSpPr>
            <a:spLocks noChangeShapeType="1"/>
          </p:cNvSpPr>
          <p:nvPr/>
        </p:nvSpPr>
        <p:spPr bwMode="auto">
          <a:xfrm>
            <a:off x="1765300" y="2476500"/>
            <a:ext cx="452438" cy="14288"/>
          </a:xfrm>
          <a:prstGeom prst="line">
            <a:avLst/>
          </a:prstGeom>
          <a:noFill/>
          <a:ln w="28575">
            <a:solidFill>
              <a:srgbClr val="368AD6"/>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6832" name="Text Box 45"/>
          <p:cNvSpPr txBox="1">
            <a:spLocks noChangeArrowheads="1"/>
          </p:cNvSpPr>
          <p:nvPr/>
        </p:nvSpPr>
        <p:spPr bwMode="auto">
          <a:xfrm>
            <a:off x="3570288" y="12985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a:solidFill>
                  <a:srgbClr val="0000FF"/>
                </a:solidFill>
                <a:latin typeface="微软雅黑" panose="020B0503020204020204" pitchFamily="34" charset="-122"/>
                <a:ea typeface="微软雅黑" panose="020B0503020204020204" pitchFamily="34" charset="-122"/>
              </a:rPr>
              <a:t>路由器</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pic>
        <p:nvPicPr>
          <p:cNvPr id="76833"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18125" y="12985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4"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262188" y="2303463"/>
            <a:ext cx="401637"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5"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95975" y="344487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36"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79950" y="3857625"/>
            <a:ext cx="403225" cy="40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37" name="Text Box 27"/>
          <p:cNvSpPr txBox="1">
            <a:spLocks noChangeArrowheads="1"/>
          </p:cNvSpPr>
          <p:nvPr/>
        </p:nvSpPr>
        <p:spPr bwMode="auto">
          <a:xfrm>
            <a:off x="2611438" y="1398588"/>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2</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38" name="Text Box 27"/>
          <p:cNvSpPr txBox="1">
            <a:spLocks noChangeArrowheads="1"/>
          </p:cNvSpPr>
          <p:nvPr/>
        </p:nvSpPr>
        <p:spPr bwMode="auto">
          <a:xfrm>
            <a:off x="5630863" y="1292225"/>
            <a:ext cx="406400" cy="306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4</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39" name="Text Box 27"/>
          <p:cNvSpPr txBox="1">
            <a:spLocks noChangeArrowheads="1"/>
          </p:cNvSpPr>
          <p:nvPr/>
        </p:nvSpPr>
        <p:spPr bwMode="auto">
          <a:xfrm>
            <a:off x="6546850" y="23336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6</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40" name="Text Box 27"/>
          <p:cNvSpPr txBox="1">
            <a:spLocks noChangeArrowheads="1"/>
          </p:cNvSpPr>
          <p:nvPr/>
        </p:nvSpPr>
        <p:spPr bwMode="auto">
          <a:xfrm>
            <a:off x="6237288" y="3502025"/>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5</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41" name="Text Box 27"/>
          <p:cNvSpPr txBox="1">
            <a:spLocks noChangeArrowheads="1"/>
          </p:cNvSpPr>
          <p:nvPr/>
        </p:nvSpPr>
        <p:spPr bwMode="auto">
          <a:xfrm>
            <a:off x="5021263" y="3879850"/>
            <a:ext cx="4064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3</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42" name="Text Box 27"/>
          <p:cNvSpPr txBox="1">
            <a:spLocks noChangeArrowheads="1"/>
          </p:cNvSpPr>
          <p:nvPr/>
        </p:nvSpPr>
        <p:spPr bwMode="auto">
          <a:xfrm>
            <a:off x="2259013" y="2049463"/>
            <a:ext cx="404812"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en-US" altLang="zh-CN" sz="1400" b="1">
                <a:latin typeface="微软雅黑" panose="020B0503020204020204" pitchFamily="34" charset="-122"/>
                <a:ea typeface="微软雅黑" panose="020B0503020204020204" pitchFamily="34" charset="-122"/>
              </a:rPr>
              <a:t>H</a:t>
            </a:r>
            <a:r>
              <a:rPr kumimoji="1" lang="en-US" altLang="zh-CN" sz="1400" b="1" baseline="-25000">
                <a:latin typeface="微软雅黑" panose="020B0503020204020204" pitchFamily="34" charset="-122"/>
                <a:ea typeface="微软雅黑" panose="020B0503020204020204" pitchFamily="34" charset="-122"/>
              </a:rPr>
              <a:t>1</a:t>
            </a:r>
            <a:endParaRPr kumimoji="1" lang="en-US" altLang="zh-CN" sz="1400" b="1" baseline="-25000">
              <a:latin typeface="微软雅黑" panose="020B0503020204020204" pitchFamily="34" charset="-122"/>
              <a:ea typeface="微软雅黑" panose="020B0503020204020204" pitchFamily="34" charset="-122"/>
            </a:endParaRPr>
          </a:p>
        </p:txBody>
      </p:sp>
      <p:sp>
        <p:nvSpPr>
          <p:cNvPr id="76843" name="Text Box 204"/>
          <p:cNvSpPr txBox="1">
            <a:spLocks noChangeArrowheads="1"/>
          </p:cNvSpPr>
          <p:nvPr/>
        </p:nvSpPr>
        <p:spPr bwMode="auto">
          <a:xfrm>
            <a:off x="4130675" y="2644775"/>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0000FF"/>
                </a:solidFill>
                <a:latin typeface="微软雅黑" panose="020B0503020204020204" pitchFamily="34" charset="-122"/>
                <a:ea typeface="微软雅黑" panose="020B0503020204020204" pitchFamily="34" charset="-122"/>
              </a:rPr>
              <a:t>互联网</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76844" name="Text Box 45"/>
          <p:cNvSpPr txBox="1">
            <a:spLocks noChangeArrowheads="1"/>
          </p:cNvSpPr>
          <p:nvPr/>
        </p:nvSpPr>
        <p:spPr bwMode="auto">
          <a:xfrm>
            <a:off x="1257300" y="2314575"/>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主机</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pic>
        <p:nvPicPr>
          <p:cNvPr id="76845" name="Picture 246"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216650" y="2286000"/>
            <a:ext cx="4032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Rectangle 96"/>
          <p:cNvSpPr>
            <a:spLocks noChangeArrowheads="1"/>
          </p:cNvSpPr>
          <p:nvPr/>
        </p:nvSpPr>
        <p:spPr bwMode="auto">
          <a:xfrm>
            <a:off x="3046413" y="1431925"/>
            <a:ext cx="184150" cy="169863"/>
          </a:xfrm>
          <a:prstGeom prst="rect">
            <a:avLst/>
          </a:prstGeom>
          <a:solidFill>
            <a:srgbClr val="00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54" name="Rectangle 96"/>
          <p:cNvSpPr>
            <a:spLocks noChangeArrowheads="1"/>
          </p:cNvSpPr>
          <p:nvPr/>
        </p:nvSpPr>
        <p:spPr bwMode="auto">
          <a:xfrm>
            <a:off x="2368550" y="2373313"/>
            <a:ext cx="184150" cy="171450"/>
          </a:xfrm>
          <a:prstGeom prst="rect">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zh-CN" altLang="en-US" b="1">
              <a:solidFill>
                <a:srgbClr val="00CC00"/>
              </a:solidFill>
              <a:latin typeface="Arial" panose="020B0604020202020204" pitchFamily="34" charset="0"/>
            </a:endParaRPr>
          </a:p>
        </p:txBody>
      </p:sp>
      <p:sp>
        <p:nvSpPr>
          <p:cNvPr id="3" name="文本占位符 2"/>
          <p:cNvSpPr>
            <a:spLocks noGrp="1"/>
          </p:cNvSpPr>
          <p:nvPr>
            <p:ph type="body" sz="quarter" idx="11"/>
          </p:nvPr>
        </p:nvSpPr>
        <p:spPr/>
        <p:txBody>
          <a:bodyPr/>
          <a:lstStyle/>
          <a:p>
            <a:r>
              <a:rPr lang="zh-CN" altLang="en-US" dirty="0"/>
              <a:t>每个分组</a:t>
            </a:r>
            <a:r>
              <a:rPr lang="zh-CN" altLang="en-US" dirty="0">
                <a:solidFill>
                  <a:srgbClr val="FFFF00"/>
                </a:solidFill>
              </a:rPr>
              <a:t>独立</a:t>
            </a:r>
            <a:r>
              <a:rPr lang="zh-CN" altLang="en-US" dirty="0"/>
              <a:t>选择传输</a:t>
            </a:r>
            <a:r>
              <a:rPr lang="zh-CN" altLang="en-US" dirty="0" smtClean="0"/>
              <a:t>路径</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mph" presetSubtype="0" repeatCount="5000" fill="remove" grpId="0" nodeType="afterEffect">
                                  <p:stCondLst>
                                    <p:cond delay="0"/>
                                  </p:stCondLst>
                                  <p:childTnLst>
                                    <p:animClr clrSpc="rgb" dir="cw">
                                      <p:cBhvr override="childStyle">
                                        <p:cTn id="6" dur="500" autoRev="1" fill="remove"/>
                                        <p:tgtEl>
                                          <p:spTgt spid="6"/>
                                        </p:tgtEl>
                                        <p:attrNameLst>
                                          <p:attrName>style.color</p:attrName>
                                        </p:attrNameLst>
                                      </p:cBhvr>
                                      <p:to>
                                        <a:schemeClr val="bg1"/>
                                      </p:to>
                                    </p:animClr>
                                    <p:animClr clrSpc="rgb" dir="cw">
                                      <p:cBhvr>
                                        <p:cTn id="7" dur="500" autoRev="1" fill="remove"/>
                                        <p:tgtEl>
                                          <p:spTgt spid="6"/>
                                        </p:tgtEl>
                                        <p:attrNameLst>
                                          <p:attrName>fillcolor</p:attrName>
                                        </p:attrNameLst>
                                      </p:cBhvr>
                                      <p:to>
                                        <a:schemeClr val="bg1"/>
                                      </p:to>
                                    </p:animClr>
                                    <p:set>
                                      <p:cBhvr>
                                        <p:cTn id="8" dur="500" autoRev="1" fill="remove"/>
                                        <p:tgtEl>
                                          <p:spTgt spid="6"/>
                                        </p:tgtEl>
                                        <p:attrNameLst>
                                          <p:attrName>fill.type</p:attrName>
                                        </p:attrNameLst>
                                      </p:cBhvr>
                                      <p:to>
                                        <p:strVal val="solid"/>
                                      </p:to>
                                    </p:set>
                                    <p:set>
                                      <p:cBhvr>
                                        <p:cTn id="9" dur="500" autoRev="1" fill="remove"/>
                                        <p:tgtEl>
                                          <p:spTgt spid="6"/>
                                        </p:tgtEl>
                                        <p:attrNameLst>
                                          <p:attrName>fill.on</p:attrName>
                                        </p:attrNameLst>
                                      </p:cBhvr>
                                      <p:to>
                                        <p:strVal val="true"/>
                                      </p:to>
                                    </p:set>
                                  </p:childTnLst>
                                </p:cTn>
                              </p:par>
                              <p:par>
                                <p:cTn id="10" presetID="0" presetClass="path" presetSubtype="0" accel="50000" decel="50000" fill="hold" grpId="0" nodeType="withEffect">
                                  <p:stCondLst>
                                    <p:cond delay="3000"/>
                                  </p:stCondLst>
                                  <p:childTnLst>
                                    <p:animMotion origin="layout" path="M 2.77778E-6 -4.02285E-6 L 0.09114 0.09571 L 0.21007 0.20655 L 0.30208 0.05465 L 0.3967 0.21921 " pathEditMode="relative" rAng="0" ptsTypes="AAAAA">
                                      <p:cBhvr>
                                        <p:cTn id="11" dur="3000" fill="hold"/>
                                        <p:tgtEl>
                                          <p:spTgt spid="54"/>
                                        </p:tgtEl>
                                        <p:attrNameLst>
                                          <p:attrName>ppt_x</p:attrName>
                                          <p:attrName>ppt_y</p:attrName>
                                        </p:attrNameLst>
                                      </p:cBhvr>
                                      <p:rCtr x="19826" y="10960"/>
                                    </p:animMotion>
                                  </p:childTnLst>
                                </p:cTn>
                              </p:par>
                            </p:childTnLst>
                          </p:cTn>
                        </p:par>
                      </p:childTnLst>
                    </p:cTn>
                  </p:par>
                  <p:par>
                    <p:cTn id="12" fill="hold">
                      <p:stCondLst>
                        <p:cond delay="indefinite"/>
                      </p:stCondLst>
                      <p:childTnLst>
                        <p:par>
                          <p:cTn id="13" fill="hold">
                            <p:stCondLst>
                              <p:cond delay="0"/>
                            </p:stCondLst>
                            <p:childTnLst>
                              <p:par>
                                <p:cTn id="14" presetID="27" presetClass="emph" presetSubtype="0" repeatCount="5000" fill="remove" grpId="1" nodeType="clickEffect">
                                  <p:stCondLst>
                                    <p:cond delay="0"/>
                                  </p:stCondLst>
                                  <p:childTnLst>
                                    <p:animClr clrSpc="rgb" dir="cw">
                                      <p:cBhvr override="childStyle">
                                        <p:cTn id="15" dur="500" autoRev="1" fill="remove"/>
                                        <p:tgtEl>
                                          <p:spTgt spid="6"/>
                                        </p:tgtEl>
                                        <p:attrNameLst>
                                          <p:attrName>style.color</p:attrName>
                                        </p:attrNameLst>
                                      </p:cBhvr>
                                      <p:to>
                                        <a:schemeClr val="bg1"/>
                                      </p:to>
                                    </p:animClr>
                                    <p:animClr clrSpc="rgb" dir="cw">
                                      <p:cBhvr>
                                        <p:cTn id="16" dur="500" autoRev="1" fill="remove"/>
                                        <p:tgtEl>
                                          <p:spTgt spid="6"/>
                                        </p:tgtEl>
                                        <p:attrNameLst>
                                          <p:attrName>fillcolor</p:attrName>
                                        </p:attrNameLst>
                                      </p:cBhvr>
                                      <p:to>
                                        <a:schemeClr val="bg1"/>
                                      </p:to>
                                    </p:animClr>
                                    <p:set>
                                      <p:cBhvr>
                                        <p:cTn id="17" dur="500" autoRev="1" fill="remove"/>
                                        <p:tgtEl>
                                          <p:spTgt spid="6"/>
                                        </p:tgtEl>
                                        <p:attrNameLst>
                                          <p:attrName>fill.type</p:attrName>
                                        </p:attrNameLst>
                                      </p:cBhvr>
                                      <p:to>
                                        <p:strVal val="solid"/>
                                      </p:to>
                                    </p:set>
                                    <p:set>
                                      <p:cBhvr>
                                        <p:cTn id="18" dur="500" autoRev="1" fill="remove"/>
                                        <p:tgtEl>
                                          <p:spTgt spid="6"/>
                                        </p:tgtEl>
                                        <p:attrNameLst>
                                          <p:attrName>fill.on</p:attrName>
                                        </p:attrNameLst>
                                      </p:cBhvr>
                                      <p:to>
                                        <p:strVal val="true"/>
                                      </p:to>
                                    </p:set>
                                  </p:childTnLst>
                                </p:cTn>
                              </p:par>
                              <p:par>
                                <p:cTn id="19" presetID="0" presetClass="path" presetSubtype="0" accel="50000" decel="50000" fill="hold" grpId="1" nodeType="withEffect">
                                  <p:stCondLst>
                                    <p:cond delay="1000"/>
                                  </p:stCondLst>
                                  <p:childTnLst>
                                    <p:animMotion origin="layout" path="M 0 0 L 0.09514 0.09386 L 0.14323 -0.06699 L 0.30555 0.05403 L 0.40087 0.21766 " pathEditMode="relative" ptsTypes="AAAAA">
                                      <p:cBhvr>
                                        <p:cTn id="20" dur="3000" fill="hold"/>
                                        <p:tgtEl>
                                          <p:spTgt spid="54"/>
                                        </p:tgtEl>
                                        <p:attrNameLst>
                                          <p:attrName>ppt_x</p:attrName>
                                          <p:attrName>ppt_y</p:attrName>
                                        </p:attrNameLst>
                                      </p:cBhvr>
                                    </p:animMotion>
                                  </p:childTnLst>
                                </p:cTn>
                              </p:par>
                            </p:childTnLst>
                          </p:cTn>
                        </p:par>
                      </p:childTnLst>
                    </p:cTn>
                  </p:par>
                  <p:par>
                    <p:cTn id="21" fill="hold">
                      <p:stCondLst>
                        <p:cond delay="indefinite"/>
                      </p:stCondLst>
                      <p:childTnLst>
                        <p:par>
                          <p:cTn id="22" fill="hold">
                            <p:stCondLst>
                              <p:cond delay="0"/>
                            </p:stCondLst>
                            <p:childTnLst>
                              <p:par>
                                <p:cTn id="23" presetID="27" presetClass="emph" presetSubtype="0" repeatCount="5000" fill="remove" grpId="0" nodeType="clickEffect">
                                  <p:stCondLst>
                                    <p:cond delay="0"/>
                                  </p:stCondLst>
                                  <p:childTnLst>
                                    <p:animClr clrSpc="rgb" dir="cw">
                                      <p:cBhvr override="childStyle">
                                        <p:cTn id="24" dur="500" autoRev="1" fill="remove"/>
                                        <p:tgtEl>
                                          <p:spTgt spid="7"/>
                                        </p:tgtEl>
                                        <p:attrNameLst>
                                          <p:attrName>style.color</p:attrName>
                                        </p:attrNameLst>
                                      </p:cBhvr>
                                      <p:to>
                                        <a:schemeClr val="bg1"/>
                                      </p:to>
                                    </p:animClr>
                                    <p:animClr clrSpc="rgb" dir="cw">
                                      <p:cBhvr>
                                        <p:cTn id="25" dur="500" autoRev="1" fill="remove"/>
                                        <p:tgtEl>
                                          <p:spTgt spid="7"/>
                                        </p:tgtEl>
                                        <p:attrNameLst>
                                          <p:attrName>fillcolor</p:attrName>
                                        </p:attrNameLst>
                                      </p:cBhvr>
                                      <p:to>
                                        <a:schemeClr val="bg1"/>
                                      </p:to>
                                    </p:animClr>
                                    <p:set>
                                      <p:cBhvr>
                                        <p:cTn id="26" dur="500" autoRev="1" fill="remove"/>
                                        <p:tgtEl>
                                          <p:spTgt spid="7"/>
                                        </p:tgtEl>
                                        <p:attrNameLst>
                                          <p:attrName>fill.type</p:attrName>
                                        </p:attrNameLst>
                                      </p:cBhvr>
                                      <p:to>
                                        <p:strVal val="solid"/>
                                      </p:to>
                                    </p:set>
                                    <p:set>
                                      <p:cBhvr>
                                        <p:cTn id="27" dur="500" autoRev="1" fill="remove"/>
                                        <p:tgtEl>
                                          <p:spTgt spid="7"/>
                                        </p:tgtEl>
                                        <p:attrNameLst>
                                          <p:attrName>fill.on</p:attrName>
                                        </p:attrNameLst>
                                      </p:cBhvr>
                                      <p:to>
                                        <p:strVal val="true"/>
                                      </p:to>
                                    </p:set>
                                  </p:childTnLst>
                                </p:cTn>
                              </p:par>
                              <p:par>
                                <p:cTn id="28" presetID="1" presetClass="entr" presetSubtype="0" fill="hold" grpId="1" nodeType="withEffect">
                                  <p:stCondLst>
                                    <p:cond delay="500"/>
                                  </p:stCondLst>
                                  <p:childTnLst>
                                    <p:set>
                                      <p:cBhvr>
                                        <p:cTn id="29" dur="1" fill="hold">
                                          <p:stCondLst>
                                            <p:cond delay="0"/>
                                          </p:stCondLst>
                                        </p:cTn>
                                        <p:tgtEl>
                                          <p:spTgt spid="7"/>
                                        </p:tgtEl>
                                        <p:attrNameLst>
                                          <p:attrName>style.visibility</p:attrName>
                                        </p:attrNameLst>
                                      </p:cBhvr>
                                      <p:to>
                                        <p:strVal val="visible"/>
                                      </p:to>
                                    </p:set>
                                  </p:childTnLst>
                                </p:cTn>
                              </p:par>
                              <p:par>
                                <p:cTn id="30" presetID="0" presetClass="path" presetSubtype="0" accel="50000" decel="50000" fill="hold" grpId="0" nodeType="withEffect">
                                  <p:stCondLst>
                                    <p:cond delay="1000"/>
                                  </p:stCondLst>
                                  <p:childTnLst>
                                    <p:animMotion origin="layout" path="M -2.5E-6 7.37265E-6 L 0.06649 0.12227 L 0.23125 0.24175 L 0.35677 0.18062 " pathEditMode="relative" ptsTypes="AAAA">
                                      <p:cBhvr>
                                        <p:cTn id="31" dur="3000" fill="hold"/>
                                        <p:tgtEl>
                                          <p:spTgt spid="40"/>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7" presetClass="emph" presetSubtype="0" repeatCount="5000" fill="remove" grpId="0" nodeType="clickEffect">
                                  <p:stCondLst>
                                    <p:cond delay="0"/>
                                  </p:stCondLst>
                                  <p:childTnLst>
                                    <p:animClr clrSpc="rgb" dir="cw">
                                      <p:cBhvr override="childStyle">
                                        <p:cTn id="35" dur="500" autoRev="1" fill="remove"/>
                                        <p:tgtEl>
                                          <p:spTgt spid="8"/>
                                        </p:tgtEl>
                                        <p:attrNameLst>
                                          <p:attrName>style.color</p:attrName>
                                        </p:attrNameLst>
                                      </p:cBhvr>
                                      <p:to>
                                        <a:schemeClr val="bg1"/>
                                      </p:to>
                                    </p:animClr>
                                    <p:animClr clrSpc="rgb" dir="cw">
                                      <p:cBhvr>
                                        <p:cTn id="36" dur="500" autoRev="1" fill="remove"/>
                                        <p:tgtEl>
                                          <p:spTgt spid="8"/>
                                        </p:tgtEl>
                                        <p:attrNameLst>
                                          <p:attrName>fillcolor</p:attrName>
                                        </p:attrNameLst>
                                      </p:cBhvr>
                                      <p:to>
                                        <a:schemeClr val="bg1"/>
                                      </p:to>
                                    </p:animClr>
                                    <p:set>
                                      <p:cBhvr>
                                        <p:cTn id="37" dur="500" autoRev="1" fill="remove"/>
                                        <p:tgtEl>
                                          <p:spTgt spid="8"/>
                                        </p:tgtEl>
                                        <p:attrNameLst>
                                          <p:attrName>fill.type</p:attrName>
                                        </p:attrNameLst>
                                      </p:cBhvr>
                                      <p:to>
                                        <p:strVal val="solid"/>
                                      </p:to>
                                    </p:set>
                                    <p:set>
                                      <p:cBhvr>
                                        <p:cTn id="38" dur="500" autoRev="1" fill="remove"/>
                                        <p:tgtEl>
                                          <p:spTgt spid="8"/>
                                        </p:tgtEl>
                                        <p:attrNameLst>
                                          <p:attrName>fill.on</p:attrName>
                                        </p:attrNameLst>
                                      </p:cBhvr>
                                      <p:to>
                                        <p:strVal val="true"/>
                                      </p:to>
                                    </p:set>
                                  </p:childTnLst>
                                </p:cTn>
                              </p:par>
                              <p:par>
                                <p:cTn id="39" presetID="0" presetClass="path" presetSubtype="0" accel="50000" decel="50000" fill="hold" grpId="2" nodeType="withEffect">
                                  <p:stCondLst>
                                    <p:cond delay="1000"/>
                                  </p:stCondLst>
                                  <p:childTnLst>
                                    <p:animMotion origin="layout" path="M 0 0 L 0.09045 0.09107 L 0.1408 -0.06824 L 0.30087 0.05402 L 0.39844 0.22074 " pathEditMode="relative" ptsTypes="AAAAA">
                                      <p:cBhvr>
                                        <p:cTn id="40" dur="3000" fill="hold"/>
                                        <p:tgtEl>
                                          <p:spTgt spid="54"/>
                                        </p:tgtEl>
                                        <p:attrNameLst>
                                          <p:attrName>ppt_x</p:attrName>
                                          <p:attrName>ppt_y</p:attrName>
                                        </p:attrNameLst>
                                      </p:cBhvr>
                                    </p:animMotion>
                                  </p:childTnLst>
                                </p:cTn>
                              </p:par>
                              <p:par>
                                <p:cTn id="41" presetID="0" presetClass="path" presetSubtype="0" accel="50000" decel="50000" fill="hold" grpId="1" nodeType="withEffect">
                                  <p:stCondLst>
                                    <p:cond delay="2000"/>
                                  </p:stCondLst>
                                  <p:childTnLst>
                                    <p:animMotion origin="layout" path="M 0 0 L 0.07049 0.1238 L 0.22969 0.23618 L 0.35764 0.17783 " pathEditMode="relative" ptsTypes="AAAA">
                                      <p:cBhvr>
                                        <p:cTn id="42" dur="3000" fill="hold"/>
                                        <p:tgtEl>
                                          <p:spTgt spid="40"/>
                                        </p:tgtEl>
                                        <p:attrNameLst>
                                          <p:attrName>ppt_x</p:attrName>
                                          <p:attrName>ppt_y</p:attrName>
                                        </p:attrNameLst>
                                      </p:cBhvr>
                                    </p:animMotion>
                                  </p:childTnLst>
                                </p:cTn>
                              </p:par>
                              <p:par>
                                <p:cTn id="43" presetID="0" presetClass="path" presetSubtype="0" accel="50000" decel="50000" fill="hold" grpId="3" nodeType="withEffect">
                                  <p:stCondLst>
                                    <p:cond delay="3000"/>
                                  </p:stCondLst>
                                  <p:childTnLst>
                                    <p:animMotion origin="layout" path="M 0 0 L 0.0927 0.09386 L 0.14479 -0.067 L 0.21111 0.20901 L 0.30156 0.06113 L 0.39913 0.22198 " pathEditMode="relative" ptsTypes="AAAAAA">
                                      <p:cBhvr>
                                        <p:cTn id="44" dur="3000" fill="hold"/>
                                        <p:tgtEl>
                                          <p:spTgt spid="5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animBg="1"/>
      <p:bldP spid="6" grpId="1" animBg="1"/>
      <p:bldP spid="7" grpId="0" animBg="1"/>
      <p:bldP spid="7" grpId="1" animBg="1"/>
      <p:bldP spid="40" grpId="0" animBg="1"/>
      <p:bldP spid="40" grpId="1" animBg="1"/>
      <p:bldP spid="54" grpId="0" animBg="1"/>
      <p:bldP spid="54" grpId="1" animBg="1"/>
      <p:bldP spid="54" grpId="2" animBg="1"/>
      <p:bldP spid="54" grpId="3"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505072" y="1179576"/>
            <a:ext cx="8133857" cy="32186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nvGrpSpPr>
          <p:cNvPr id="55" name="Group 3"/>
          <p:cNvGrpSpPr/>
          <p:nvPr/>
        </p:nvGrpSpPr>
        <p:grpSpPr bwMode="auto">
          <a:xfrm>
            <a:off x="3072041" y="1560753"/>
            <a:ext cx="2956714" cy="2446498"/>
            <a:chOff x="2256" y="2386"/>
            <a:chExt cx="2147" cy="1919"/>
          </a:xfrm>
          <a:solidFill>
            <a:schemeClr val="bg1"/>
          </a:solidFill>
        </p:grpSpPr>
        <p:sp>
          <p:nvSpPr>
            <p:cNvPr id="56" name="Oval 4"/>
            <p:cNvSpPr>
              <a:spLocks noChangeArrowheads="1"/>
            </p:cNvSpPr>
            <p:nvPr/>
          </p:nvSpPr>
          <p:spPr bwMode="auto">
            <a:xfrm rot="-1674972">
              <a:off x="2346" y="2526"/>
              <a:ext cx="1015" cy="69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7" name="Oval 5"/>
            <p:cNvSpPr>
              <a:spLocks noChangeArrowheads="1"/>
            </p:cNvSpPr>
            <p:nvPr/>
          </p:nvSpPr>
          <p:spPr bwMode="auto">
            <a:xfrm rot="-774972">
              <a:off x="3025" y="2386"/>
              <a:ext cx="887" cy="64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8" name="Oval 6"/>
            <p:cNvSpPr>
              <a:spLocks noChangeArrowheads="1"/>
            </p:cNvSpPr>
            <p:nvPr/>
          </p:nvSpPr>
          <p:spPr bwMode="auto">
            <a:xfrm rot="-174972">
              <a:off x="3673" y="2621"/>
              <a:ext cx="655" cy="83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59" name="Oval 7"/>
            <p:cNvSpPr>
              <a:spLocks noChangeArrowheads="1"/>
            </p:cNvSpPr>
            <p:nvPr/>
          </p:nvSpPr>
          <p:spPr bwMode="auto">
            <a:xfrm rot="18365028">
              <a:off x="3754" y="3108"/>
              <a:ext cx="687" cy="610"/>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0" name="Oval 8"/>
            <p:cNvSpPr>
              <a:spLocks noChangeArrowheads="1"/>
            </p:cNvSpPr>
            <p:nvPr/>
          </p:nvSpPr>
          <p:spPr bwMode="auto">
            <a:xfrm rot="-1674972">
              <a:off x="3052" y="3445"/>
              <a:ext cx="1110" cy="772"/>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1" name="Oval 9"/>
            <p:cNvSpPr>
              <a:spLocks noChangeArrowheads="1"/>
            </p:cNvSpPr>
            <p:nvPr/>
          </p:nvSpPr>
          <p:spPr bwMode="auto">
            <a:xfrm rot="-594972">
              <a:off x="2616" y="3772"/>
              <a:ext cx="793" cy="533"/>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2" name="Oval 10"/>
            <p:cNvSpPr>
              <a:spLocks noChangeArrowheads="1"/>
            </p:cNvSpPr>
            <p:nvPr/>
          </p:nvSpPr>
          <p:spPr bwMode="auto">
            <a:xfrm rot="-1674972">
              <a:off x="2311" y="3539"/>
              <a:ext cx="503" cy="631"/>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3" name="Oval 11"/>
            <p:cNvSpPr>
              <a:spLocks noChangeArrowheads="1"/>
            </p:cNvSpPr>
            <p:nvPr/>
          </p:nvSpPr>
          <p:spPr bwMode="auto">
            <a:xfrm rot="18065028">
              <a:off x="2160" y="3115"/>
              <a:ext cx="695" cy="504"/>
            </a:xfrm>
            <a:prstGeom prst="ellipse">
              <a:avLst/>
            </a:prstGeom>
            <a:grpFill/>
            <a:ln w="12700">
              <a:solidFill>
                <a:srgbClr val="00B0F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sp>
          <p:nvSpPr>
            <p:cNvPr id="64" name="Freeform 12"/>
            <p:cNvSpPr/>
            <p:nvPr/>
          </p:nvSpPr>
          <p:spPr bwMode="auto">
            <a:xfrm>
              <a:off x="2358" y="2506"/>
              <a:ext cx="1931" cy="1684"/>
            </a:xfrm>
            <a:custGeom>
              <a:avLst/>
              <a:gdLst>
                <a:gd name="T0" fmla="*/ 579 w 1931"/>
                <a:gd name="T1" fmla="*/ 263 h 1684"/>
                <a:gd name="T2" fmla="*/ 632 w 1931"/>
                <a:gd name="T3" fmla="*/ 168 h 1684"/>
                <a:gd name="T4" fmla="*/ 695 w 1931"/>
                <a:gd name="T5" fmla="*/ 126 h 1684"/>
                <a:gd name="T6" fmla="*/ 916 w 1931"/>
                <a:gd name="T7" fmla="*/ 115 h 1684"/>
                <a:gd name="T8" fmla="*/ 1095 w 1931"/>
                <a:gd name="T9" fmla="*/ 52 h 1684"/>
                <a:gd name="T10" fmla="*/ 1158 w 1931"/>
                <a:gd name="T11" fmla="*/ 21 h 1684"/>
                <a:gd name="T12" fmla="*/ 1221 w 1931"/>
                <a:gd name="T13" fmla="*/ 0 h 1684"/>
                <a:gd name="T14" fmla="*/ 1337 w 1931"/>
                <a:gd name="T15" fmla="*/ 42 h 1684"/>
                <a:gd name="T16" fmla="*/ 1400 w 1931"/>
                <a:gd name="T17" fmla="*/ 84 h 1684"/>
                <a:gd name="T18" fmla="*/ 1432 w 1931"/>
                <a:gd name="T19" fmla="*/ 105 h 1684"/>
                <a:gd name="T20" fmla="*/ 1505 w 1931"/>
                <a:gd name="T21" fmla="*/ 158 h 1684"/>
                <a:gd name="T22" fmla="*/ 1526 w 1931"/>
                <a:gd name="T23" fmla="*/ 189 h 1684"/>
                <a:gd name="T24" fmla="*/ 1558 w 1931"/>
                <a:gd name="T25" fmla="*/ 210 h 1684"/>
                <a:gd name="T26" fmla="*/ 1653 w 1931"/>
                <a:gd name="T27" fmla="*/ 294 h 1684"/>
                <a:gd name="T28" fmla="*/ 1737 w 1931"/>
                <a:gd name="T29" fmla="*/ 368 h 1684"/>
                <a:gd name="T30" fmla="*/ 1800 w 1931"/>
                <a:gd name="T31" fmla="*/ 389 h 1684"/>
                <a:gd name="T32" fmla="*/ 1832 w 1931"/>
                <a:gd name="T33" fmla="*/ 410 h 1684"/>
                <a:gd name="T34" fmla="*/ 1916 w 1931"/>
                <a:gd name="T35" fmla="*/ 589 h 1684"/>
                <a:gd name="T36" fmla="*/ 1842 w 1931"/>
                <a:gd name="T37" fmla="*/ 1084 h 1684"/>
                <a:gd name="T38" fmla="*/ 1769 w 1931"/>
                <a:gd name="T39" fmla="*/ 1168 h 1684"/>
                <a:gd name="T40" fmla="*/ 1653 w 1931"/>
                <a:gd name="T41" fmla="*/ 1284 h 1684"/>
                <a:gd name="T42" fmla="*/ 1590 w 1931"/>
                <a:gd name="T43" fmla="*/ 1347 h 1684"/>
                <a:gd name="T44" fmla="*/ 1558 w 1931"/>
                <a:gd name="T45" fmla="*/ 1368 h 1684"/>
                <a:gd name="T46" fmla="*/ 1474 w 1931"/>
                <a:gd name="T47" fmla="*/ 1431 h 1684"/>
                <a:gd name="T48" fmla="*/ 1411 w 1931"/>
                <a:gd name="T49" fmla="*/ 1453 h 1684"/>
                <a:gd name="T50" fmla="*/ 1253 w 1931"/>
                <a:gd name="T51" fmla="*/ 1579 h 1684"/>
                <a:gd name="T52" fmla="*/ 1190 w 1931"/>
                <a:gd name="T53" fmla="*/ 1621 h 1684"/>
                <a:gd name="T54" fmla="*/ 1000 w 1931"/>
                <a:gd name="T55" fmla="*/ 1684 h 1684"/>
                <a:gd name="T56" fmla="*/ 432 w 1931"/>
                <a:gd name="T57" fmla="*/ 1653 h 1684"/>
                <a:gd name="T58" fmla="*/ 337 w 1931"/>
                <a:gd name="T59" fmla="*/ 1621 h 1684"/>
                <a:gd name="T60" fmla="*/ 242 w 1931"/>
                <a:gd name="T61" fmla="*/ 1558 h 1684"/>
                <a:gd name="T62" fmla="*/ 168 w 1931"/>
                <a:gd name="T63" fmla="*/ 1463 h 1684"/>
                <a:gd name="T64" fmla="*/ 126 w 1931"/>
                <a:gd name="T65" fmla="*/ 1400 h 1684"/>
                <a:gd name="T66" fmla="*/ 105 w 1931"/>
                <a:gd name="T67" fmla="*/ 1368 h 1684"/>
                <a:gd name="T68" fmla="*/ 21 w 1931"/>
                <a:gd name="T69" fmla="*/ 1242 h 1684"/>
                <a:gd name="T70" fmla="*/ 32 w 1931"/>
                <a:gd name="T71" fmla="*/ 1031 h 1684"/>
                <a:gd name="T72" fmla="*/ 42 w 1931"/>
                <a:gd name="T73" fmla="*/ 821 h 1684"/>
                <a:gd name="T74" fmla="*/ 84 w 1931"/>
                <a:gd name="T75" fmla="*/ 631 h 1684"/>
                <a:gd name="T76" fmla="*/ 200 w 1931"/>
                <a:gd name="T77" fmla="*/ 337 h 1684"/>
                <a:gd name="T78" fmla="*/ 242 w 1931"/>
                <a:gd name="T79" fmla="*/ 263 h 1684"/>
                <a:gd name="T80" fmla="*/ 305 w 1931"/>
                <a:gd name="T81" fmla="*/ 252 h 1684"/>
                <a:gd name="T82" fmla="*/ 326 w 1931"/>
                <a:gd name="T83" fmla="*/ 189 h 1684"/>
                <a:gd name="T84" fmla="*/ 400 w 1931"/>
                <a:gd name="T85" fmla="*/ 147 h 1684"/>
                <a:gd name="T86" fmla="*/ 432 w 1931"/>
                <a:gd name="T87" fmla="*/ 168 h 1684"/>
                <a:gd name="T88" fmla="*/ 453 w 1931"/>
                <a:gd name="T89" fmla="*/ 200 h 1684"/>
                <a:gd name="T90" fmla="*/ 537 w 1931"/>
                <a:gd name="T91" fmla="*/ 210 h 1684"/>
                <a:gd name="T92" fmla="*/ 558 w 1931"/>
                <a:gd name="T93" fmla="*/ 242 h 1684"/>
                <a:gd name="T94" fmla="*/ 579 w 1931"/>
                <a:gd name="T95" fmla="*/ 263 h 1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grp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b="1">
                <a:solidFill>
                  <a:srgbClr val="000099"/>
                </a:solidFill>
                <a:latin typeface="+mn-lt"/>
                <a:ea typeface="+mn-ea"/>
              </a:endParaRPr>
            </a:p>
          </p:txBody>
        </p:sp>
      </p:grpSp>
      <p:sp>
        <p:nvSpPr>
          <p:cNvPr id="77832" name="Line 13"/>
          <p:cNvSpPr>
            <a:spLocks noChangeShapeType="1"/>
          </p:cNvSpPr>
          <p:nvPr/>
        </p:nvSpPr>
        <p:spPr bwMode="auto">
          <a:xfrm flipV="1">
            <a:off x="3889375" y="1717675"/>
            <a:ext cx="927100" cy="369888"/>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3" name="Line 14"/>
          <p:cNvSpPr>
            <a:spLocks noChangeShapeType="1"/>
          </p:cNvSpPr>
          <p:nvPr/>
        </p:nvSpPr>
        <p:spPr bwMode="auto">
          <a:xfrm>
            <a:off x="4929188" y="1766888"/>
            <a:ext cx="547687" cy="933450"/>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4" name="Line 15"/>
          <p:cNvSpPr>
            <a:spLocks noChangeShapeType="1"/>
          </p:cNvSpPr>
          <p:nvPr/>
        </p:nvSpPr>
        <p:spPr bwMode="auto">
          <a:xfrm flipH="1">
            <a:off x="3343275" y="2149475"/>
            <a:ext cx="481013" cy="838200"/>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5" name="Line 16"/>
          <p:cNvSpPr>
            <a:spLocks noChangeShapeType="1"/>
          </p:cNvSpPr>
          <p:nvPr/>
        </p:nvSpPr>
        <p:spPr bwMode="auto">
          <a:xfrm>
            <a:off x="3373438" y="3106738"/>
            <a:ext cx="1100137" cy="587375"/>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6" name="Line 17"/>
          <p:cNvSpPr>
            <a:spLocks noChangeShapeType="1"/>
          </p:cNvSpPr>
          <p:nvPr/>
        </p:nvSpPr>
        <p:spPr bwMode="auto">
          <a:xfrm flipV="1">
            <a:off x="4519613" y="2884488"/>
            <a:ext cx="957262" cy="871537"/>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7" name="Line 18"/>
          <p:cNvSpPr>
            <a:spLocks noChangeShapeType="1"/>
          </p:cNvSpPr>
          <p:nvPr/>
        </p:nvSpPr>
        <p:spPr bwMode="auto">
          <a:xfrm>
            <a:off x="3927475" y="2154238"/>
            <a:ext cx="1536700" cy="630237"/>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8" name="Line 19"/>
          <p:cNvSpPr>
            <a:spLocks noChangeShapeType="1"/>
          </p:cNvSpPr>
          <p:nvPr/>
        </p:nvSpPr>
        <p:spPr bwMode="auto">
          <a:xfrm>
            <a:off x="3854450" y="2044700"/>
            <a:ext cx="722313" cy="1649413"/>
          </a:xfrm>
          <a:prstGeom prst="line">
            <a:avLst/>
          </a:prstGeom>
          <a:noFill/>
          <a:ln w="38100">
            <a:solidFill>
              <a:srgbClr val="0099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39" name="Line 20"/>
          <p:cNvSpPr>
            <a:spLocks noChangeShapeType="1"/>
          </p:cNvSpPr>
          <p:nvPr/>
        </p:nvSpPr>
        <p:spPr bwMode="auto">
          <a:xfrm flipH="1" flipV="1">
            <a:off x="4551363" y="3741738"/>
            <a:ext cx="652462" cy="454025"/>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0" name="Line 21"/>
          <p:cNvSpPr>
            <a:spLocks noChangeShapeType="1"/>
          </p:cNvSpPr>
          <p:nvPr/>
        </p:nvSpPr>
        <p:spPr bwMode="auto">
          <a:xfrm rot="-5400000">
            <a:off x="5165725" y="1176338"/>
            <a:ext cx="155575" cy="73025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1" name="Line 22"/>
          <p:cNvSpPr>
            <a:spLocks noChangeShapeType="1"/>
          </p:cNvSpPr>
          <p:nvPr/>
        </p:nvSpPr>
        <p:spPr bwMode="auto">
          <a:xfrm>
            <a:off x="5543550" y="2884488"/>
            <a:ext cx="461963" cy="673100"/>
          </a:xfrm>
          <a:prstGeom prst="line">
            <a:avLst/>
          </a:prstGeom>
          <a:noFill/>
          <a:ln w="28575">
            <a:solidFill>
              <a:schemeClr val="tx2">
                <a:lumMod val="60000"/>
                <a:lumOff val="40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2" name="Line 23"/>
          <p:cNvSpPr>
            <a:spLocks noChangeShapeType="1"/>
          </p:cNvSpPr>
          <p:nvPr/>
        </p:nvSpPr>
        <p:spPr bwMode="auto">
          <a:xfrm flipV="1">
            <a:off x="2382838" y="3055938"/>
            <a:ext cx="792162" cy="0"/>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3" name="Line 24"/>
          <p:cNvSpPr>
            <a:spLocks noChangeShapeType="1"/>
          </p:cNvSpPr>
          <p:nvPr/>
        </p:nvSpPr>
        <p:spPr bwMode="auto">
          <a:xfrm rot="5400000" flipH="1">
            <a:off x="3313113" y="1539875"/>
            <a:ext cx="515938" cy="50958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4" name="Text Box 25"/>
          <p:cNvSpPr txBox="1">
            <a:spLocks noChangeArrowheads="1"/>
          </p:cNvSpPr>
          <p:nvPr/>
        </p:nvSpPr>
        <p:spPr bwMode="auto">
          <a:xfrm>
            <a:off x="1714500" y="2860675"/>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1</a:t>
            </a:r>
            <a:endParaRPr kumimoji="1" lang="en-US" altLang="zh-CN" b="1"/>
          </a:p>
        </p:txBody>
      </p:sp>
      <p:sp>
        <p:nvSpPr>
          <p:cNvPr id="77845" name="Oval 26"/>
          <p:cNvSpPr>
            <a:spLocks noChangeArrowheads="1"/>
          </p:cNvSpPr>
          <p:nvPr/>
        </p:nvSpPr>
        <p:spPr bwMode="auto">
          <a:xfrm>
            <a:off x="3114675" y="2878138"/>
            <a:ext cx="404813" cy="374650"/>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A</a:t>
            </a:r>
            <a:endParaRPr lang="en-US" altLang="zh-CN" sz="2000" b="1">
              <a:solidFill>
                <a:srgbClr val="000099"/>
              </a:solidFill>
            </a:endParaRPr>
          </a:p>
        </p:txBody>
      </p:sp>
      <p:sp>
        <p:nvSpPr>
          <p:cNvPr id="77846" name="Line 27"/>
          <p:cNvSpPr>
            <a:spLocks noChangeShapeType="1"/>
          </p:cNvSpPr>
          <p:nvPr/>
        </p:nvSpPr>
        <p:spPr bwMode="auto">
          <a:xfrm flipV="1">
            <a:off x="5543550" y="2233613"/>
            <a:ext cx="993775" cy="528637"/>
          </a:xfrm>
          <a:prstGeom prst="line">
            <a:avLst/>
          </a:prstGeom>
          <a:noFill/>
          <a:ln w="28575">
            <a:solidFill>
              <a:srgbClr val="368AD6"/>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7847" name="Oval 35"/>
          <p:cNvSpPr>
            <a:spLocks noChangeArrowheads="1"/>
          </p:cNvSpPr>
          <p:nvPr/>
        </p:nvSpPr>
        <p:spPr bwMode="auto">
          <a:xfrm>
            <a:off x="3687763" y="1973263"/>
            <a:ext cx="381000" cy="3524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B</a:t>
            </a:r>
            <a:endParaRPr lang="en-US" altLang="zh-CN" sz="2000" b="1">
              <a:solidFill>
                <a:srgbClr val="000099"/>
              </a:solidFill>
            </a:endParaRPr>
          </a:p>
        </p:txBody>
      </p:sp>
      <p:sp>
        <p:nvSpPr>
          <p:cNvPr id="77848" name="Oval 36"/>
          <p:cNvSpPr>
            <a:spLocks noChangeArrowheads="1"/>
          </p:cNvSpPr>
          <p:nvPr/>
        </p:nvSpPr>
        <p:spPr bwMode="auto">
          <a:xfrm>
            <a:off x="4713288" y="1565275"/>
            <a:ext cx="373062" cy="344488"/>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D</a:t>
            </a:r>
            <a:endParaRPr lang="en-US" altLang="zh-CN" sz="2000" b="1">
              <a:solidFill>
                <a:srgbClr val="000099"/>
              </a:solidFill>
            </a:endParaRPr>
          </a:p>
        </p:txBody>
      </p:sp>
      <p:sp>
        <p:nvSpPr>
          <p:cNvPr id="77849" name="Oval 37"/>
          <p:cNvSpPr>
            <a:spLocks noChangeArrowheads="1"/>
          </p:cNvSpPr>
          <p:nvPr/>
        </p:nvSpPr>
        <p:spPr bwMode="auto">
          <a:xfrm>
            <a:off x="5292725" y="2657475"/>
            <a:ext cx="414338" cy="38417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E</a:t>
            </a:r>
            <a:endParaRPr lang="en-US" altLang="zh-CN" sz="2000" b="1">
              <a:solidFill>
                <a:srgbClr val="000099"/>
              </a:solidFill>
            </a:endParaRPr>
          </a:p>
        </p:txBody>
      </p:sp>
      <p:sp>
        <p:nvSpPr>
          <p:cNvPr id="77850" name="Oval 38"/>
          <p:cNvSpPr>
            <a:spLocks noChangeArrowheads="1"/>
          </p:cNvSpPr>
          <p:nvPr/>
        </p:nvSpPr>
        <p:spPr bwMode="auto">
          <a:xfrm>
            <a:off x="4386263" y="3532188"/>
            <a:ext cx="393700" cy="365125"/>
          </a:xfrm>
          <a:prstGeom prst="ellipse">
            <a:avLst/>
          </a:prstGeom>
          <a:solidFill>
            <a:srgbClr val="66FF33"/>
          </a:solidFill>
          <a:ln w="28575">
            <a:solidFill>
              <a:srgbClr val="339933"/>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2000" b="1">
                <a:solidFill>
                  <a:srgbClr val="000099"/>
                </a:solidFill>
              </a:rPr>
              <a:t>C</a:t>
            </a:r>
            <a:endParaRPr lang="en-US" altLang="zh-CN" sz="2000" b="1">
              <a:solidFill>
                <a:srgbClr val="000099"/>
              </a:solidFill>
            </a:endParaRPr>
          </a:p>
        </p:txBody>
      </p:sp>
      <p:sp>
        <p:nvSpPr>
          <p:cNvPr id="77851" name="Text Box 39"/>
          <p:cNvSpPr txBox="1">
            <a:spLocks noChangeArrowheads="1"/>
          </p:cNvSpPr>
          <p:nvPr/>
        </p:nvSpPr>
        <p:spPr bwMode="auto">
          <a:xfrm>
            <a:off x="6267450" y="3432175"/>
            <a:ext cx="407988"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5</a:t>
            </a:r>
            <a:endParaRPr kumimoji="1" lang="en-US" altLang="zh-CN" b="1"/>
          </a:p>
        </p:txBody>
      </p:sp>
      <p:sp>
        <p:nvSpPr>
          <p:cNvPr id="77852" name="Text Box 40"/>
          <p:cNvSpPr txBox="1">
            <a:spLocks noChangeArrowheads="1"/>
          </p:cNvSpPr>
          <p:nvPr/>
        </p:nvSpPr>
        <p:spPr bwMode="auto">
          <a:xfrm>
            <a:off x="6788150" y="2039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6</a:t>
            </a:r>
            <a:endParaRPr kumimoji="1" lang="en-US" altLang="zh-CN" b="1"/>
          </a:p>
        </p:txBody>
      </p:sp>
      <p:sp>
        <p:nvSpPr>
          <p:cNvPr id="77853" name="Text Box 42"/>
          <p:cNvSpPr txBox="1">
            <a:spLocks noChangeArrowheads="1"/>
          </p:cNvSpPr>
          <p:nvPr/>
        </p:nvSpPr>
        <p:spPr bwMode="auto">
          <a:xfrm>
            <a:off x="3360738" y="1277938"/>
            <a:ext cx="409575"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2</a:t>
            </a:r>
            <a:endParaRPr kumimoji="1" lang="en-US" altLang="zh-CN" b="1"/>
          </a:p>
        </p:txBody>
      </p:sp>
      <p:sp>
        <p:nvSpPr>
          <p:cNvPr id="77854" name="Text Box 43"/>
          <p:cNvSpPr txBox="1">
            <a:spLocks noChangeArrowheads="1"/>
          </p:cNvSpPr>
          <p:nvPr/>
        </p:nvSpPr>
        <p:spPr bwMode="auto">
          <a:xfrm>
            <a:off x="5367338" y="3902075"/>
            <a:ext cx="40957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3</a:t>
            </a:r>
            <a:endParaRPr kumimoji="1" lang="en-US" altLang="zh-CN" b="1"/>
          </a:p>
        </p:txBody>
      </p:sp>
      <p:sp>
        <p:nvSpPr>
          <p:cNvPr id="77855" name="Text Box 55"/>
          <p:cNvSpPr txBox="1">
            <a:spLocks noChangeArrowheads="1"/>
          </p:cNvSpPr>
          <p:nvPr/>
        </p:nvSpPr>
        <p:spPr bwMode="auto">
          <a:xfrm>
            <a:off x="2247900" y="2038350"/>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400" b="1">
                <a:solidFill>
                  <a:srgbClr val="0000FF"/>
                </a:solidFill>
                <a:latin typeface="微软雅黑" panose="020B0503020204020204" pitchFamily="34" charset="-122"/>
                <a:ea typeface="微软雅黑" panose="020B0503020204020204" pitchFamily="34" charset="-122"/>
              </a:rPr>
              <a:t>路由器</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sp>
        <p:nvSpPr>
          <p:cNvPr id="77856" name="Line 57"/>
          <p:cNvSpPr>
            <a:spLocks noChangeShapeType="1"/>
          </p:cNvSpPr>
          <p:nvPr/>
        </p:nvSpPr>
        <p:spPr bwMode="auto">
          <a:xfrm flipV="1">
            <a:off x="2971800" y="2058988"/>
            <a:ext cx="738188" cy="120650"/>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pic>
        <p:nvPicPr>
          <p:cNvPr id="77857"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003800" y="3905250"/>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58" name="Line 58"/>
          <p:cNvSpPr>
            <a:spLocks noChangeShapeType="1"/>
          </p:cNvSpPr>
          <p:nvPr/>
        </p:nvSpPr>
        <p:spPr bwMode="auto">
          <a:xfrm>
            <a:off x="1979613" y="2513013"/>
            <a:ext cx="260350" cy="384175"/>
          </a:xfrm>
          <a:prstGeom prst="line">
            <a:avLst/>
          </a:prstGeom>
          <a:noFill/>
          <a:ln w="28575">
            <a:solidFill>
              <a:srgbClr val="333399"/>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Text Box 64"/>
          <p:cNvSpPr txBox="1">
            <a:spLocks noChangeArrowheads="1"/>
          </p:cNvSpPr>
          <p:nvPr/>
        </p:nvSpPr>
        <p:spPr bwMode="auto">
          <a:xfrm>
            <a:off x="6121949" y="3077893"/>
            <a:ext cx="2262188" cy="338137"/>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最后到达目的主机 </a:t>
            </a:r>
            <a:r>
              <a:rPr kumimoji="1" lang="en-US" altLang="zh-CN" sz="1600" b="1" dirty="0">
                <a:solidFill>
                  <a:schemeClr val="bg1"/>
                </a:solidFill>
                <a:latin typeface="微软雅黑" panose="020B0503020204020204" pitchFamily="34" charset="-122"/>
                <a:ea typeface="微软雅黑" panose="020B0503020204020204" pitchFamily="34" charset="-122"/>
              </a:rPr>
              <a:t>H</a:t>
            </a:r>
            <a:r>
              <a:rPr kumimoji="1" lang="en-US" altLang="zh-CN" sz="1600" b="1" baseline="-25000" dirty="0">
                <a:solidFill>
                  <a:schemeClr val="bg1"/>
                </a:solidFill>
                <a:latin typeface="微软雅黑" panose="020B0503020204020204" pitchFamily="34" charset="-122"/>
                <a:ea typeface="微软雅黑" panose="020B0503020204020204" pitchFamily="34" charset="-122"/>
              </a:rPr>
              <a:t>5</a:t>
            </a:r>
            <a:endParaRPr kumimoji="1" lang="en-US" altLang="zh-CN" sz="1600" b="1" baseline="-25000" dirty="0">
              <a:solidFill>
                <a:schemeClr val="bg1"/>
              </a:solidFill>
              <a:latin typeface="微软雅黑" panose="020B0503020204020204" pitchFamily="34" charset="-122"/>
              <a:ea typeface="微软雅黑" panose="020B0503020204020204" pitchFamily="34" charset="-122"/>
            </a:endParaRPr>
          </a:p>
        </p:txBody>
      </p:sp>
      <p:sp>
        <p:nvSpPr>
          <p:cNvPr id="77860" name="Text Box 204"/>
          <p:cNvSpPr txBox="1">
            <a:spLocks noChangeArrowheads="1"/>
          </p:cNvSpPr>
          <p:nvPr/>
        </p:nvSpPr>
        <p:spPr bwMode="auto">
          <a:xfrm>
            <a:off x="4316413" y="2741613"/>
            <a:ext cx="7239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zh-CN" altLang="en-US" sz="1400" b="1">
                <a:solidFill>
                  <a:srgbClr val="0000FF"/>
                </a:solidFill>
                <a:latin typeface="微软雅黑" panose="020B0503020204020204" pitchFamily="34" charset="-122"/>
                <a:ea typeface="微软雅黑" panose="020B0503020204020204" pitchFamily="34" charset="-122"/>
              </a:rPr>
              <a:t>互联网</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sp>
        <p:nvSpPr>
          <p:cNvPr id="77861" name="Text Box 98"/>
          <p:cNvSpPr txBox="1">
            <a:spLocks noChangeArrowheads="1"/>
          </p:cNvSpPr>
          <p:nvPr/>
        </p:nvSpPr>
        <p:spPr bwMode="auto">
          <a:xfrm>
            <a:off x="705610" y="1494832"/>
            <a:ext cx="1899879" cy="338554"/>
          </a:xfrm>
          <a:prstGeom prst="rect">
            <a:avLst/>
          </a:prstGeom>
          <a:solidFill>
            <a:schemeClr val="bg1"/>
          </a:solidFill>
          <a:ln w="19050">
            <a:solidFill>
              <a:srgbClr val="368AD6"/>
            </a:solidFill>
            <a:miter lim="800000"/>
          </a:ln>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1</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向 </a:t>
            </a:r>
            <a:r>
              <a:rPr kumimoji="1" lang="en-US" altLang="zh-CN" sz="1600" b="1" dirty="0">
                <a:solidFill>
                  <a:srgbClr val="C00000"/>
                </a:solidFill>
                <a:latin typeface="微软雅黑" panose="020B0503020204020204" pitchFamily="34" charset="-122"/>
                <a:ea typeface="微软雅黑" panose="020B0503020204020204" pitchFamily="34" charset="-122"/>
              </a:rPr>
              <a:t>H</a:t>
            </a:r>
            <a:r>
              <a:rPr kumimoji="1" lang="en-US" altLang="zh-CN" sz="1600" b="1" baseline="-25000" dirty="0">
                <a:solidFill>
                  <a:srgbClr val="C00000"/>
                </a:solidFill>
                <a:latin typeface="微软雅黑" panose="020B0503020204020204" pitchFamily="34" charset="-122"/>
                <a:ea typeface="微软雅黑" panose="020B0503020204020204" pitchFamily="34" charset="-122"/>
              </a:rPr>
              <a:t>5</a:t>
            </a:r>
            <a:r>
              <a:rPr kumimoji="1" lang="en-US" altLang="zh-CN" sz="1600" b="1" dirty="0">
                <a:solidFill>
                  <a:srgbClr val="C00000"/>
                </a:solidFill>
                <a:latin typeface="微软雅黑" panose="020B0503020204020204" pitchFamily="34" charset="-122"/>
                <a:ea typeface="微软雅黑" panose="020B0503020204020204" pitchFamily="34" charset="-122"/>
              </a:rPr>
              <a:t> </a:t>
            </a:r>
            <a:r>
              <a:rPr kumimoji="1" lang="zh-CN" altLang="en-US" sz="1600" b="1" dirty="0">
                <a:solidFill>
                  <a:srgbClr val="C00000"/>
                </a:solidFill>
                <a:latin typeface="微软雅黑" panose="020B0503020204020204" pitchFamily="34" charset="-122"/>
                <a:ea typeface="微软雅黑" panose="020B0503020204020204" pitchFamily="34" charset="-122"/>
              </a:rPr>
              <a:t>发送分组</a:t>
            </a:r>
            <a:endParaRPr kumimoji="1"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77862" name="Text Box 42"/>
          <p:cNvSpPr txBox="1">
            <a:spLocks noChangeArrowheads="1"/>
          </p:cNvSpPr>
          <p:nvPr/>
        </p:nvSpPr>
        <p:spPr bwMode="auto">
          <a:xfrm>
            <a:off x="5810250" y="1252538"/>
            <a:ext cx="409575"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a:t>H</a:t>
            </a:r>
            <a:r>
              <a:rPr kumimoji="1" lang="en-US" altLang="zh-CN" b="1" baseline="-25000"/>
              <a:t>4</a:t>
            </a:r>
            <a:endParaRPr kumimoji="1" lang="en-US" altLang="zh-CN" b="1"/>
          </a:p>
        </p:txBody>
      </p:sp>
      <p:pic>
        <p:nvPicPr>
          <p:cNvPr id="77863"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43663" y="2032000"/>
            <a:ext cx="433387"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4"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895975" y="3454400"/>
            <a:ext cx="431800"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5"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28825" y="2895600"/>
            <a:ext cx="433388" cy="433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 name="Rectangle 46"/>
          <p:cNvSpPr>
            <a:spLocks noChangeArrowheads="1"/>
          </p:cNvSpPr>
          <p:nvPr/>
        </p:nvSpPr>
        <p:spPr bwMode="auto">
          <a:xfrm>
            <a:off x="2122488" y="2957513"/>
            <a:ext cx="233362" cy="214312"/>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pic>
        <p:nvPicPr>
          <p:cNvPr id="77867"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000375" y="1284288"/>
            <a:ext cx="431800" cy="433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68" name="Picture 246" descr="jisuanj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435600" y="1266825"/>
            <a:ext cx="43338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Text Box 54"/>
          <p:cNvSpPr txBox="1">
            <a:spLocks noChangeArrowheads="1"/>
          </p:cNvSpPr>
          <p:nvPr/>
        </p:nvSpPr>
        <p:spPr bwMode="auto">
          <a:xfrm>
            <a:off x="3504033" y="1957476"/>
            <a:ext cx="2124075"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A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a:t>
            </a:r>
            <a:r>
              <a:rPr kumimoji="1" lang="zh-CN" altLang="en-US" sz="1600" b="1" dirty="0" smtClean="0">
                <a:solidFill>
                  <a:schemeClr val="bg1"/>
                </a:solidFill>
                <a:latin typeface="微软雅黑" panose="020B0503020204020204" pitchFamily="34" charset="-122"/>
                <a:ea typeface="微软雅黑" panose="020B0503020204020204" pitchFamily="34" charset="-122"/>
              </a:rPr>
              <a:t>的端口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smtClean="0">
                <a:solidFill>
                  <a:schemeClr val="bg1"/>
                </a:solidFill>
                <a:latin typeface="微软雅黑" panose="020B0503020204020204" pitchFamily="34" charset="-122"/>
                <a:ea typeface="微软雅黑" panose="020B0503020204020204" pitchFamily="34" charset="-122"/>
              </a:rPr>
              <a:t>转发</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p:txBody>
      </p:sp>
      <p:sp>
        <p:nvSpPr>
          <p:cNvPr id="117" name="Rectangle 46"/>
          <p:cNvSpPr>
            <a:spLocks noChangeArrowheads="1"/>
          </p:cNvSpPr>
          <p:nvPr/>
        </p:nvSpPr>
        <p:spPr bwMode="auto">
          <a:xfrm>
            <a:off x="3216275" y="2962275"/>
            <a:ext cx="233363" cy="214313"/>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4" name="Text Box 60"/>
          <p:cNvSpPr txBox="1">
            <a:spLocks noChangeArrowheads="1"/>
          </p:cNvSpPr>
          <p:nvPr/>
        </p:nvSpPr>
        <p:spPr bwMode="auto">
          <a:xfrm flipH="1">
            <a:off x="3849004" y="2380172"/>
            <a:ext cx="1776413"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C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18" name="Rectangle 46"/>
          <p:cNvSpPr>
            <a:spLocks noChangeArrowheads="1"/>
          </p:cNvSpPr>
          <p:nvPr/>
        </p:nvSpPr>
        <p:spPr bwMode="auto">
          <a:xfrm>
            <a:off x="4478338" y="3608388"/>
            <a:ext cx="233362"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102" name="Text Box 62"/>
          <p:cNvSpPr txBox="1">
            <a:spLocks noChangeArrowheads="1"/>
          </p:cNvSpPr>
          <p:nvPr/>
        </p:nvSpPr>
        <p:spPr bwMode="auto">
          <a:xfrm>
            <a:off x="3378200" y="2331380"/>
            <a:ext cx="1797050" cy="1077218"/>
          </a:xfrm>
          <a:prstGeom prst="rect">
            <a:avLst/>
          </a:prstGeom>
          <a:solidFill>
            <a:srgbClr val="CC00CC"/>
          </a:solidFill>
          <a:ln>
            <a:noFill/>
          </a:ln>
          <a:extLst>
            <a:ext uri="{91240B29-F687-4F45-9708-019B960494DF}">
              <a14:hiddenLine xmlns:a14="http://schemas.microsoft.com/office/drawing/2010/main" w="76200">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zh-CN" altLang="en-US" sz="1600" b="1" dirty="0">
                <a:solidFill>
                  <a:schemeClr val="bg1"/>
                </a:solidFill>
                <a:latin typeface="微软雅黑" panose="020B0503020204020204" pitchFamily="34" charset="-122"/>
                <a:ea typeface="微软雅黑" panose="020B0503020204020204" pitchFamily="34" charset="-122"/>
              </a:rPr>
              <a:t>在路由器 </a:t>
            </a:r>
            <a:r>
              <a:rPr kumimoji="1" lang="en-US" altLang="zh-CN" sz="1600" b="1" dirty="0">
                <a:solidFill>
                  <a:schemeClr val="bg1"/>
                </a:solidFill>
                <a:latin typeface="微软雅黑" panose="020B0503020204020204" pitchFamily="34" charset="-122"/>
                <a:ea typeface="微软雅黑" panose="020B0503020204020204" pitchFamily="34" charset="-122"/>
              </a:rPr>
              <a:t>E </a:t>
            </a:r>
            <a:r>
              <a:rPr kumimoji="1" lang="zh-CN" altLang="en-US" sz="1600" b="1" dirty="0">
                <a:solidFill>
                  <a:schemeClr val="bg1"/>
                </a:solidFill>
                <a:latin typeface="微软雅黑" panose="020B0503020204020204" pitchFamily="34" charset="-122"/>
                <a:ea typeface="微软雅黑" panose="020B0503020204020204" pitchFamily="34" charset="-122"/>
              </a:rPr>
              <a:t>暂存</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查找转发表</a:t>
            </a:r>
            <a:endParaRPr kumimoji="1" lang="zh-CN" altLang="en-US" sz="16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找到转发的</a:t>
            </a:r>
            <a:r>
              <a:rPr kumimoji="1" lang="zh-CN" altLang="en-US" sz="1600" b="1" dirty="0" smtClean="0">
                <a:solidFill>
                  <a:schemeClr val="bg1"/>
                </a:solidFill>
                <a:latin typeface="微软雅黑" panose="020B0503020204020204" pitchFamily="34" charset="-122"/>
                <a:ea typeface="微软雅黑" panose="020B0503020204020204" pitchFamily="34" charset="-122"/>
              </a:rPr>
              <a:t>端口</a:t>
            </a:r>
            <a:endParaRPr kumimoji="1" lang="en-US" altLang="zh-CN" sz="1600" b="1" dirty="0" smtClean="0">
              <a:solidFill>
                <a:schemeClr val="bg1"/>
              </a:solidFill>
              <a:latin typeface="微软雅黑" panose="020B0503020204020204" pitchFamily="34" charset="-122"/>
              <a:ea typeface="微软雅黑" panose="020B0503020204020204" pitchFamily="34" charset="-122"/>
            </a:endParaRPr>
          </a:p>
          <a:p>
            <a:pPr algn="ctr"/>
            <a:r>
              <a:rPr kumimoji="1" lang="zh-CN" altLang="en-US" sz="1600" b="1" dirty="0">
                <a:solidFill>
                  <a:schemeClr val="bg1"/>
                </a:solidFill>
                <a:latin typeface="微软雅黑" panose="020B0503020204020204" pitchFamily="34" charset="-122"/>
                <a:ea typeface="微软雅黑" panose="020B0503020204020204" pitchFamily="34" charset="-122"/>
              </a:rPr>
              <a:t>转发</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119" name="Rectangle 46"/>
          <p:cNvSpPr>
            <a:spLocks noChangeArrowheads="1"/>
          </p:cNvSpPr>
          <p:nvPr/>
        </p:nvSpPr>
        <p:spPr bwMode="auto">
          <a:xfrm>
            <a:off x="5399088" y="2746375"/>
            <a:ext cx="234950" cy="215900"/>
          </a:xfrm>
          <a:prstGeom prst="rect">
            <a:avLst/>
          </a:prstGeom>
          <a:solidFill>
            <a:srgbClr val="FF0000"/>
          </a:solidFill>
          <a:ln w="9525">
            <a:solidFill>
              <a:srgbClr val="FF0000"/>
            </a:solidFill>
            <a:miter lim="800000"/>
          </a:ln>
        </p:spPr>
        <p:txBody>
          <a:bodyPr wrap="none" anchor="ctr"/>
          <a:lstStyle/>
          <a:p>
            <a:endParaRPr lang="zh-CN" altLang="en-US" b="1">
              <a:solidFill>
                <a:srgbClr val="000099"/>
              </a:solidFill>
            </a:endParaRPr>
          </a:p>
        </p:txBody>
      </p:sp>
      <p:sp>
        <p:nvSpPr>
          <p:cNvPr id="65" name="Text Box 45"/>
          <p:cNvSpPr txBox="1">
            <a:spLocks noChangeArrowheads="1"/>
          </p:cNvSpPr>
          <p:nvPr/>
        </p:nvSpPr>
        <p:spPr bwMode="auto">
          <a:xfrm>
            <a:off x="1501793" y="2279856"/>
            <a:ext cx="544513"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主机</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3" name="文本占位符 2"/>
          <p:cNvSpPr>
            <a:spLocks noGrp="1"/>
          </p:cNvSpPr>
          <p:nvPr>
            <p:ph type="body" sz="quarter" idx="11"/>
          </p:nvPr>
        </p:nvSpPr>
        <p:spPr/>
        <p:txBody>
          <a:bodyPr/>
          <a:lstStyle/>
          <a:p>
            <a:r>
              <a:rPr lang="zh-CN" altLang="en-US" dirty="0"/>
              <a:t>分组的</a:t>
            </a:r>
            <a:r>
              <a:rPr lang="zh-CN" altLang="en-US" dirty="0">
                <a:solidFill>
                  <a:srgbClr val="FFFF00"/>
                </a:solidFill>
              </a:rPr>
              <a:t>存储转发</a:t>
            </a:r>
            <a:r>
              <a:rPr lang="zh-CN" altLang="en-US" dirty="0"/>
              <a:t>过程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grpId="0" nodeType="afterEffect">
                                  <p:stCondLst>
                                    <p:cond delay="2000"/>
                                  </p:stCondLst>
                                  <p:childTnLst>
                                    <p:animMotion origin="layout" path="M 0.00052 -0.00093 L 0.11962 0.00093 " pathEditMode="relative" rAng="0" ptsTypes="AA">
                                      <p:cBhvr>
                                        <p:cTn id="6" dur="2000" fill="hold"/>
                                        <p:tgtEl>
                                          <p:spTgt spid="97"/>
                                        </p:tgtEl>
                                        <p:attrNameLst>
                                          <p:attrName>ppt_x</p:attrName>
                                          <p:attrName>ppt_y</p:attrName>
                                        </p:attrNameLst>
                                      </p:cBhvr>
                                      <p:rCtr x="5955" y="93"/>
                                    </p:animMotion>
                                  </p:childTnLst>
                                </p:cTn>
                              </p:par>
                            </p:childTnLst>
                          </p:cTn>
                        </p:par>
                        <p:par>
                          <p:cTn id="7" fill="hold">
                            <p:stCondLst>
                              <p:cond delay="4000"/>
                            </p:stCondLst>
                            <p:childTnLst>
                              <p:par>
                                <p:cTn id="8" presetID="53" presetClass="entr" presetSubtype="16" fill="hold" grpId="0" nodeType="afterEffect">
                                  <p:stCondLst>
                                    <p:cond delay="500"/>
                                  </p:stCondLst>
                                  <p:childTnLst>
                                    <p:set>
                                      <p:cBhvr>
                                        <p:cTn id="9" dur="1" fill="hold">
                                          <p:stCondLst>
                                            <p:cond delay="0"/>
                                          </p:stCondLst>
                                        </p:cTn>
                                        <p:tgtEl>
                                          <p:spTgt spid="105"/>
                                        </p:tgtEl>
                                        <p:attrNameLst>
                                          <p:attrName>style.visibility</p:attrName>
                                        </p:attrNameLst>
                                      </p:cBhvr>
                                      <p:to>
                                        <p:strVal val="visible"/>
                                      </p:to>
                                    </p:set>
                                    <p:anim calcmode="lin" valueType="num">
                                      <p:cBhvr>
                                        <p:cTn id="10" dur="500" fill="hold"/>
                                        <p:tgtEl>
                                          <p:spTgt spid="105"/>
                                        </p:tgtEl>
                                        <p:attrNameLst>
                                          <p:attrName>ppt_w</p:attrName>
                                        </p:attrNameLst>
                                      </p:cBhvr>
                                      <p:tavLst>
                                        <p:tav tm="0">
                                          <p:val>
                                            <p:fltVal val="0"/>
                                          </p:val>
                                        </p:tav>
                                        <p:tav tm="100000">
                                          <p:val>
                                            <p:strVal val="#ppt_w"/>
                                          </p:val>
                                        </p:tav>
                                      </p:tavLst>
                                    </p:anim>
                                    <p:anim calcmode="lin" valueType="num">
                                      <p:cBhvr>
                                        <p:cTn id="11" dur="500" fill="hold"/>
                                        <p:tgtEl>
                                          <p:spTgt spid="105"/>
                                        </p:tgtEl>
                                        <p:attrNameLst>
                                          <p:attrName>ppt_h</p:attrName>
                                        </p:attrNameLst>
                                      </p:cBhvr>
                                      <p:tavLst>
                                        <p:tav tm="0">
                                          <p:val>
                                            <p:fltVal val="0"/>
                                          </p:val>
                                        </p:tav>
                                        <p:tav tm="100000">
                                          <p:val>
                                            <p:strVal val="#ppt_h"/>
                                          </p:val>
                                        </p:tav>
                                      </p:tavLst>
                                    </p:anim>
                                    <p:animEffect transition="in" filter="fade">
                                      <p:cBhvr>
                                        <p:cTn id="12" dur="500"/>
                                        <p:tgtEl>
                                          <p:spTgt spid="105"/>
                                        </p:tgtEl>
                                      </p:cBhvr>
                                    </p:animEffect>
                                  </p:childTnLst>
                                </p:cTn>
                              </p:par>
                            </p:childTnLst>
                          </p:cTn>
                        </p:par>
                        <p:par>
                          <p:cTn id="13" fill="hold">
                            <p:stCondLst>
                              <p:cond delay="5000"/>
                            </p:stCondLst>
                            <p:childTnLst>
                              <p:par>
                                <p:cTn id="14" presetID="1" presetClass="exit" presetSubtype="0" fill="hold" grpId="1" nodeType="afterEffect">
                                  <p:stCondLst>
                                    <p:cond delay="0"/>
                                  </p:stCondLst>
                                  <p:childTnLst>
                                    <p:set>
                                      <p:cBhvr>
                                        <p:cTn id="15" dur="1" fill="hold">
                                          <p:stCondLst>
                                            <p:cond delay="0"/>
                                          </p:stCondLst>
                                        </p:cTn>
                                        <p:tgtEl>
                                          <p:spTgt spid="97"/>
                                        </p:tgtEl>
                                        <p:attrNameLst>
                                          <p:attrName>style.visibility</p:attrName>
                                        </p:attrNameLst>
                                      </p:cBhvr>
                                      <p:to>
                                        <p:strVal val="hidden"/>
                                      </p:to>
                                    </p:set>
                                  </p:childTnLst>
                                </p:cTn>
                              </p:par>
                            </p:childTnLst>
                          </p:cTn>
                        </p:par>
                        <p:par>
                          <p:cTn id="16" fill="hold">
                            <p:stCondLst>
                              <p:cond delay="5000"/>
                            </p:stCondLst>
                            <p:childTnLst>
                              <p:par>
                                <p:cTn id="17" presetID="1" presetClass="entr" presetSubtype="0" fill="hold" grpId="1" nodeType="afterEffect">
                                  <p:stCondLst>
                                    <p:cond delay="400"/>
                                  </p:stCondLst>
                                  <p:childTnLst>
                                    <p:set>
                                      <p:cBhvr>
                                        <p:cTn id="18" dur="1" fill="hold">
                                          <p:stCondLst>
                                            <p:cond delay="0"/>
                                          </p:stCondLst>
                                        </p:cTn>
                                        <p:tgtEl>
                                          <p:spTgt spid="117"/>
                                        </p:tgtEl>
                                        <p:attrNameLst>
                                          <p:attrName>style.visibility</p:attrName>
                                        </p:attrNameLst>
                                      </p:cBhvr>
                                      <p:to>
                                        <p:strVal val="visible"/>
                                      </p:to>
                                    </p:set>
                                  </p:childTnLst>
                                </p:cTn>
                              </p:par>
                            </p:childTnLst>
                          </p:cTn>
                        </p:par>
                        <p:par>
                          <p:cTn id="19" fill="hold">
                            <p:stCondLst>
                              <p:cond delay="5400"/>
                            </p:stCondLst>
                            <p:childTnLst>
                              <p:par>
                                <p:cTn id="20" presetID="1" presetClass="exit" presetSubtype="0" fill="hold" grpId="1" nodeType="afterEffect">
                                  <p:stCondLst>
                                    <p:cond delay="3000"/>
                                  </p:stCondLst>
                                  <p:childTnLst>
                                    <p:set>
                                      <p:cBhvr>
                                        <p:cTn id="21" dur="1" fill="hold">
                                          <p:stCondLst>
                                            <p:cond delay="0"/>
                                          </p:stCondLst>
                                        </p:cTn>
                                        <p:tgtEl>
                                          <p:spTgt spid="105"/>
                                        </p:tgtEl>
                                        <p:attrNameLst>
                                          <p:attrName>style.visibility</p:attrName>
                                        </p:attrNameLst>
                                      </p:cBhvr>
                                      <p:to>
                                        <p:strVal val="hidden"/>
                                      </p:to>
                                    </p:set>
                                  </p:childTnLst>
                                </p:cTn>
                              </p:par>
                            </p:childTnLst>
                          </p:cTn>
                        </p:par>
                        <p:par>
                          <p:cTn id="22" fill="hold">
                            <p:stCondLst>
                              <p:cond delay="8400"/>
                            </p:stCondLst>
                            <p:childTnLst>
                              <p:par>
                                <p:cTn id="23" presetID="0" presetClass="path" presetSubtype="0" accel="50000" decel="50000" fill="hold" grpId="0" nodeType="afterEffect">
                                  <p:stCondLst>
                                    <p:cond delay="0"/>
                                  </p:stCondLst>
                                  <p:childTnLst>
                                    <p:animMotion origin="layout" path="M 0 0 L 0.13403 0.13136 " pathEditMode="relative" ptsTypes="AA">
                                      <p:cBhvr>
                                        <p:cTn id="24" dur="2000" fill="hold"/>
                                        <p:tgtEl>
                                          <p:spTgt spid="117"/>
                                        </p:tgtEl>
                                        <p:attrNameLst>
                                          <p:attrName>ppt_x</p:attrName>
                                          <p:attrName>ppt_y</p:attrName>
                                        </p:attrNameLst>
                                      </p:cBhvr>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childTnLst>
                                </p:cTn>
                              </p:par>
                            </p:childTnLst>
                          </p:cTn>
                        </p:par>
                        <p:par>
                          <p:cTn id="29" fill="hold">
                            <p:stCondLst>
                              <p:cond delay="0"/>
                            </p:stCondLst>
                            <p:childTnLst>
                              <p:par>
                                <p:cTn id="30" presetID="1" presetClass="exit" presetSubtype="0" fill="hold" grpId="2" nodeType="afterEffect">
                                  <p:stCondLst>
                                    <p:cond delay="3000"/>
                                  </p:stCondLst>
                                  <p:childTnLst>
                                    <p:set>
                                      <p:cBhvr>
                                        <p:cTn id="31" dur="1" fill="hold">
                                          <p:stCondLst>
                                            <p:cond delay="0"/>
                                          </p:stCondLst>
                                        </p:cTn>
                                        <p:tgtEl>
                                          <p:spTgt spid="104"/>
                                        </p:tgtEl>
                                        <p:attrNameLst>
                                          <p:attrName>style.visibility</p:attrName>
                                        </p:attrNameLst>
                                      </p:cBhvr>
                                      <p:to>
                                        <p:strVal val="hidden"/>
                                      </p:to>
                                    </p:set>
                                  </p:childTnLst>
                                </p:cTn>
                              </p:par>
                            </p:childTnLst>
                          </p:cTn>
                        </p:par>
                        <p:par>
                          <p:cTn id="32" fill="hold">
                            <p:stCondLst>
                              <p:cond delay="3000"/>
                            </p:stCondLst>
                            <p:childTnLst>
                              <p:par>
                                <p:cTn id="33" presetID="1" presetClass="exit" presetSubtype="0" fill="hold" grpId="2" nodeType="afterEffect">
                                  <p:stCondLst>
                                    <p:cond delay="0"/>
                                  </p:stCondLst>
                                  <p:childTnLst>
                                    <p:set>
                                      <p:cBhvr>
                                        <p:cTn id="34" dur="1" fill="hold">
                                          <p:stCondLst>
                                            <p:cond delay="0"/>
                                          </p:stCondLst>
                                        </p:cTn>
                                        <p:tgtEl>
                                          <p:spTgt spid="117"/>
                                        </p:tgtEl>
                                        <p:attrNameLst>
                                          <p:attrName>style.visibility</p:attrName>
                                        </p:attrNameLst>
                                      </p:cBhvr>
                                      <p:to>
                                        <p:strVal val="hidden"/>
                                      </p:to>
                                    </p:set>
                                  </p:childTnLst>
                                </p:cTn>
                              </p:par>
                            </p:childTnLst>
                          </p:cTn>
                        </p:par>
                        <p:par>
                          <p:cTn id="35" fill="hold">
                            <p:stCondLst>
                              <p:cond delay="3000"/>
                            </p:stCondLst>
                            <p:childTnLst>
                              <p:par>
                                <p:cTn id="36" presetID="1" presetClass="entr" presetSubtype="0" fill="hold" grpId="0" nodeType="afterEffect">
                                  <p:stCondLst>
                                    <p:cond delay="0"/>
                                  </p:stCondLst>
                                  <p:childTnLst>
                                    <p:set>
                                      <p:cBhvr>
                                        <p:cTn id="37" dur="1" fill="hold">
                                          <p:stCondLst>
                                            <p:cond delay="0"/>
                                          </p:stCondLst>
                                        </p:cTn>
                                        <p:tgtEl>
                                          <p:spTgt spid="118"/>
                                        </p:tgtEl>
                                        <p:attrNameLst>
                                          <p:attrName>style.visibility</p:attrName>
                                        </p:attrNameLst>
                                      </p:cBhvr>
                                      <p:to>
                                        <p:strVal val="visible"/>
                                      </p:to>
                                    </p:set>
                                  </p:childTnLst>
                                </p:cTn>
                              </p:par>
                            </p:childTnLst>
                          </p:cTn>
                        </p:par>
                        <p:par>
                          <p:cTn id="38" fill="hold">
                            <p:stCondLst>
                              <p:cond delay="3000"/>
                            </p:stCondLst>
                            <p:childTnLst>
                              <p:par>
                                <p:cTn id="39" presetID="0" presetClass="path" presetSubtype="0" accel="50000" decel="50000" fill="hold" grpId="1" nodeType="afterEffect">
                                  <p:stCondLst>
                                    <p:cond delay="0"/>
                                  </p:stCondLst>
                                  <p:childTnLst>
                                    <p:animMotion origin="layout" path="M -0.00399 0.00555 L 0.1 -0.17145 " pathEditMode="relative" rAng="0" ptsTypes="AA">
                                      <p:cBhvr>
                                        <p:cTn id="40" dur="2000" fill="hold"/>
                                        <p:tgtEl>
                                          <p:spTgt spid="118"/>
                                        </p:tgtEl>
                                        <p:attrNameLst>
                                          <p:attrName>ppt_x</p:attrName>
                                          <p:attrName>ppt_y</p:attrName>
                                        </p:attrNameLst>
                                      </p:cBhvr>
                                      <p:rCtr x="5191" y="-8850"/>
                                    </p:animMotion>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02"/>
                                        </p:tgtEl>
                                        <p:attrNameLst>
                                          <p:attrName>style.visibility</p:attrName>
                                        </p:attrNameLst>
                                      </p:cBhvr>
                                      <p:to>
                                        <p:strVal val="visible"/>
                                      </p:to>
                                    </p:set>
                                  </p:childTnLst>
                                </p:cTn>
                              </p:par>
                            </p:childTnLst>
                          </p:cTn>
                        </p:par>
                        <p:par>
                          <p:cTn id="45" fill="hold">
                            <p:stCondLst>
                              <p:cond delay="0"/>
                            </p:stCondLst>
                            <p:childTnLst>
                              <p:par>
                                <p:cTn id="46" presetID="53" presetClass="entr" presetSubtype="16" fill="hold" grpId="1" nodeType="afterEffect">
                                  <p:stCondLst>
                                    <p:cond delay="0"/>
                                  </p:stCondLst>
                                  <p:childTnLst>
                                    <p:set>
                                      <p:cBhvr>
                                        <p:cTn id="47" dur="1" fill="hold">
                                          <p:stCondLst>
                                            <p:cond delay="0"/>
                                          </p:stCondLst>
                                        </p:cTn>
                                        <p:tgtEl>
                                          <p:spTgt spid="102"/>
                                        </p:tgtEl>
                                        <p:attrNameLst>
                                          <p:attrName>style.visibility</p:attrName>
                                        </p:attrNameLst>
                                      </p:cBhvr>
                                      <p:to>
                                        <p:strVal val="visible"/>
                                      </p:to>
                                    </p:set>
                                    <p:anim calcmode="lin" valueType="num">
                                      <p:cBhvr>
                                        <p:cTn id="48" dur="500" fill="hold"/>
                                        <p:tgtEl>
                                          <p:spTgt spid="102"/>
                                        </p:tgtEl>
                                        <p:attrNameLst>
                                          <p:attrName>ppt_w</p:attrName>
                                        </p:attrNameLst>
                                      </p:cBhvr>
                                      <p:tavLst>
                                        <p:tav tm="0">
                                          <p:val>
                                            <p:fltVal val="0"/>
                                          </p:val>
                                        </p:tav>
                                        <p:tav tm="100000">
                                          <p:val>
                                            <p:strVal val="#ppt_w"/>
                                          </p:val>
                                        </p:tav>
                                      </p:tavLst>
                                    </p:anim>
                                    <p:anim calcmode="lin" valueType="num">
                                      <p:cBhvr>
                                        <p:cTn id="49" dur="500" fill="hold"/>
                                        <p:tgtEl>
                                          <p:spTgt spid="102"/>
                                        </p:tgtEl>
                                        <p:attrNameLst>
                                          <p:attrName>ppt_h</p:attrName>
                                        </p:attrNameLst>
                                      </p:cBhvr>
                                      <p:tavLst>
                                        <p:tav tm="0">
                                          <p:val>
                                            <p:fltVal val="0"/>
                                          </p:val>
                                        </p:tav>
                                        <p:tav tm="100000">
                                          <p:val>
                                            <p:strVal val="#ppt_h"/>
                                          </p:val>
                                        </p:tav>
                                      </p:tavLst>
                                    </p:anim>
                                    <p:animEffect transition="in" filter="fade">
                                      <p:cBhvr>
                                        <p:cTn id="50" dur="500"/>
                                        <p:tgtEl>
                                          <p:spTgt spid="102"/>
                                        </p:tgtEl>
                                      </p:cBhvr>
                                    </p:animEffect>
                                  </p:childTnLst>
                                </p:cTn>
                              </p:par>
                            </p:childTnLst>
                          </p:cTn>
                        </p:par>
                        <p:par>
                          <p:cTn id="51" fill="hold">
                            <p:stCondLst>
                              <p:cond delay="500"/>
                            </p:stCondLst>
                            <p:childTnLst>
                              <p:par>
                                <p:cTn id="52" presetID="1" presetClass="exit" presetSubtype="0" fill="hold" grpId="2" nodeType="afterEffect">
                                  <p:stCondLst>
                                    <p:cond delay="3000"/>
                                  </p:stCondLst>
                                  <p:childTnLst>
                                    <p:set>
                                      <p:cBhvr>
                                        <p:cTn id="53" dur="1" fill="hold">
                                          <p:stCondLst>
                                            <p:cond delay="0"/>
                                          </p:stCondLst>
                                        </p:cTn>
                                        <p:tgtEl>
                                          <p:spTgt spid="118"/>
                                        </p:tgtEl>
                                        <p:attrNameLst>
                                          <p:attrName>style.visibility</p:attrName>
                                        </p:attrNameLst>
                                      </p:cBhvr>
                                      <p:to>
                                        <p:strVal val="hidden"/>
                                      </p:to>
                                    </p:set>
                                  </p:childTnLst>
                                </p:cTn>
                              </p:par>
                            </p:childTnLst>
                          </p:cTn>
                        </p:par>
                        <p:par>
                          <p:cTn id="54" fill="hold">
                            <p:stCondLst>
                              <p:cond delay="3500"/>
                            </p:stCondLst>
                            <p:childTnLst>
                              <p:par>
                                <p:cTn id="55" presetID="1" presetClass="exit" presetSubtype="0" fill="hold" grpId="2" nodeType="afterEffect">
                                  <p:stCondLst>
                                    <p:cond delay="0"/>
                                  </p:stCondLst>
                                  <p:childTnLst>
                                    <p:set>
                                      <p:cBhvr>
                                        <p:cTn id="56" dur="1" fill="hold">
                                          <p:stCondLst>
                                            <p:cond delay="0"/>
                                          </p:stCondLst>
                                        </p:cTn>
                                        <p:tgtEl>
                                          <p:spTgt spid="102"/>
                                        </p:tgtEl>
                                        <p:attrNameLst>
                                          <p:attrName>style.visibility</p:attrName>
                                        </p:attrNameLst>
                                      </p:cBhvr>
                                      <p:to>
                                        <p:strVal val="hidden"/>
                                      </p:to>
                                    </p:set>
                                  </p:childTnLst>
                                </p:cTn>
                              </p:par>
                            </p:childTnLst>
                          </p:cTn>
                        </p:par>
                        <p:par>
                          <p:cTn id="57" fill="hold">
                            <p:stCondLst>
                              <p:cond delay="3500"/>
                            </p:stCondLst>
                            <p:childTnLst>
                              <p:par>
                                <p:cTn id="58" presetID="1" presetClass="entr" presetSubtype="0" fill="hold" grpId="0" nodeType="afterEffect">
                                  <p:stCondLst>
                                    <p:cond delay="0"/>
                                  </p:stCondLst>
                                  <p:childTnLst>
                                    <p:set>
                                      <p:cBhvr>
                                        <p:cTn id="59" dur="1" fill="hold">
                                          <p:stCondLst>
                                            <p:cond delay="0"/>
                                          </p:stCondLst>
                                        </p:cTn>
                                        <p:tgtEl>
                                          <p:spTgt spid="119"/>
                                        </p:tgtEl>
                                        <p:attrNameLst>
                                          <p:attrName>style.visibility</p:attrName>
                                        </p:attrNameLst>
                                      </p:cBhvr>
                                      <p:to>
                                        <p:strVal val="visible"/>
                                      </p:to>
                                    </p:set>
                                  </p:childTnLst>
                                </p:cTn>
                              </p:par>
                            </p:childTnLst>
                          </p:cTn>
                        </p:par>
                        <p:par>
                          <p:cTn id="60" fill="hold">
                            <p:stCondLst>
                              <p:cond delay="3500"/>
                            </p:stCondLst>
                            <p:childTnLst>
                              <p:par>
                                <p:cTn id="61" presetID="0" presetClass="path" presetSubtype="0" accel="50000" decel="50000" fill="hold" grpId="1" nodeType="afterEffect">
                                  <p:stCondLst>
                                    <p:cond delay="0"/>
                                  </p:stCondLst>
                                  <p:childTnLst>
                                    <p:animMotion origin="layout" path="M -0.00087 -0.00402 L 0.0651 0.14907 " pathEditMode="relative" ptsTypes="AA">
                                      <p:cBhvr>
                                        <p:cTn id="62" dur="2000" fill="hold"/>
                                        <p:tgtEl>
                                          <p:spTgt spid="119"/>
                                        </p:tgtEl>
                                        <p:attrNameLst>
                                          <p:attrName>ppt_x</p:attrName>
                                          <p:attrName>ppt_y</p:attrName>
                                        </p:attrNameLst>
                                      </p:cBhvr>
                                    </p:animMotion>
                                  </p:childTnLst>
                                </p:cTn>
                              </p:par>
                            </p:childTnLst>
                          </p:cTn>
                        </p:par>
                        <p:par>
                          <p:cTn id="63" fill="hold">
                            <p:stCondLst>
                              <p:cond delay="5500"/>
                            </p:stCondLst>
                            <p:childTnLst>
                              <p:par>
                                <p:cTn id="64" presetID="1" presetClass="entr" presetSubtype="0" fill="hold" grpId="0" nodeType="afterEffect">
                                  <p:stCondLst>
                                    <p:cond delay="0"/>
                                  </p:stCondLst>
                                  <p:childTnLst>
                                    <p:set>
                                      <p:cBhvr>
                                        <p:cTn id="65" dur="1" fill="hold">
                                          <p:stCondLst>
                                            <p:cond delay="0"/>
                                          </p:stCondLst>
                                        </p:cTn>
                                        <p:tgtEl>
                                          <p:spTgt spid="103"/>
                                        </p:tgtEl>
                                        <p:attrNameLst>
                                          <p:attrName>style.visibility</p:attrName>
                                        </p:attrNameLst>
                                      </p:cBhvr>
                                      <p:to>
                                        <p:strVal val="visible"/>
                                      </p:to>
                                    </p:set>
                                  </p:childTnLst>
                                </p:cTn>
                              </p:par>
                            </p:childTnLst>
                          </p:cTn>
                        </p:par>
                        <p:par>
                          <p:cTn id="66" fill="hold">
                            <p:stCondLst>
                              <p:cond delay="5500"/>
                            </p:stCondLst>
                            <p:childTnLst>
                              <p:par>
                                <p:cTn id="67" presetID="53" presetClass="entr" presetSubtype="16" fill="hold" grpId="1" nodeType="afterEffect">
                                  <p:stCondLst>
                                    <p:cond delay="0"/>
                                  </p:stCondLst>
                                  <p:childTnLst>
                                    <p:set>
                                      <p:cBhvr>
                                        <p:cTn id="68" dur="1" fill="hold">
                                          <p:stCondLst>
                                            <p:cond delay="0"/>
                                          </p:stCondLst>
                                        </p:cTn>
                                        <p:tgtEl>
                                          <p:spTgt spid="103"/>
                                        </p:tgtEl>
                                        <p:attrNameLst>
                                          <p:attrName>style.visibility</p:attrName>
                                        </p:attrNameLst>
                                      </p:cBhvr>
                                      <p:to>
                                        <p:strVal val="visible"/>
                                      </p:to>
                                    </p:set>
                                    <p:anim calcmode="lin" valueType="num">
                                      <p:cBhvr>
                                        <p:cTn id="69" dur="500" fill="hold"/>
                                        <p:tgtEl>
                                          <p:spTgt spid="103"/>
                                        </p:tgtEl>
                                        <p:attrNameLst>
                                          <p:attrName>ppt_w</p:attrName>
                                        </p:attrNameLst>
                                      </p:cBhvr>
                                      <p:tavLst>
                                        <p:tav tm="0">
                                          <p:val>
                                            <p:fltVal val="0"/>
                                          </p:val>
                                        </p:tav>
                                        <p:tav tm="100000">
                                          <p:val>
                                            <p:strVal val="#ppt_w"/>
                                          </p:val>
                                        </p:tav>
                                      </p:tavLst>
                                    </p:anim>
                                    <p:anim calcmode="lin" valueType="num">
                                      <p:cBhvr>
                                        <p:cTn id="70" dur="500" fill="hold"/>
                                        <p:tgtEl>
                                          <p:spTgt spid="103"/>
                                        </p:tgtEl>
                                        <p:attrNameLst>
                                          <p:attrName>ppt_h</p:attrName>
                                        </p:attrNameLst>
                                      </p:cBhvr>
                                      <p:tavLst>
                                        <p:tav tm="0">
                                          <p:val>
                                            <p:fltVal val="0"/>
                                          </p:val>
                                        </p:tav>
                                        <p:tav tm="100000">
                                          <p:val>
                                            <p:strVal val="#ppt_h"/>
                                          </p:val>
                                        </p:tav>
                                      </p:tavLst>
                                    </p:anim>
                                    <p:animEffect transition="in" filter="fade">
                                      <p:cBhvr>
                                        <p:cTn id="71"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animBg="1"/>
      <p:bldP spid="103" grpId="1" animBg="1"/>
      <p:bldP spid="97" grpId="0" animBg="1"/>
      <p:bldP spid="97" grpId="1" animBg="1"/>
      <p:bldP spid="105" grpId="0" animBg="1"/>
      <p:bldP spid="105" grpId="1" animBg="1"/>
      <p:bldP spid="117" grpId="0" animBg="1"/>
      <p:bldP spid="117" grpId="1" animBg="1"/>
      <p:bldP spid="117" grpId="2" animBg="1"/>
      <p:bldP spid="104" grpId="0" animBg="1"/>
      <p:bldP spid="104" grpId="2" animBg="1"/>
      <p:bldP spid="118" grpId="0" animBg="1"/>
      <p:bldP spid="118" grpId="1" animBg="1"/>
      <p:bldP spid="118" grpId="2" animBg="1"/>
      <p:bldP spid="102" grpId="0" animBg="1"/>
      <p:bldP spid="102" grpId="1" animBg="1"/>
      <p:bldP spid="102" grpId="2" animBg="1"/>
      <p:bldP spid="119" grpId="0" animBg="1"/>
      <p:bldP spid="119" grpId="1"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AutoShape 5"/>
          <p:cNvSpPr>
            <a:spLocks noChangeArrowheads="1"/>
          </p:cNvSpPr>
          <p:nvPr/>
        </p:nvSpPr>
        <p:spPr bwMode="auto">
          <a:xfrm>
            <a:off x="597781" y="62738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9875" name="Rectangle 6"/>
          <p:cNvSpPr>
            <a:spLocks noChangeArrowheads="1"/>
          </p:cNvSpPr>
          <p:nvPr/>
        </p:nvSpPr>
        <p:spPr bwMode="auto">
          <a:xfrm>
            <a:off x="3810794" y="603568"/>
            <a:ext cx="170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prstClr val="white"/>
                </a:solidFill>
                <a:ea typeface="微软雅黑" panose="020B0503020204020204" pitchFamily="34" charset="-122"/>
              </a:rPr>
              <a:t>关键人物简介</a:t>
            </a:r>
            <a:endParaRPr lang="zh-CN" altLang="en-US" sz="2000" b="1" dirty="0">
              <a:solidFill>
                <a:prstClr val="white"/>
              </a:solidFill>
              <a:ea typeface="微软雅黑" panose="020B0503020204020204" pitchFamily="34" charset="-122"/>
            </a:endParaRPr>
          </a:p>
        </p:txBody>
      </p:sp>
      <p:sp>
        <p:nvSpPr>
          <p:cNvPr id="6" name="object 6"/>
          <p:cNvSpPr/>
          <p:nvPr/>
        </p:nvSpPr>
        <p:spPr>
          <a:xfrm>
            <a:off x="1054735" y="1268730"/>
            <a:ext cx="1261110" cy="1765935"/>
          </a:xfrm>
          <a:prstGeom prst="rect">
            <a:avLst/>
          </a:prstGeom>
          <a:blipFill>
            <a:blip r:embed="rId1" cstate="print"/>
            <a:stretch>
              <a:fillRect/>
            </a:stretch>
          </a:blipFill>
        </p:spPr>
        <p:txBody>
          <a:bodyPr wrap="square" lIns="0" tIns="0" rIns="0" bIns="0" rtlCol="0"/>
          <a:lstStyle/>
          <a:p/>
        </p:txBody>
      </p:sp>
      <p:sp>
        <p:nvSpPr>
          <p:cNvPr id="8" name="object 8"/>
          <p:cNvSpPr txBox="1"/>
          <p:nvPr/>
        </p:nvSpPr>
        <p:spPr>
          <a:xfrm>
            <a:off x="386715" y="3243580"/>
            <a:ext cx="2251710" cy="1308735"/>
          </a:xfrm>
          <a:prstGeom prst="rect">
            <a:avLst/>
          </a:prstGeom>
        </p:spPr>
        <p:txBody>
          <a:bodyPr vert="horz" wrap="square" lIns="0" tIns="78105" rIns="0" bIns="0" rtlCol="0">
            <a:spAutoFit/>
          </a:bodyPr>
          <a:lstStyle/>
          <a:p>
            <a:pPr marL="12700">
              <a:lnSpc>
                <a:spcPct val="100000"/>
              </a:lnSpc>
              <a:spcBef>
                <a:spcPts val="615"/>
              </a:spcBef>
            </a:pPr>
            <a:r>
              <a:rPr sz="2000" b="1" spc="15" dirty="0">
                <a:solidFill>
                  <a:srgbClr val="FF2600"/>
                </a:solidFill>
                <a:latin typeface="微软雅黑" panose="020B0503020204020204" pitchFamily="34" charset="-122"/>
                <a:ea typeface="微软雅黑" panose="020B0503020204020204" pitchFamily="34" charset="-122"/>
                <a:cs typeface="微软雅黑" panose="020B0503020204020204" pitchFamily="34" charset="-122"/>
              </a:rPr>
              <a:t>分组交换理论与技术</a:t>
            </a:r>
            <a:r>
              <a:rPr sz="2000" b="1" spc="15" dirty="0">
                <a:latin typeface="微软雅黑" panose="020B0503020204020204" pitchFamily="34" charset="-122"/>
                <a:ea typeface="微软雅黑" panose="020B0503020204020204" pitchFamily="34" charset="-122"/>
                <a:cs typeface="微软雅黑" panose="020B0503020204020204" pitchFamily="34" charset="-122"/>
              </a:rPr>
              <a:t>主要创始</a:t>
            </a:r>
            <a:r>
              <a:rPr lang="zh-CN" sz="2000" b="1" spc="15" dirty="0">
                <a:latin typeface="微软雅黑" panose="020B0503020204020204" pitchFamily="34" charset="-122"/>
                <a:ea typeface="微软雅黑" panose="020B0503020204020204" pitchFamily="34" charset="-122"/>
                <a:cs typeface="微软雅黑" panose="020B0503020204020204" pitchFamily="34" charset="-122"/>
              </a:rPr>
              <a:t>人</a:t>
            </a:r>
            <a:r>
              <a:rPr sz="2000" b="1" spc="15" dirty="0">
                <a:latin typeface="微软雅黑" panose="020B0503020204020204" pitchFamily="34" charset="-122"/>
                <a:ea typeface="微软雅黑" panose="020B0503020204020204" pitchFamily="34" charset="-122"/>
                <a:cs typeface="微软雅黑" panose="020B0503020204020204" pitchFamily="34" charset="-122"/>
              </a:rPr>
              <a:t>雷纳德</a:t>
            </a:r>
            <a:r>
              <a:rPr sz="2000" b="1" spc="0" dirty="0">
                <a:latin typeface="微软雅黑" panose="020B0503020204020204" pitchFamily="34" charset="-122"/>
                <a:ea typeface="微软雅黑" panose="020B0503020204020204" pitchFamily="34" charset="-122"/>
                <a:cs typeface="微软雅黑" panose="020B0503020204020204" pitchFamily="34" charset="-122"/>
              </a:rPr>
              <a:t>·</a:t>
            </a:r>
            <a:r>
              <a:rPr sz="2000" b="1" spc="15" dirty="0">
                <a:latin typeface="微软雅黑" panose="020B0503020204020204" pitchFamily="34" charset="-122"/>
                <a:ea typeface="微软雅黑" panose="020B0503020204020204" pitchFamily="34" charset="-122"/>
                <a:cs typeface="微软雅黑" panose="020B0503020204020204" pitchFamily="34" charset="-122"/>
              </a:rPr>
              <a:t>克兰罗克博</a:t>
            </a:r>
            <a:r>
              <a:rPr sz="2000" b="1" spc="5" dirty="0">
                <a:latin typeface="微软雅黑" panose="020B0503020204020204" pitchFamily="34" charset="-122"/>
                <a:ea typeface="微软雅黑" panose="020B0503020204020204" pitchFamily="34" charset="-122"/>
                <a:cs typeface="微软雅黑" panose="020B0503020204020204" pitchFamily="34" charset="-122"/>
              </a:rPr>
              <a:t>（L.Kleinrock）</a:t>
            </a:r>
            <a:endParaRPr sz="2000"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object 10"/>
          <p:cNvSpPr/>
          <p:nvPr/>
        </p:nvSpPr>
        <p:spPr>
          <a:xfrm>
            <a:off x="3478530" y="1237615"/>
            <a:ext cx="1235075" cy="1827530"/>
          </a:xfrm>
          <a:prstGeom prst="rect">
            <a:avLst/>
          </a:prstGeom>
          <a:blipFill>
            <a:blip r:embed="rId2" cstate="print"/>
            <a:stretch>
              <a:fillRect/>
            </a:stretch>
          </a:blipFill>
        </p:spPr>
        <p:txBody>
          <a:bodyPr wrap="square" lIns="0" tIns="0" rIns="0" bIns="0" rtlCol="0"/>
          <a:lstStyle/>
          <a:p/>
        </p:txBody>
      </p:sp>
      <p:sp>
        <p:nvSpPr>
          <p:cNvPr id="12" name="object 12"/>
          <p:cNvSpPr txBox="1"/>
          <p:nvPr/>
        </p:nvSpPr>
        <p:spPr>
          <a:xfrm>
            <a:off x="2702560" y="3243580"/>
            <a:ext cx="2974340" cy="1511935"/>
          </a:xfrm>
          <a:prstGeom prst="rect">
            <a:avLst/>
          </a:prstGeom>
        </p:spPr>
        <p:txBody>
          <a:bodyPr vert="horz" wrap="square" lIns="0" tIns="88900" rIns="0" bIns="0" rtlCol="0">
            <a:spAutoFit/>
          </a:bodyPr>
          <a:lstStyle/>
          <a:p>
            <a:pPr marL="12700">
              <a:lnSpc>
                <a:spcPct val="100000"/>
              </a:lnSpc>
              <a:spcBef>
                <a:spcPts val="700"/>
              </a:spcBef>
            </a:pPr>
            <a:r>
              <a:rPr sz="2000" b="1" spc="1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1964 年美国兰德公司</a:t>
            </a:r>
            <a:endParaRPr sz="2000" b="1" spc="1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marL="12700" marR="5080">
              <a:lnSpc>
                <a:spcPct val="121000"/>
              </a:lnSpc>
            </a:pPr>
            <a:r>
              <a:rPr sz="2000" b="1" spc="15"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科学家保罗·巴兰（P. Baran）  提出了</a:t>
            </a:r>
            <a:r>
              <a:rPr sz="2000" b="1" spc="15" dirty="0">
                <a:solidFill>
                  <a:srgbClr val="FF2600"/>
                </a:solidFill>
                <a:latin typeface="微软雅黑" panose="020B0503020204020204" pitchFamily="34" charset="-122"/>
                <a:ea typeface="微软雅黑" panose="020B0503020204020204" pitchFamily="34" charset="-122"/>
                <a:cs typeface="微软雅黑" panose="020B0503020204020204" pitchFamily="34" charset="-122"/>
              </a:rPr>
              <a:t>存储转发概念</a:t>
            </a:r>
            <a:endParaRPr sz="2000" b="1" spc="15" dirty="0">
              <a:solidFill>
                <a:srgbClr val="FF2600"/>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object 14"/>
          <p:cNvSpPr/>
          <p:nvPr/>
        </p:nvSpPr>
        <p:spPr>
          <a:xfrm>
            <a:off x="6271895" y="1143635"/>
            <a:ext cx="1397635" cy="1921510"/>
          </a:xfrm>
          <a:prstGeom prst="rect">
            <a:avLst/>
          </a:prstGeom>
          <a:blipFill>
            <a:blip r:embed="rId3" cstate="print"/>
            <a:stretch>
              <a:fillRect/>
            </a:stretch>
          </a:blipFill>
        </p:spPr>
        <p:txBody>
          <a:bodyPr wrap="square" lIns="0" tIns="0" rIns="0" bIns="0" rtlCol="0"/>
          <a:lstStyle/>
          <a:p/>
        </p:txBody>
      </p:sp>
      <p:sp>
        <p:nvSpPr>
          <p:cNvPr id="16" name="object 16"/>
          <p:cNvSpPr txBox="1"/>
          <p:nvPr/>
        </p:nvSpPr>
        <p:spPr>
          <a:xfrm>
            <a:off x="6002655" y="3065145"/>
            <a:ext cx="2480310" cy="1511935"/>
          </a:xfrm>
          <a:prstGeom prst="rect">
            <a:avLst/>
          </a:prstGeom>
        </p:spPr>
        <p:txBody>
          <a:bodyPr vert="horz" wrap="square" lIns="0" tIns="88900" rIns="0" bIns="0" rtlCol="0">
            <a:spAutoFit/>
          </a:bodyPr>
          <a:lstStyle/>
          <a:p>
            <a:pPr marL="12700">
              <a:lnSpc>
                <a:spcPct val="100000"/>
              </a:lnSpc>
              <a:spcBef>
                <a:spcPts val="700"/>
              </a:spcBef>
            </a:pPr>
            <a:r>
              <a:rPr sz="2000" b="1" spc="15" dirty="0">
                <a:latin typeface="微软雅黑" panose="020B0503020204020204" pitchFamily="34" charset="-122"/>
                <a:ea typeface="微软雅黑" panose="020B0503020204020204" pitchFamily="34" charset="-122"/>
                <a:cs typeface="微软雅黑" panose="020B0503020204020204" pitchFamily="34" charset="-122"/>
              </a:rPr>
              <a:t>1966 年英国学者</a:t>
            </a:r>
            <a:endParaRPr sz="2000" b="1" spc="15" dirty="0">
              <a:latin typeface="微软雅黑" panose="020B0503020204020204" pitchFamily="34" charset="-122"/>
              <a:ea typeface="微软雅黑" panose="020B0503020204020204" pitchFamily="34" charset="-122"/>
              <a:cs typeface="微软雅黑" panose="020B0503020204020204" pitchFamily="34" charset="-122"/>
            </a:endParaRPr>
          </a:p>
          <a:p>
            <a:pPr marL="12700" marR="5080">
              <a:lnSpc>
                <a:spcPct val="121000"/>
              </a:lnSpc>
            </a:pPr>
            <a:r>
              <a:rPr sz="2000" b="1" spc="15" dirty="0">
                <a:latin typeface="微软雅黑" panose="020B0503020204020204" pitchFamily="34" charset="-122"/>
                <a:ea typeface="微软雅黑" panose="020B0503020204020204" pitchFamily="34" charset="-122"/>
                <a:cs typeface="微软雅黑" panose="020B0503020204020204" pitchFamily="34" charset="-122"/>
              </a:rPr>
              <a:t>唐纳德·戴维斯（D. Davies）  提出了</a:t>
            </a:r>
            <a:r>
              <a:rPr sz="2000" b="1" spc="15"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分组的概念</a:t>
            </a:r>
            <a:endParaRPr sz="2000" b="1" spc="15"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AutoShape 5"/>
          <p:cNvSpPr>
            <a:spLocks noChangeArrowheads="1"/>
          </p:cNvSpPr>
          <p:nvPr/>
        </p:nvSpPr>
        <p:spPr bwMode="auto">
          <a:xfrm>
            <a:off x="505071" y="156083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solidFill>
                <a:prstClr val="black"/>
              </a:solidFill>
              <a:ea typeface="宋体" panose="02010600030101010101" pitchFamily="2" charset="-122"/>
            </a:endParaRPr>
          </a:p>
        </p:txBody>
      </p:sp>
      <p:sp>
        <p:nvSpPr>
          <p:cNvPr id="79875" name="Rectangle 6"/>
          <p:cNvSpPr>
            <a:spLocks noChangeArrowheads="1"/>
          </p:cNvSpPr>
          <p:nvPr/>
        </p:nvSpPr>
        <p:spPr bwMode="auto">
          <a:xfrm>
            <a:off x="3070225" y="1537018"/>
            <a:ext cx="3005138" cy="401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prstClr val="white"/>
                </a:solidFill>
                <a:ea typeface="微软雅黑" panose="020B0503020204020204" pitchFamily="34" charset="-122"/>
              </a:rPr>
              <a:t>主机和路由器的作用不同</a:t>
            </a:r>
            <a:endParaRPr lang="zh-CN" altLang="en-US" sz="2000" b="1" dirty="0">
              <a:solidFill>
                <a:prstClr val="white"/>
              </a:solidFill>
              <a:ea typeface="微软雅黑" panose="020B0503020204020204" pitchFamily="34" charset="-122"/>
            </a:endParaRPr>
          </a:p>
        </p:txBody>
      </p:sp>
      <p:sp>
        <p:nvSpPr>
          <p:cNvPr id="79876" name="Rectangle 68"/>
          <p:cNvSpPr>
            <a:spLocks noChangeArrowheads="1"/>
          </p:cNvSpPr>
          <p:nvPr/>
        </p:nvSpPr>
        <p:spPr bwMode="auto">
          <a:xfrm>
            <a:off x="505071" y="2011680"/>
            <a:ext cx="8133857" cy="893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主机是</a:t>
            </a:r>
            <a:r>
              <a:rPr lang="zh-CN" altLang="en-US" sz="2000" b="1" dirty="0">
                <a:solidFill>
                  <a:srgbClr val="0000FF"/>
                </a:solidFill>
                <a:latin typeface="微软雅黑" panose="020B0503020204020204" pitchFamily="34" charset="-122"/>
                <a:ea typeface="微软雅黑" panose="020B0503020204020204" pitchFamily="34" charset="-122"/>
              </a:rPr>
              <a:t>为用户进行信息处理</a:t>
            </a:r>
            <a:r>
              <a:rPr lang="zh-CN" altLang="en-US" sz="2000" b="1" dirty="0">
                <a:solidFill>
                  <a:prstClr val="black"/>
                </a:solidFill>
                <a:latin typeface="微软雅黑" panose="020B0503020204020204" pitchFamily="34" charset="-122"/>
                <a:ea typeface="微软雅黑" panose="020B0503020204020204" pitchFamily="34" charset="-122"/>
              </a:rPr>
              <a:t>的，并向网络发送分组，从网络接收分组。</a:t>
            </a:r>
            <a:endParaRPr lang="zh-CN" altLang="en-US" sz="2000" b="1" dirty="0">
              <a:solidFill>
                <a:prstClr val="black"/>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路由器对分组进行</a:t>
            </a:r>
            <a:r>
              <a:rPr lang="zh-CN" altLang="en-US" sz="2000" b="1" dirty="0">
                <a:solidFill>
                  <a:srgbClr val="0000FF"/>
                </a:solidFill>
                <a:latin typeface="微软雅黑" panose="020B0503020204020204" pitchFamily="34" charset="-122"/>
                <a:ea typeface="微软雅黑" panose="020B0503020204020204" pitchFamily="34" charset="-122"/>
              </a:rPr>
              <a:t>存储转发</a:t>
            </a:r>
            <a:r>
              <a:rPr lang="zh-CN" altLang="en-US" sz="2000" b="1" dirty="0">
                <a:solidFill>
                  <a:prstClr val="black"/>
                </a:solidFill>
                <a:latin typeface="微软雅黑" panose="020B0503020204020204" pitchFamily="34" charset="-122"/>
                <a:ea typeface="微软雅黑" panose="020B0503020204020204" pitchFamily="34" charset="-122"/>
              </a:rPr>
              <a:t>，最后把分组交付目的主机。</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内容占位符 2"/>
          <p:cNvGraphicFramePr/>
          <p:nvPr/>
        </p:nvGraphicFramePr>
        <p:xfrm>
          <a:off x="505865" y="1082269"/>
          <a:ext cx="8133857" cy="2760664"/>
        </p:xfrm>
        <a:graphic>
          <a:graphicData uri="http://schemas.openxmlformats.org/drawingml/2006/table">
            <a:tbl>
              <a:tblPr firstRow="1" firstCol="1" bandRow="1" bandCol="1">
                <a:tableStyleId>{93296810-A885-4BE3-A3E7-6D5BEEA58F35}</a:tableStyleId>
              </a:tblPr>
              <a:tblGrid>
                <a:gridCol w="1017418"/>
                <a:gridCol w="7116439"/>
              </a:tblGrid>
              <a:tr h="47283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优点</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107997" marR="107997" marT="72025" marB="720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所采用的手段</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CCFF"/>
                    </a:solidFill>
                  </a:tcPr>
                </a:tc>
              </a:tr>
              <a:tr h="467024">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高效</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在分组传输的过程中</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rPr>
                        <a:t>动态分配</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传输带宽，对通信链路是</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逐段</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占用</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535881">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灵活</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为每一个分组</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独立</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地选择最合适的转发</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路由</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459519">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迅速</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以分组作为传送单位，可以</a:t>
                      </a:r>
                      <a:r>
                        <a:rPr kumimoji="0" lang="zh-CN" sz="1800" b="1" u="none" strike="noStrike" kern="1200" cap="none" normalizeH="0" baseline="0" dirty="0">
                          <a:ln>
                            <a:noFill/>
                          </a:ln>
                          <a:solidFill>
                            <a:srgbClr val="CC00CC"/>
                          </a:solidFill>
                          <a:effectLst/>
                          <a:latin typeface="微软雅黑" panose="020B0503020204020204" pitchFamily="34" charset="-122"/>
                          <a:ea typeface="微软雅黑" panose="020B0503020204020204" pitchFamily="34" charset="-122"/>
                          <a:cs typeface="+mn-cs"/>
                        </a:rPr>
                        <a:t>不先建立连接</a:t>
                      </a: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就能向其他主机发送</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分组</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825406">
                <a:tc>
                  <a:txBody>
                    <a:bodyPr/>
                    <a:lstStyle/>
                    <a:p>
                      <a:pPr marL="0" marR="0" lvl="0" indent="0" algn="ctr"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rPr>
                        <a:t>可靠</a:t>
                      </a:r>
                      <a:endParaRPr kumimoji="0" lang="zh-CN" sz="1800" b="1" i="0" u="none" strike="noStrike" kern="1200" cap="none" normalizeH="0" baseline="0" dirty="0">
                        <a:ln>
                          <a:noFill/>
                        </a:ln>
                        <a:solidFill>
                          <a:schemeClr val="tx1"/>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66FFCC"/>
                    </a:solidFill>
                  </a:tcPr>
                </a:tc>
                <a:tc>
                  <a:txBody>
                    <a:bodyPr/>
                    <a:lstStyle/>
                    <a:p>
                      <a:pPr marL="0" marR="0" lvl="0" indent="0" algn="l" defTabSz="914400" rtl="0" eaLnBrk="0" fontAlgn="base" latinLnBrk="0" hangingPunct="0">
                        <a:lnSpc>
                          <a:spcPts val="2400"/>
                        </a:lnSpc>
                        <a:spcBef>
                          <a:spcPct val="0"/>
                        </a:spcBef>
                        <a:spcAft>
                          <a:spcPct val="0"/>
                        </a:spcAft>
                        <a:buClrTx/>
                        <a:buSzTx/>
                        <a:buFontTx/>
                        <a:buNone/>
                      </a:pPr>
                      <a:r>
                        <a:rPr kumimoji="0" lang="zh-CN" sz="1800" b="1"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rPr>
                        <a:t>保证可靠性的网络协议；分布式多路由的分组交换网，使网络有很好的</a:t>
                      </a:r>
                      <a:r>
                        <a:rPr kumimoji="0" lang="zh-CN"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生存性</a:t>
                      </a:r>
                      <a:r>
                        <a:rPr kumimoji="0" lang="zh-CN" altLang="en-US" sz="1800" b="1" u="none" strike="noStrike" kern="1200" cap="none" normalizeH="0" baseline="0" dirty="0" smtClean="0">
                          <a:ln>
                            <a:noFill/>
                          </a:ln>
                          <a:solidFill>
                            <a:srgbClr val="0000FF"/>
                          </a:solidFill>
                          <a:effectLst/>
                          <a:latin typeface="微软雅黑" panose="020B0503020204020204" pitchFamily="34" charset="-122"/>
                          <a:ea typeface="微软雅黑" panose="020B0503020204020204" pitchFamily="34" charset="-122"/>
                        </a:rPr>
                        <a:t>。</a:t>
                      </a:r>
                      <a:endParaRPr kumimoji="0" lang="zh-CN" sz="1800" b="1" i="0" u="none" strike="noStrike" kern="1200" cap="none" normalizeH="0" baseline="0" dirty="0">
                        <a:ln>
                          <a:noFill/>
                        </a:ln>
                        <a:solidFill>
                          <a:srgbClr val="0000FF"/>
                        </a:solidFill>
                        <a:effectLst/>
                        <a:latin typeface="微软雅黑" panose="020B0503020204020204" pitchFamily="34" charset="-122"/>
                        <a:ea typeface="微软雅黑" panose="020B0503020204020204" pitchFamily="34" charset="-122"/>
                        <a:cs typeface="+mn-cs"/>
                      </a:endParaRPr>
                    </a:p>
                  </a:txBody>
                  <a:tcPr marL="89998" marR="89998" marT="46816" marB="4681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 name="文本占位符 2"/>
          <p:cNvSpPr>
            <a:spLocks noGrp="1"/>
          </p:cNvSpPr>
          <p:nvPr>
            <p:ph type="body" sz="quarter" idx="11"/>
          </p:nvPr>
        </p:nvSpPr>
        <p:spPr/>
        <p:txBody>
          <a:bodyPr/>
          <a:lstStyle/>
          <a:p>
            <a:r>
              <a:rPr lang="zh-CN" altLang="en-US" dirty="0"/>
              <a:t>分组交换的优点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C00000"/>
                </a:solidFill>
              </a:rPr>
              <a:t>排队</a:t>
            </a:r>
            <a:r>
              <a:rPr lang="zh-CN" altLang="en-US" dirty="0">
                <a:solidFill>
                  <a:srgbClr val="C00000"/>
                </a:solidFill>
              </a:rPr>
              <a:t>延迟：</a:t>
            </a:r>
            <a:r>
              <a:rPr lang="zh-CN" altLang="en-US" dirty="0"/>
              <a:t>分组在各路由器存储转发时需要</a:t>
            </a:r>
            <a:r>
              <a:rPr lang="zh-CN" altLang="en-US" dirty="0" smtClean="0"/>
              <a:t>排队。</a:t>
            </a:r>
            <a:endParaRPr lang="en-US" altLang="zh-CN" dirty="0" smtClean="0"/>
          </a:p>
          <a:p>
            <a:r>
              <a:rPr lang="zh-CN" altLang="en-US" dirty="0" smtClean="0">
                <a:solidFill>
                  <a:srgbClr val="C00000"/>
                </a:solidFill>
              </a:rPr>
              <a:t>不保证带宽：</a:t>
            </a:r>
            <a:r>
              <a:rPr lang="zh-CN" altLang="zh-CN" dirty="0"/>
              <a:t>动态分配</a:t>
            </a:r>
            <a:r>
              <a:rPr lang="zh-CN" altLang="en-US" dirty="0"/>
              <a:t>。</a:t>
            </a:r>
            <a:endParaRPr lang="en-US" altLang="zh-CN" dirty="0"/>
          </a:p>
          <a:p>
            <a:r>
              <a:rPr lang="zh-CN" altLang="en-US" dirty="0" smtClean="0">
                <a:solidFill>
                  <a:srgbClr val="C00000"/>
                </a:solidFill>
              </a:rPr>
              <a:t>增加</a:t>
            </a:r>
            <a:r>
              <a:rPr lang="zh-CN" altLang="en-US" dirty="0">
                <a:solidFill>
                  <a:srgbClr val="C00000"/>
                </a:solidFill>
              </a:rPr>
              <a:t>开销：</a:t>
            </a:r>
            <a:r>
              <a:rPr lang="zh-CN" altLang="en-US" dirty="0"/>
              <a:t>各分组必须</a:t>
            </a:r>
            <a:r>
              <a:rPr lang="zh-CN" altLang="en-US" dirty="0" smtClean="0"/>
              <a:t>携带控制信息；路由器要暂存分组，维护转发表等。</a:t>
            </a:r>
            <a:endParaRPr lang="zh-CN" altLang="en-US" dirty="0"/>
          </a:p>
        </p:txBody>
      </p:sp>
      <p:sp>
        <p:nvSpPr>
          <p:cNvPr id="3" name="文本占位符 2"/>
          <p:cNvSpPr>
            <a:spLocks noGrp="1"/>
          </p:cNvSpPr>
          <p:nvPr>
            <p:ph type="body" sz="quarter" idx="11"/>
          </p:nvPr>
        </p:nvSpPr>
        <p:spPr/>
        <p:txBody>
          <a:bodyPr/>
          <a:lstStyle/>
          <a:p>
            <a:r>
              <a:rPr lang="zh-CN" altLang="en-US" dirty="0"/>
              <a:t>分组交换带来的</a:t>
            </a:r>
            <a:r>
              <a:rPr lang="zh-CN" altLang="en-US" dirty="0" smtClean="0"/>
              <a:t>问题</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在 </a:t>
            </a:r>
            <a:r>
              <a:rPr lang="en-US" altLang="zh-CN" dirty="0"/>
              <a:t>20 </a:t>
            </a:r>
            <a:r>
              <a:rPr lang="zh-CN" altLang="en-US" dirty="0"/>
              <a:t>世纪 </a:t>
            </a:r>
            <a:r>
              <a:rPr lang="en-US" altLang="zh-CN" dirty="0"/>
              <a:t>40 </a:t>
            </a:r>
            <a:r>
              <a:rPr lang="zh-CN" altLang="en-US" dirty="0"/>
              <a:t>年代，</a:t>
            </a:r>
            <a:r>
              <a:rPr lang="zh-CN" altLang="en-US" dirty="0" smtClean="0"/>
              <a:t>电报通信就采用</a:t>
            </a:r>
            <a:r>
              <a:rPr lang="zh-CN" altLang="en-US" dirty="0"/>
              <a:t>了基于存储转发原理的</a:t>
            </a:r>
            <a:r>
              <a:rPr lang="zh-CN" altLang="en-US" dirty="0">
                <a:solidFill>
                  <a:srgbClr val="C00000"/>
                </a:solidFill>
              </a:rPr>
              <a:t>报文交换</a:t>
            </a:r>
            <a:r>
              <a:rPr lang="zh-CN" altLang="en-US" dirty="0"/>
              <a:t> </a:t>
            </a:r>
            <a:r>
              <a:rPr lang="en-US" altLang="zh-CN" dirty="0"/>
              <a:t>(message switching)</a:t>
            </a:r>
            <a:r>
              <a:rPr lang="zh-CN" altLang="en-US" dirty="0"/>
              <a:t>。 </a:t>
            </a:r>
            <a:endParaRPr lang="zh-CN" altLang="en-US" dirty="0"/>
          </a:p>
          <a:p>
            <a:r>
              <a:rPr lang="zh-CN" altLang="en-US" dirty="0" smtClean="0"/>
              <a:t>但报文交换</a:t>
            </a:r>
            <a:r>
              <a:rPr lang="zh-CN" altLang="en-US" dirty="0"/>
              <a:t>的时延较长，从几分钟到几小时不等</a:t>
            </a:r>
            <a:r>
              <a:rPr lang="zh-CN" altLang="en-US" dirty="0" smtClean="0"/>
              <a:t>。</a:t>
            </a:r>
            <a:endParaRPr lang="en-US" altLang="zh-CN" dirty="0" smtClean="0"/>
          </a:p>
          <a:p>
            <a:r>
              <a:rPr lang="zh-CN" altLang="en-US" dirty="0" smtClean="0"/>
              <a:t>现在</a:t>
            </a:r>
            <a:r>
              <a:rPr lang="zh-CN" altLang="en-US" dirty="0"/>
              <a:t>报文交换已经很少有人使用了。 </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zh-CN" altLang="en-US" dirty="0" smtClean="0"/>
              <a:t>报文交换</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1123405" y="1000176"/>
            <a:ext cx="6923315" cy="3448594"/>
          </a:xfrm>
          <a:prstGeom prst="roundRect">
            <a:avLst>
              <a:gd name="adj" fmla="val 12974"/>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214" name="组合 213"/>
          <p:cNvGrpSpPr/>
          <p:nvPr/>
        </p:nvGrpSpPr>
        <p:grpSpPr bwMode="auto">
          <a:xfrm>
            <a:off x="6087561" y="1690421"/>
            <a:ext cx="960437" cy="327025"/>
            <a:chOff x="5671771" y="1787171"/>
            <a:chExt cx="960767" cy="327823"/>
          </a:xfrm>
        </p:grpSpPr>
        <p:grpSp>
          <p:nvGrpSpPr>
            <p:cNvPr id="84112" name="组合 145"/>
            <p:cNvGrpSpPr/>
            <p:nvPr/>
          </p:nvGrpSpPr>
          <p:grpSpPr bwMode="auto">
            <a:xfrm>
              <a:off x="5671771" y="1787171"/>
              <a:ext cx="960767" cy="327823"/>
              <a:chOff x="6127637" y="2338510"/>
              <a:chExt cx="1464113" cy="499569"/>
            </a:xfrm>
          </p:grpSpPr>
          <p:sp>
            <p:nvSpPr>
              <p:cNvPr id="84114" name="AutoShape 54"/>
              <p:cNvSpPr>
                <a:spLocks noChangeArrowheads="1"/>
              </p:cNvSpPr>
              <p:nvPr/>
            </p:nvSpPr>
            <p:spPr bwMode="auto">
              <a:xfrm rot="5400000">
                <a:off x="6347066" y="2302899"/>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15" name="Line 56"/>
              <p:cNvSpPr>
                <a:spLocks noChangeShapeType="1"/>
              </p:cNvSpPr>
              <p:nvPr/>
            </p:nvSpPr>
            <p:spPr bwMode="auto">
              <a:xfrm>
                <a:off x="6240474" y="2402266"/>
                <a:ext cx="454598"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6" name="Line 57"/>
              <p:cNvSpPr>
                <a:spLocks noChangeShapeType="1"/>
              </p:cNvSpPr>
              <p:nvPr/>
            </p:nvSpPr>
            <p:spPr bwMode="auto">
              <a:xfrm>
                <a:off x="6236717" y="2576824"/>
                <a:ext cx="453346" cy="72829"/>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17" name="Group 136"/>
              <p:cNvGrpSpPr/>
              <p:nvPr/>
            </p:nvGrpSpPr>
            <p:grpSpPr bwMode="auto">
              <a:xfrm>
                <a:off x="6685061" y="2478552"/>
                <a:ext cx="458356" cy="248542"/>
                <a:chOff x="4652" y="2004"/>
                <a:chExt cx="366" cy="215"/>
              </a:xfrm>
            </p:grpSpPr>
            <p:sp>
              <p:nvSpPr>
                <p:cNvPr id="84126" name="AutoShape 14"/>
                <p:cNvSpPr>
                  <a:spLocks noChangeArrowheads="1"/>
                </p:cNvSpPr>
                <p:nvPr/>
              </p:nvSpPr>
              <p:spPr bwMode="auto">
                <a:xfrm rot="5400000">
                  <a:off x="4732" y="1934"/>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7" name="Line 16"/>
                <p:cNvSpPr>
                  <a:spLocks noChangeShapeType="1"/>
                </p:cNvSpPr>
                <p:nvPr/>
              </p:nvSpPr>
              <p:spPr bwMode="auto">
                <a:xfrm>
                  <a:off x="4656" y="2004"/>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8" name="Line 17"/>
                <p:cNvSpPr>
                  <a:spLocks noChangeShapeType="1"/>
                </p:cNvSpPr>
                <p:nvPr/>
              </p:nvSpPr>
              <p:spPr bwMode="auto">
                <a:xfrm>
                  <a:off x="4652" y="2155"/>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9" name="AutoShape 18"/>
                <p:cNvSpPr>
                  <a:spLocks noChangeArrowheads="1"/>
                </p:cNvSpPr>
                <p:nvPr/>
              </p:nvSpPr>
              <p:spPr bwMode="auto">
                <a:xfrm rot="746037">
                  <a:off x="4846" y="2069"/>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118" name="Group 140"/>
              <p:cNvGrpSpPr/>
              <p:nvPr/>
            </p:nvGrpSpPr>
            <p:grpSpPr bwMode="auto">
              <a:xfrm>
                <a:off x="7008161" y="2486651"/>
                <a:ext cx="583589" cy="351428"/>
                <a:chOff x="4910" y="2011"/>
                <a:chExt cx="466" cy="304"/>
              </a:xfrm>
            </p:grpSpPr>
            <p:sp>
              <p:nvSpPr>
                <p:cNvPr id="84121" name="AutoShape 29"/>
                <p:cNvSpPr>
                  <a:spLocks noChangeArrowheads="1"/>
                </p:cNvSpPr>
                <p:nvPr/>
              </p:nvSpPr>
              <p:spPr bwMode="auto">
                <a:xfrm rot="5400000">
                  <a:off x="5091" y="2000"/>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22" name="Text Box 30"/>
                <p:cNvSpPr txBox="1">
                  <a:spLocks noChangeArrowheads="1"/>
                </p:cNvSpPr>
                <p:nvPr/>
              </p:nvSpPr>
              <p:spPr bwMode="auto">
                <a:xfrm rot="626605">
                  <a:off x="4910" y="2011"/>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123" name="Line 31"/>
                <p:cNvSpPr>
                  <a:spLocks noChangeShapeType="1"/>
                </p:cNvSpPr>
                <p:nvPr/>
              </p:nvSpPr>
              <p:spPr bwMode="auto">
                <a:xfrm>
                  <a:off x="5014" y="2071"/>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4" name="Line 32"/>
                <p:cNvSpPr>
                  <a:spLocks noChangeShapeType="1"/>
                </p:cNvSpPr>
                <p:nvPr/>
              </p:nvSpPr>
              <p:spPr bwMode="auto">
                <a:xfrm>
                  <a:off x="5010" y="222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25" name="AutoShape 33"/>
                <p:cNvSpPr>
                  <a:spLocks noChangeArrowheads="1"/>
                </p:cNvSpPr>
                <p:nvPr/>
              </p:nvSpPr>
              <p:spPr bwMode="auto">
                <a:xfrm rot="746037">
                  <a:off x="5204" y="2136"/>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9" name="Text Box 55"/>
              <p:cNvSpPr txBox="1">
                <a:spLocks noChangeArrowheads="1"/>
              </p:cNvSpPr>
              <p:nvPr/>
            </p:nvSpPr>
            <p:spPr bwMode="auto">
              <a:xfrm rot="626605">
                <a:off x="6127637" y="233851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120" name="AutoShape 58"/>
              <p:cNvSpPr>
                <a:spLocks noChangeArrowheads="1"/>
              </p:cNvSpPr>
              <p:nvPr/>
            </p:nvSpPr>
            <p:spPr bwMode="auto">
              <a:xfrm rot="746037">
                <a:off x="6493475" y="247740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13" name="Text Box 15"/>
            <p:cNvSpPr txBox="1">
              <a:spLocks noChangeArrowheads="1"/>
            </p:cNvSpPr>
            <p:nvPr/>
          </p:nvSpPr>
          <p:spPr bwMode="auto">
            <a:xfrm rot="626605">
              <a:off x="5968441" y="1836475"/>
              <a:ext cx="330540" cy="23083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endParaRPr lang="en-US" altLang="zh-CN" sz="900" b="1">
                <a:solidFill>
                  <a:schemeClr val="bg1"/>
                </a:solidFill>
                <a:latin typeface="微软雅黑" panose="020B0503020204020204" pitchFamily="34" charset="-122"/>
                <a:ea typeface="微软雅黑" panose="020B0503020204020204" pitchFamily="34" charset="-122"/>
              </a:endParaRPr>
            </a:p>
          </p:txBody>
        </p:sp>
      </p:grpSp>
      <p:grpSp>
        <p:nvGrpSpPr>
          <p:cNvPr id="164" name="组合 163"/>
          <p:cNvGrpSpPr/>
          <p:nvPr/>
        </p:nvGrpSpPr>
        <p:grpSpPr bwMode="auto">
          <a:xfrm>
            <a:off x="6395536" y="1784084"/>
            <a:ext cx="660400" cy="458787"/>
            <a:chOff x="6589886" y="2482016"/>
            <a:chExt cx="1006880" cy="698229"/>
          </a:xfrm>
        </p:grpSpPr>
        <p:sp>
          <p:nvSpPr>
            <p:cNvPr id="84097" name="AutoShape 54"/>
            <p:cNvSpPr>
              <a:spLocks noChangeArrowheads="1"/>
            </p:cNvSpPr>
            <p:nvPr/>
          </p:nvSpPr>
          <p:spPr bwMode="auto">
            <a:xfrm rot="5400000">
              <a:off x="6779122" y="2560691"/>
              <a:ext cx="243919" cy="44958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98" name="Group 141"/>
            <p:cNvGrpSpPr/>
            <p:nvPr/>
          </p:nvGrpSpPr>
          <p:grpSpPr bwMode="auto">
            <a:xfrm>
              <a:off x="7138410" y="2759463"/>
              <a:ext cx="458356" cy="247386"/>
              <a:chOff x="5014" y="2247"/>
              <a:chExt cx="366" cy="214"/>
            </a:xfrm>
          </p:grpSpPr>
          <p:sp>
            <p:nvSpPr>
              <p:cNvPr id="84108" name="AutoShape 34"/>
              <p:cNvSpPr>
                <a:spLocks noChangeArrowheads="1"/>
              </p:cNvSpPr>
              <p:nvPr/>
            </p:nvSpPr>
            <p:spPr bwMode="auto">
              <a:xfrm rot="5400000">
                <a:off x="5094" y="217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9" name="Line 36"/>
              <p:cNvSpPr>
                <a:spLocks noChangeShapeType="1"/>
              </p:cNvSpPr>
              <p:nvPr/>
            </p:nvSpPr>
            <p:spPr bwMode="auto">
              <a:xfrm>
                <a:off x="5017" y="224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0" name="Line 37"/>
              <p:cNvSpPr>
                <a:spLocks noChangeShapeType="1"/>
              </p:cNvSpPr>
              <p:nvPr/>
            </p:nvSpPr>
            <p:spPr bwMode="auto">
              <a:xfrm>
                <a:off x="5014" y="2398"/>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111" name="AutoShape 38"/>
              <p:cNvSpPr>
                <a:spLocks noChangeArrowheads="1"/>
              </p:cNvSpPr>
              <p:nvPr/>
            </p:nvSpPr>
            <p:spPr bwMode="auto">
              <a:xfrm rot="746037">
                <a:off x="5208" y="2312"/>
                <a:ext cx="133" cy="126"/>
              </a:xfrm>
              <a:prstGeom prst="rightArrow">
                <a:avLst>
                  <a:gd name="adj1" fmla="val 50000"/>
                  <a:gd name="adj2" fmla="val 26389"/>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99" name="Line 112"/>
            <p:cNvSpPr>
              <a:spLocks noChangeShapeType="1"/>
            </p:cNvSpPr>
            <p:nvPr/>
          </p:nvSpPr>
          <p:spPr bwMode="auto">
            <a:xfrm>
              <a:off x="6696956" y="2835856"/>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100" name="Group 137"/>
            <p:cNvGrpSpPr/>
            <p:nvPr/>
          </p:nvGrpSpPr>
          <p:grpSpPr bwMode="auto">
            <a:xfrm>
              <a:off x="6589886" y="2482016"/>
              <a:ext cx="631179" cy="698229"/>
              <a:chOff x="4576" y="2007"/>
              <a:chExt cx="504" cy="604"/>
            </a:xfrm>
          </p:grpSpPr>
          <p:sp>
            <p:nvSpPr>
              <p:cNvPr id="84103" name="AutoShape 19"/>
              <p:cNvSpPr>
                <a:spLocks noChangeArrowheads="1"/>
              </p:cNvSpPr>
              <p:nvPr/>
            </p:nvSpPr>
            <p:spPr bwMode="auto">
              <a:xfrm rot="5400000">
                <a:off x="4637" y="2052"/>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4" name="Text Box 20"/>
              <p:cNvSpPr txBox="1">
                <a:spLocks noChangeArrowheads="1"/>
              </p:cNvSpPr>
              <p:nvPr/>
            </p:nvSpPr>
            <p:spPr bwMode="auto">
              <a:xfrm rot="626605">
                <a:off x="4576" y="211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105" name="Line 21"/>
              <p:cNvSpPr>
                <a:spLocks noChangeShapeType="1"/>
              </p:cNvSpPr>
              <p:nvPr/>
            </p:nvSpPr>
            <p:spPr bwMode="auto">
              <a:xfrm>
                <a:off x="4659" y="2180"/>
                <a:ext cx="363"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6" name="Line 22"/>
              <p:cNvSpPr>
                <a:spLocks noChangeShapeType="1"/>
              </p:cNvSpPr>
              <p:nvPr/>
            </p:nvSpPr>
            <p:spPr bwMode="auto">
              <a:xfrm>
                <a:off x="4656" y="2331"/>
                <a:ext cx="362" cy="63"/>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107" name="AutoShape 23"/>
              <p:cNvSpPr>
                <a:spLocks noChangeArrowheads="1"/>
              </p:cNvSpPr>
              <p:nvPr/>
            </p:nvSpPr>
            <p:spPr bwMode="auto">
              <a:xfrm rot="746037">
                <a:off x="4788" y="2007"/>
                <a:ext cx="257" cy="604"/>
              </a:xfrm>
              <a:prstGeom prst="rightArrow">
                <a:avLst>
                  <a:gd name="adj1" fmla="val 50000"/>
                  <a:gd name="adj2" fmla="val 26190"/>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101" name="AutoShape 38"/>
            <p:cNvSpPr>
              <a:spLocks noChangeArrowheads="1"/>
            </p:cNvSpPr>
            <p:nvPr/>
          </p:nvSpPr>
          <p:spPr bwMode="auto">
            <a:xfrm rot="746037">
              <a:off x="6956606" y="2737924"/>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102" name="Text Box 35"/>
            <p:cNvSpPr txBox="1">
              <a:spLocks noChangeArrowheads="1"/>
            </p:cNvSpPr>
            <p:nvPr/>
          </p:nvSpPr>
          <p:spPr bwMode="auto">
            <a:xfrm rot="626605">
              <a:off x="7020553" y="2695710"/>
              <a:ext cx="503710" cy="351766"/>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endParaRPr lang="en-US" altLang="zh-CN" sz="900" b="1">
                <a:solidFill>
                  <a:schemeClr val="bg1"/>
                </a:solidFill>
                <a:latin typeface="微软雅黑" panose="020B0503020204020204" pitchFamily="34" charset="-122"/>
                <a:ea typeface="微软雅黑" panose="020B0503020204020204" pitchFamily="34" charset="-122"/>
              </a:endParaRPr>
            </a:p>
          </p:txBody>
        </p:sp>
      </p:grpSp>
      <p:grpSp>
        <p:nvGrpSpPr>
          <p:cNvPr id="5" name="Group 127"/>
          <p:cNvGrpSpPr/>
          <p:nvPr/>
        </p:nvGrpSpPr>
        <p:grpSpPr bwMode="auto">
          <a:xfrm>
            <a:off x="4676579" y="1916993"/>
            <a:ext cx="325435" cy="518114"/>
            <a:chOff x="2869" y="2182"/>
            <a:chExt cx="396" cy="683"/>
          </a:xfrm>
          <a:solidFill>
            <a:srgbClr val="368AD6"/>
          </a:solidFill>
        </p:grpSpPr>
        <p:sp>
          <p:nvSpPr>
            <p:cNvPr id="6" name="AutoShape 59"/>
            <p:cNvSpPr>
              <a:spLocks noChangeArrowheads="1"/>
            </p:cNvSpPr>
            <p:nvPr/>
          </p:nvSpPr>
          <p:spPr bwMode="auto">
            <a:xfrm rot="5400000">
              <a:off x="2729" y="2350"/>
              <a:ext cx="674" cy="355"/>
            </a:xfrm>
            <a:prstGeom prst="parallelogram">
              <a:avLst>
                <a:gd name="adj" fmla="val 18265"/>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7" name="Text Box 61"/>
            <p:cNvSpPr txBox="1">
              <a:spLocks noChangeArrowheads="1"/>
            </p:cNvSpPr>
            <p:nvPr/>
          </p:nvSpPr>
          <p:spPr bwMode="auto">
            <a:xfrm>
              <a:off x="2869" y="218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endParaRPr lang="zh-CN" altLang="en-US" sz="1100" dirty="0">
                <a:solidFill>
                  <a:schemeClr val="bg1"/>
                </a:solidFill>
              </a:endParaRPr>
            </a:p>
            <a:p>
              <a:pPr fontAlgn="auto">
                <a:spcBef>
                  <a:spcPts val="0"/>
                </a:spcBef>
                <a:spcAft>
                  <a:spcPts val="0"/>
                </a:spcAft>
                <a:defRPr/>
              </a:pPr>
              <a:r>
                <a:rPr lang="zh-CN" altLang="en-US" sz="1100" dirty="0">
                  <a:solidFill>
                    <a:schemeClr val="bg1"/>
                  </a:solidFill>
                </a:rPr>
                <a:t>文</a:t>
              </a:r>
              <a:endParaRPr lang="zh-CN" altLang="en-US" sz="1100" dirty="0">
                <a:solidFill>
                  <a:schemeClr val="bg1"/>
                </a:solidFill>
              </a:endParaRPr>
            </a:p>
          </p:txBody>
        </p:sp>
        <p:sp>
          <p:nvSpPr>
            <p:cNvPr id="8" name="Line 62"/>
            <p:cNvSpPr>
              <a:spLocks noChangeShapeType="1"/>
            </p:cNvSpPr>
            <p:nvPr/>
          </p:nvSpPr>
          <p:spPr bwMode="auto">
            <a:xfrm>
              <a:off x="2876" y="2191"/>
              <a:ext cx="363" cy="57"/>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9" name="Line 63"/>
            <p:cNvSpPr>
              <a:spLocks noChangeShapeType="1"/>
            </p:cNvSpPr>
            <p:nvPr/>
          </p:nvSpPr>
          <p:spPr bwMode="auto">
            <a:xfrm>
              <a:off x="2876" y="2807"/>
              <a:ext cx="363"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0" name="AutoShape 60"/>
            <p:cNvSpPr>
              <a:spLocks noChangeArrowheads="1"/>
            </p:cNvSpPr>
            <p:nvPr/>
          </p:nvSpPr>
          <p:spPr bwMode="auto">
            <a:xfrm rot="746037">
              <a:off x="2960" y="2674"/>
              <a:ext cx="227" cy="127"/>
            </a:xfrm>
            <a:prstGeom prst="rightArrow">
              <a:avLst>
                <a:gd name="adj1" fmla="val 50000"/>
                <a:gd name="adj2" fmla="val 4468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1" name="Group 128"/>
          <p:cNvGrpSpPr/>
          <p:nvPr/>
        </p:nvGrpSpPr>
        <p:grpSpPr bwMode="auto">
          <a:xfrm>
            <a:off x="4990499" y="2550416"/>
            <a:ext cx="327076" cy="524184"/>
            <a:chOff x="3251" y="3017"/>
            <a:chExt cx="398" cy="691"/>
          </a:xfrm>
          <a:solidFill>
            <a:srgbClr val="368AD6"/>
          </a:solidFill>
        </p:grpSpPr>
        <p:sp>
          <p:nvSpPr>
            <p:cNvPr id="12" name="AutoShape 64"/>
            <p:cNvSpPr>
              <a:spLocks noChangeArrowheads="1"/>
            </p:cNvSpPr>
            <p:nvPr/>
          </p:nvSpPr>
          <p:spPr bwMode="auto">
            <a:xfrm rot="5400000">
              <a:off x="3102" y="3193"/>
              <a:ext cx="675" cy="355"/>
            </a:xfrm>
            <a:prstGeom prst="parallelogram">
              <a:avLst>
                <a:gd name="adj" fmla="val 18292"/>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3" name="Text Box 66"/>
            <p:cNvSpPr txBox="1">
              <a:spLocks noChangeArrowheads="1"/>
            </p:cNvSpPr>
            <p:nvPr/>
          </p:nvSpPr>
          <p:spPr bwMode="auto">
            <a:xfrm>
              <a:off x="3253" y="3017"/>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chemeClr val="accent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endParaRPr lang="zh-CN" altLang="en-US" sz="1100" dirty="0">
                <a:solidFill>
                  <a:schemeClr val="bg1"/>
                </a:solidFill>
              </a:endParaRPr>
            </a:p>
            <a:p>
              <a:pPr fontAlgn="auto">
                <a:spcBef>
                  <a:spcPts val="0"/>
                </a:spcBef>
                <a:spcAft>
                  <a:spcPts val="0"/>
                </a:spcAft>
                <a:defRPr/>
              </a:pPr>
              <a:r>
                <a:rPr lang="zh-CN" altLang="en-US" sz="1100" dirty="0">
                  <a:solidFill>
                    <a:schemeClr val="bg1"/>
                  </a:solidFill>
                </a:rPr>
                <a:t>文</a:t>
              </a:r>
              <a:endParaRPr lang="zh-CN" altLang="en-US" sz="1100" dirty="0">
                <a:solidFill>
                  <a:schemeClr val="bg1"/>
                </a:solidFill>
              </a:endParaRPr>
            </a:p>
          </p:txBody>
        </p:sp>
        <p:sp>
          <p:nvSpPr>
            <p:cNvPr id="14" name="Line 67"/>
            <p:cNvSpPr>
              <a:spLocks noChangeShapeType="1"/>
            </p:cNvSpPr>
            <p:nvPr/>
          </p:nvSpPr>
          <p:spPr bwMode="auto">
            <a:xfrm>
              <a:off x="3251" y="3033"/>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5" name="Line 68"/>
            <p:cNvSpPr>
              <a:spLocks noChangeShapeType="1"/>
            </p:cNvSpPr>
            <p:nvPr/>
          </p:nvSpPr>
          <p:spPr bwMode="auto">
            <a:xfrm>
              <a:off x="3251" y="3650"/>
              <a:ext cx="362" cy="58"/>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6" name="AutoShape 65"/>
            <p:cNvSpPr>
              <a:spLocks noChangeArrowheads="1"/>
            </p:cNvSpPr>
            <p:nvPr/>
          </p:nvSpPr>
          <p:spPr bwMode="auto">
            <a:xfrm rot="746037">
              <a:off x="3331" y="3527"/>
              <a:ext cx="226" cy="126"/>
            </a:xfrm>
            <a:prstGeom prst="rightArrow">
              <a:avLst>
                <a:gd name="adj1" fmla="val 50000"/>
                <a:gd name="adj2" fmla="val 44841"/>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17" name="Group 126"/>
          <p:cNvGrpSpPr/>
          <p:nvPr/>
        </p:nvGrpSpPr>
        <p:grpSpPr bwMode="auto">
          <a:xfrm>
            <a:off x="4387305" y="1302539"/>
            <a:ext cx="325434" cy="524942"/>
            <a:chOff x="2517" y="1372"/>
            <a:chExt cx="396" cy="692"/>
          </a:xfrm>
          <a:solidFill>
            <a:srgbClr val="368AD6"/>
          </a:solidFill>
        </p:grpSpPr>
        <p:sp>
          <p:nvSpPr>
            <p:cNvPr id="18" name="AutoShape 69"/>
            <p:cNvSpPr>
              <a:spLocks noChangeArrowheads="1"/>
            </p:cNvSpPr>
            <p:nvPr/>
          </p:nvSpPr>
          <p:spPr bwMode="auto">
            <a:xfrm rot="5400000">
              <a:off x="2363" y="1546"/>
              <a:ext cx="674" cy="362"/>
            </a:xfrm>
            <a:prstGeom prst="parallelogram">
              <a:avLst>
                <a:gd name="adj" fmla="val 18265"/>
              </a:avLst>
            </a:prstGeom>
            <a:solidFill>
              <a:srgbClr val="9900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19" name="Text Box 71"/>
            <p:cNvSpPr txBox="1">
              <a:spLocks noChangeArrowheads="1"/>
            </p:cNvSpPr>
            <p:nvPr/>
          </p:nvSpPr>
          <p:spPr bwMode="auto">
            <a:xfrm>
              <a:off x="2517" y="1372"/>
              <a:ext cx="396" cy="568"/>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100" dirty="0">
                  <a:solidFill>
                    <a:schemeClr val="bg1"/>
                  </a:solidFill>
                </a:rPr>
                <a:t>报</a:t>
              </a:r>
              <a:endParaRPr lang="zh-CN" altLang="en-US" sz="1100" dirty="0">
                <a:solidFill>
                  <a:schemeClr val="bg1"/>
                </a:solidFill>
              </a:endParaRPr>
            </a:p>
            <a:p>
              <a:pPr fontAlgn="auto">
                <a:spcBef>
                  <a:spcPts val="0"/>
                </a:spcBef>
                <a:spcAft>
                  <a:spcPts val="0"/>
                </a:spcAft>
                <a:defRPr/>
              </a:pPr>
              <a:r>
                <a:rPr lang="zh-CN" altLang="en-US" sz="1100" dirty="0">
                  <a:solidFill>
                    <a:schemeClr val="bg1"/>
                  </a:solidFill>
                </a:rPr>
                <a:t>文</a:t>
              </a:r>
              <a:endParaRPr lang="zh-CN" altLang="en-US" sz="1100" dirty="0">
                <a:solidFill>
                  <a:schemeClr val="bg1"/>
                </a:solidFill>
              </a:endParaRPr>
            </a:p>
          </p:txBody>
        </p:sp>
        <p:sp>
          <p:nvSpPr>
            <p:cNvPr id="20" name="Line 72"/>
            <p:cNvSpPr>
              <a:spLocks noChangeShapeType="1"/>
            </p:cNvSpPr>
            <p:nvPr/>
          </p:nvSpPr>
          <p:spPr bwMode="auto">
            <a:xfrm>
              <a:off x="2519" y="1395"/>
              <a:ext cx="357" cy="5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1" name="Line 73"/>
            <p:cNvSpPr>
              <a:spLocks noChangeShapeType="1"/>
            </p:cNvSpPr>
            <p:nvPr/>
          </p:nvSpPr>
          <p:spPr bwMode="auto">
            <a:xfrm>
              <a:off x="2519" y="2001"/>
              <a:ext cx="357" cy="63"/>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22" name="AutoShape 70"/>
            <p:cNvSpPr>
              <a:spLocks noChangeArrowheads="1"/>
            </p:cNvSpPr>
            <p:nvPr/>
          </p:nvSpPr>
          <p:spPr bwMode="auto">
            <a:xfrm rot="746037">
              <a:off x="2591" y="1861"/>
              <a:ext cx="226" cy="127"/>
            </a:xfrm>
            <a:prstGeom prst="rightArrow">
              <a:avLst>
                <a:gd name="adj1" fmla="val 50000"/>
                <a:gd name="adj2" fmla="val 44488"/>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sp>
        <p:nvSpPr>
          <p:cNvPr id="83980" name="Line 74"/>
          <p:cNvSpPr>
            <a:spLocks noChangeShapeType="1"/>
          </p:cNvSpPr>
          <p:nvPr/>
        </p:nvSpPr>
        <p:spPr bwMode="auto">
          <a:xfrm>
            <a:off x="2920498" y="1315771"/>
            <a:ext cx="0" cy="18224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1" name="Line 75"/>
          <p:cNvSpPr>
            <a:spLocks noChangeShapeType="1"/>
          </p:cNvSpPr>
          <p:nvPr/>
        </p:nvSpPr>
        <p:spPr bwMode="auto">
          <a:xfrm>
            <a:off x="3218948" y="1315771"/>
            <a:ext cx="0" cy="182245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82" name="Text Box 76"/>
          <p:cNvSpPr txBox="1">
            <a:spLocks noChangeArrowheads="1"/>
          </p:cNvSpPr>
          <p:nvPr/>
        </p:nvSpPr>
        <p:spPr bwMode="auto">
          <a:xfrm>
            <a:off x="2471236" y="3125521"/>
            <a:ext cx="1330325"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dirty="0">
                <a:solidFill>
                  <a:srgbClr val="0000FF"/>
                </a:solidFill>
                <a:latin typeface="微软雅黑" panose="020B0503020204020204" pitchFamily="34" charset="-122"/>
                <a:ea typeface="微软雅黑" panose="020B0503020204020204" pitchFamily="34" charset="-122"/>
              </a:rPr>
              <a:t>A    B    C     D </a:t>
            </a:r>
            <a:endParaRPr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83983" name="Text Box 77"/>
          <p:cNvSpPr txBox="1">
            <a:spLocks noChangeArrowheads="1"/>
          </p:cNvSpPr>
          <p:nvPr/>
        </p:nvSpPr>
        <p:spPr bwMode="auto">
          <a:xfrm>
            <a:off x="4265111" y="3125521"/>
            <a:ext cx="1189037"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dirty="0">
                <a:solidFill>
                  <a:srgbClr val="990099"/>
                </a:solidFill>
                <a:latin typeface="微软雅黑" panose="020B0503020204020204" pitchFamily="34" charset="-122"/>
                <a:ea typeface="微软雅黑" panose="020B0503020204020204" pitchFamily="34" charset="-122"/>
              </a:rPr>
              <a:t>A    B    C    D</a:t>
            </a:r>
            <a:endParaRPr lang="en-US" altLang="zh-CN" sz="1200" b="1" dirty="0">
              <a:solidFill>
                <a:srgbClr val="990099"/>
              </a:solidFill>
              <a:latin typeface="微软雅黑" panose="020B0503020204020204" pitchFamily="34" charset="-122"/>
              <a:ea typeface="微软雅黑" panose="020B0503020204020204" pitchFamily="34" charset="-122"/>
            </a:endParaRPr>
          </a:p>
        </p:txBody>
      </p:sp>
      <p:sp>
        <p:nvSpPr>
          <p:cNvPr id="83984" name="Text Box 78"/>
          <p:cNvSpPr txBox="1">
            <a:spLocks noChangeArrowheads="1"/>
          </p:cNvSpPr>
          <p:nvPr/>
        </p:nvSpPr>
        <p:spPr bwMode="auto">
          <a:xfrm>
            <a:off x="6028823" y="3125521"/>
            <a:ext cx="1236663" cy="277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1200" b="1">
                <a:solidFill>
                  <a:srgbClr val="C00000"/>
                </a:solidFill>
                <a:latin typeface="微软雅黑" panose="020B0503020204020204" pitchFamily="34" charset="-122"/>
                <a:ea typeface="微软雅黑" panose="020B0503020204020204" pitchFamily="34" charset="-122"/>
              </a:rPr>
              <a:t>A    B    C    D</a:t>
            </a:r>
            <a:endParaRPr lang="en-US" altLang="zh-CN" sz="1200" b="1">
              <a:solidFill>
                <a:srgbClr val="C00000"/>
              </a:solidFill>
              <a:latin typeface="微软雅黑" panose="020B0503020204020204" pitchFamily="34" charset="-122"/>
              <a:ea typeface="微软雅黑" panose="020B0503020204020204" pitchFamily="34" charset="-122"/>
            </a:endParaRPr>
          </a:p>
        </p:txBody>
      </p:sp>
      <p:sp>
        <p:nvSpPr>
          <p:cNvPr id="28" name="Line 79"/>
          <p:cNvSpPr>
            <a:spLocks noChangeShapeType="1"/>
          </p:cNvSpPr>
          <p:nvPr/>
        </p:nvSpPr>
        <p:spPr bwMode="auto">
          <a:xfrm>
            <a:off x="2622048" y="1379271"/>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Line 80"/>
          <p:cNvSpPr>
            <a:spLocks noChangeShapeType="1"/>
          </p:cNvSpPr>
          <p:nvPr/>
        </p:nvSpPr>
        <p:spPr bwMode="auto">
          <a:xfrm>
            <a:off x="2920498" y="1507859"/>
            <a:ext cx="298450" cy="317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Line 81"/>
          <p:cNvSpPr>
            <a:spLocks noChangeShapeType="1"/>
          </p:cNvSpPr>
          <p:nvPr/>
        </p:nvSpPr>
        <p:spPr bwMode="auto">
          <a:xfrm>
            <a:off x="3218948" y="1634859"/>
            <a:ext cx="298450" cy="333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Line 82"/>
          <p:cNvSpPr>
            <a:spLocks noChangeShapeType="1"/>
          </p:cNvSpPr>
          <p:nvPr/>
        </p:nvSpPr>
        <p:spPr bwMode="auto">
          <a:xfrm flipH="1">
            <a:off x="2622048" y="1826946"/>
            <a:ext cx="895350" cy="128588"/>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Text Box 87"/>
          <p:cNvSpPr txBox="1">
            <a:spLocks noChangeArrowheads="1"/>
          </p:cNvSpPr>
          <p:nvPr/>
        </p:nvSpPr>
        <p:spPr bwMode="auto">
          <a:xfrm>
            <a:off x="4473073" y="1031609"/>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990099"/>
                </a:solidFill>
                <a:latin typeface="微软雅黑" panose="020B0503020204020204" pitchFamily="34" charset="-122"/>
                <a:ea typeface="微软雅黑" panose="020B0503020204020204" pitchFamily="34" charset="-122"/>
              </a:rPr>
              <a:t>报文交换</a:t>
            </a:r>
            <a:endParaRPr lang="zh-CN" altLang="en-US" sz="1400" b="1" dirty="0">
              <a:solidFill>
                <a:srgbClr val="990099"/>
              </a:solidFill>
              <a:latin typeface="微软雅黑" panose="020B0503020204020204" pitchFamily="34" charset="-122"/>
              <a:ea typeface="微软雅黑" panose="020B0503020204020204" pitchFamily="34" charset="-122"/>
            </a:endParaRPr>
          </a:p>
        </p:txBody>
      </p:sp>
      <p:sp>
        <p:nvSpPr>
          <p:cNvPr id="83990" name="Text Box 88"/>
          <p:cNvSpPr txBox="1">
            <a:spLocks noChangeArrowheads="1"/>
          </p:cNvSpPr>
          <p:nvPr/>
        </p:nvSpPr>
        <p:spPr bwMode="auto">
          <a:xfrm>
            <a:off x="2669673" y="1031609"/>
            <a:ext cx="901700"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dirty="0">
                <a:solidFill>
                  <a:srgbClr val="0000FF"/>
                </a:solidFill>
                <a:latin typeface="微软雅黑" panose="020B0503020204020204" pitchFamily="34" charset="-122"/>
                <a:ea typeface="微软雅黑" panose="020B0503020204020204" pitchFamily="34" charset="-122"/>
              </a:rPr>
              <a:t>电路交换</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34" name="Text Box 89"/>
          <p:cNvSpPr txBox="1">
            <a:spLocks noChangeArrowheads="1"/>
          </p:cNvSpPr>
          <p:nvPr/>
        </p:nvSpPr>
        <p:spPr bwMode="auto">
          <a:xfrm>
            <a:off x="6206623" y="1025259"/>
            <a:ext cx="903288"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400" b="1">
                <a:solidFill>
                  <a:srgbClr val="C00000"/>
                </a:solidFill>
                <a:latin typeface="微软雅黑" panose="020B0503020204020204" pitchFamily="34" charset="-122"/>
                <a:ea typeface="微软雅黑" panose="020B0503020204020204" pitchFamily="34" charset="-122"/>
              </a:rPr>
              <a:t>分组交换</a:t>
            </a:r>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83992" name="Line 90"/>
          <p:cNvSpPr>
            <a:spLocks noChangeShapeType="1"/>
          </p:cNvSpPr>
          <p:nvPr/>
        </p:nvSpPr>
        <p:spPr bwMode="auto">
          <a:xfrm>
            <a:off x="3953961" y="1539609"/>
            <a:ext cx="0" cy="1311275"/>
          </a:xfrm>
          <a:prstGeom prst="line">
            <a:avLst/>
          </a:prstGeom>
          <a:noFill/>
          <a:ln w="28575">
            <a:solidFill>
              <a:srgbClr val="000099"/>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3" name="Text Box 91"/>
          <p:cNvSpPr txBox="1">
            <a:spLocks noChangeArrowheads="1"/>
          </p:cNvSpPr>
          <p:nvPr/>
        </p:nvSpPr>
        <p:spPr bwMode="auto">
          <a:xfrm>
            <a:off x="3821824" y="2780441"/>
            <a:ext cx="287429"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b="1" dirty="0">
                <a:solidFill>
                  <a:srgbClr val="000099"/>
                </a:solidFill>
                <a:ea typeface="黑体" panose="02010609060101010101" pitchFamily="49" charset="-122"/>
              </a:rPr>
              <a:t>t</a:t>
            </a:r>
            <a:endParaRPr kumimoji="1" lang="en-US" altLang="zh-CN" b="1" dirty="0">
              <a:solidFill>
                <a:srgbClr val="000099"/>
              </a:solidFill>
              <a:ea typeface="黑体" panose="02010609060101010101" pitchFamily="49" charset="-122"/>
            </a:endParaRPr>
          </a:p>
        </p:txBody>
      </p:sp>
      <p:grpSp>
        <p:nvGrpSpPr>
          <p:cNvPr id="42" name="Group 123"/>
          <p:cNvGrpSpPr/>
          <p:nvPr/>
        </p:nvGrpSpPr>
        <p:grpSpPr bwMode="auto">
          <a:xfrm>
            <a:off x="1694948" y="1965059"/>
            <a:ext cx="895350" cy="484187"/>
            <a:chOff x="-277" y="2246"/>
            <a:chExt cx="1089" cy="637"/>
          </a:xfrm>
        </p:grpSpPr>
        <p:sp>
          <p:nvSpPr>
            <p:cNvPr id="84094" name="Line 93"/>
            <p:cNvSpPr>
              <a:spLocks noChangeShapeType="1"/>
            </p:cNvSpPr>
            <p:nvPr/>
          </p:nvSpPr>
          <p:spPr bwMode="auto">
            <a:xfrm>
              <a:off x="630" y="2881"/>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5" name="Text Box 96"/>
            <p:cNvSpPr txBox="1">
              <a:spLocks noChangeArrowheads="1"/>
            </p:cNvSpPr>
            <p:nvPr/>
          </p:nvSpPr>
          <p:spPr bwMode="auto">
            <a:xfrm>
              <a:off x="-277" y="2405"/>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数据传送</a:t>
              </a:r>
              <a:endParaRPr lang="zh-CN" altLang="en-US" sz="1200" b="1">
                <a:latin typeface="微软雅黑" panose="020B0503020204020204" pitchFamily="34" charset="-122"/>
                <a:ea typeface="微软雅黑" panose="020B0503020204020204" pitchFamily="34" charset="-122"/>
              </a:endParaRPr>
            </a:p>
          </p:txBody>
        </p:sp>
        <p:sp>
          <p:nvSpPr>
            <p:cNvPr id="84096" name="Line 98"/>
            <p:cNvSpPr>
              <a:spLocks noChangeShapeType="1"/>
            </p:cNvSpPr>
            <p:nvPr/>
          </p:nvSpPr>
          <p:spPr bwMode="auto">
            <a:xfrm>
              <a:off x="721" y="2246"/>
              <a:ext cx="0" cy="637"/>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3995" name="Freeform 99"/>
          <p:cNvSpPr/>
          <p:nvPr/>
        </p:nvSpPr>
        <p:spPr bwMode="auto">
          <a:xfrm>
            <a:off x="2620461" y="1315771"/>
            <a:ext cx="1587" cy="1825625"/>
          </a:xfrm>
          <a:custGeom>
            <a:avLst/>
            <a:gdLst>
              <a:gd name="T0" fmla="*/ 2465 w 3"/>
              <a:gd name="T1" fmla="*/ 0 h 2742"/>
              <a:gd name="T2" fmla="*/ 0 w 3"/>
              <a:gd name="T3" fmla="*/ 1825917 h 2742"/>
              <a:gd name="T4" fmla="*/ 0 60000 65536"/>
              <a:gd name="T5" fmla="*/ 0 60000 65536"/>
            </a:gdLst>
            <a:ahLst/>
            <a:cxnLst>
              <a:cxn ang="T4">
                <a:pos x="T0" y="T1"/>
              </a:cxn>
              <a:cxn ang="T5">
                <a:pos x="T2" y="T3"/>
              </a:cxn>
            </a:cxnLst>
            <a:rect l="0" t="0" r="r" b="b"/>
            <a:pathLst>
              <a:path w="3" h="2742">
                <a:moveTo>
                  <a:pt x="3" y="0"/>
                </a:moveTo>
                <a:lnTo>
                  <a:pt x="0" y="2742"/>
                </a:lnTo>
              </a:path>
            </a:pathLst>
          </a:custGeom>
          <a:noFill/>
          <a:ln w="19050">
            <a:solidFill>
              <a:schemeClr val="tx1"/>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6" name="Freeform 100"/>
          <p:cNvSpPr/>
          <p:nvPr/>
        </p:nvSpPr>
        <p:spPr bwMode="auto">
          <a:xfrm>
            <a:off x="5289048" y="1306246"/>
            <a:ext cx="1588" cy="1820863"/>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7" name="Line 104"/>
          <p:cNvSpPr>
            <a:spLocks noChangeShapeType="1"/>
          </p:cNvSpPr>
          <p:nvPr/>
        </p:nvSpPr>
        <p:spPr bwMode="auto">
          <a:xfrm>
            <a:off x="4387348"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8" name="Line 105"/>
          <p:cNvSpPr>
            <a:spLocks noChangeShapeType="1"/>
          </p:cNvSpPr>
          <p:nvPr/>
        </p:nvSpPr>
        <p:spPr bwMode="auto">
          <a:xfrm>
            <a:off x="4682623"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3999" name="Line 106"/>
          <p:cNvSpPr>
            <a:spLocks noChangeShapeType="1"/>
          </p:cNvSpPr>
          <p:nvPr/>
        </p:nvSpPr>
        <p:spPr bwMode="auto">
          <a:xfrm>
            <a:off x="4989011"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54" name="Group 125"/>
          <p:cNvGrpSpPr/>
          <p:nvPr/>
        </p:nvGrpSpPr>
        <p:grpSpPr bwMode="auto">
          <a:xfrm>
            <a:off x="2615335" y="1959475"/>
            <a:ext cx="914666" cy="611420"/>
            <a:chOff x="817" y="2238"/>
            <a:chExt cx="1113" cy="806"/>
          </a:xfrm>
          <a:solidFill>
            <a:srgbClr val="92D050"/>
          </a:solidFill>
        </p:grpSpPr>
        <p:sp>
          <p:nvSpPr>
            <p:cNvPr id="55" name="Line 83"/>
            <p:cNvSpPr>
              <a:spLocks noChangeShapeType="1"/>
            </p:cNvSpPr>
            <p:nvPr/>
          </p:nvSpPr>
          <p:spPr bwMode="auto">
            <a:xfrm>
              <a:off x="841" y="2268"/>
              <a:ext cx="1089" cy="168"/>
            </a:xfrm>
            <a:prstGeom prst="line">
              <a:avLst/>
            </a:prstGeom>
            <a:grpFill/>
            <a:ln>
              <a:noFill/>
            </a:ln>
            <a:effectLst/>
            <a:extLst>
              <a:ext uri="{91240B29-F687-4F45-9708-019B960494DF}">
                <a14:hiddenLine xmlns:a14="http://schemas.microsoft.com/office/drawing/2010/main" w="19050">
                  <a:solidFill>
                    <a:schemeClr val="bg2"/>
                  </a:solidFill>
                  <a:round/>
                  <a:tailEnd type="none" w="sm"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6" name="AutoShape 84"/>
            <p:cNvSpPr>
              <a:spLocks noChangeArrowheads="1"/>
            </p:cNvSpPr>
            <p:nvPr/>
          </p:nvSpPr>
          <p:spPr bwMode="auto">
            <a:xfrm rot="5400000">
              <a:off x="976" y="2091"/>
              <a:ext cx="793" cy="1092"/>
            </a:xfrm>
            <a:prstGeom prst="parallelogram">
              <a:avLst>
                <a:gd name="adj" fmla="val 21176"/>
              </a:avLst>
            </a:prstGeom>
            <a:solidFill>
              <a:srgbClr val="00B05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7" name="Text Box 85"/>
            <p:cNvSpPr txBox="1">
              <a:spLocks noChangeArrowheads="1"/>
            </p:cNvSpPr>
            <p:nvPr/>
          </p:nvSpPr>
          <p:spPr bwMode="auto">
            <a:xfrm>
              <a:off x="1086" y="2373"/>
              <a:ext cx="599" cy="365"/>
            </a:xfrm>
            <a:prstGeom prst="rect">
              <a:avLst/>
            </a:prstGeom>
            <a:no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dirty="0">
                  <a:solidFill>
                    <a:schemeClr val="bg1"/>
                  </a:solidFill>
                </a:rPr>
                <a:t>报文</a:t>
              </a:r>
              <a:endParaRPr lang="zh-CN" altLang="en-US" dirty="0">
                <a:solidFill>
                  <a:schemeClr val="bg1"/>
                </a:solidFill>
              </a:endParaRPr>
            </a:p>
          </p:txBody>
        </p:sp>
        <p:sp>
          <p:nvSpPr>
            <p:cNvPr id="58" name="AutoShape 86"/>
            <p:cNvSpPr>
              <a:spLocks noChangeArrowheads="1"/>
            </p:cNvSpPr>
            <p:nvPr/>
          </p:nvSpPr>
          <p:spPr bwMode="auto">
            <a:xfrm rot="746037">
              <a:off x="1174" y="2713"/>
              <a:ext cx="408" cy="127"/>
            </a:xfrm>
            <a:prstGeom prst="rightArrow">
              <a:avLst>
                <a:gd name="adj1" fmla="val 50000"/>
                <a:gd name="adj2" fmla="val 80315"/>
              </a:avLst>
            </a:prstGeom>
            <a:solidFill>
              <a:schemeClr val="bg1"/>
            </a:solidFill>
            <a:ln w="9525">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59" name="Line 108"/>
            <p:cNvSpPr>
              <a:spLocks noChangeShapeType="1"/>
            </p:cNvSpPr>
            <p:nvPr/>
          </p:nvSpPr>
          <p:spPr bwMode="auto">
            <a:xfrm>
              <a:off x="823" y="2238"/>
              <a:ext cx="1094" cy="174"/>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sp>
          <p:nvSpPr>
            <p:cNvPr id="60" name="Line 109"/>
            <p:cNvSpPr>
              <a:spLocks noChangeShapeType="1"/>
            </p:cNvSpPr>
            <p:nvPr/>
          </p:nvSpPr>
          <p:spPr bwMode="auto">
            <a:xfrm>
              <a:off x="817" y="2865"/>
              <a:ext cx="1100" cy="179"/>
            </a:xfrm>
            <a:prstGeom prst="line">
              <a:avLst/>
            </a:prstGeom>
            <a:grpFill/>
            <a:ln w="9525">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sz="1200">
                <a:solidFill>
                  <a:schemeClr val="bg1"/>
                </a:solidFill>
                <a:latin typeface="+mn-lt"/>
                <a:ea typeface="+mn-ea"/>
              </a:endParaRPr>
            </a:p>
          </p:txBody>
        </p:sp>
      </p:grpSp>
      <p:grpSp>
        <p:nvGrpSpPr>
          <p:cNvPr id="61" name="Group 130"/>
          <p:cNvGrpSpPr/>
          <p:nvPr/>
        </p:nvGrpSpPr>
        <p:grpSpPr bwMode="auto">
          <a:xfrm>
            <a:off x="6078036" y="1287196"/>
            <a:ext cx="379412" cy="230188"/>
            <a:chOff x="4196" y="1352"/>
            <a:chExt cx="461" cy="304"/>
          </a:xfrm>
        </p:grpSpPr>
        <p:sp>
          <p:nvSpPr>
            <p:cNvPr id="84089" name="AutoShape 110"/>
            <p:cNvSpPr>
              <a:spLocks noChangeArrowheads="1"/>
            </p:cNvSpPr>
            <p:nvPr/>
          </p:nvSpPr>
          <p:spPr bwMode="auto">
            <a:xfrm rot="5400000">
              <a:off x="4371" y="1337"/>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90" name="Text Box 111"/>
            <p:cNvSpPr txBox="1">
              <a:spLocks noChangeArrowheads="1"/>
            </p:cNvSpPr>
            <p:nvPr/>
          </p:nvSpPr>
          <p:spPr bwMode="auto">
            <a:xfrm rot="626605">
              <a:off x="4196" y="1352"/>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91" name="Line 112"/>
            <p:cNvSpPr>
              <a:spLocks noChangeShapeType="1"/>
            </p:cNvSpPr>
            <p:nvPr/>
          </p:nvSpPr>
          <p:spPr bwMode="auto">
            <a:xfrm>
              <a:off x="4295" y="1407"/>
              <a:ext cx="362"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2" name="Line 113"/>
            <p:cNvSpPr>
              <a:spLocks noChangeShapeType="1"/>
            </p:cNvSpPr>
            <p:nvPr/>
          </p:nvSpPr>
          <p:spPr bwMode="auto">
            <a:xfrm>
              <a:off x="4291" y="1558"/>
              <a:ext cx="363" cy="64"/>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93" name="AutoShape 114"/>
            <p:cNvSpPr>
              <a:spLocks noChangeArrowheads="1"/>
            </p:cNvSpPr>
            <p:nvPr/>
          </p:nvSpPr>
          <p:spPr bwMode="auto">
            <a:xfrm rot="746037">
              <a:off x="4485" y="1472"/>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68" name="Line 116"/>
          <p:cNvSpPr>
            <a:spLocks noChangeShapeType="1"/>
          </p:cNvSpPr>
          <p:nvPr/>
        </p:nvSpPr>
        <p:spPr bwMode="auto">
          <a:xfrm>
            <a:off x="2620461" y="2488934"/>
            <a:ext cx="298450" cy="44450"/>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Line 117"/>
          <p:cNvSpPr>
            <a:spLocks noChangeShapeType="1"/>
          </p:cNvSpPr>
          <p:nvPr/>
        </p:nvSpPr>
        <p:spPr bwMode="auto">
          <a:xfrm>
            <a:off x="2923673" y="2574659"/>
            <a:ext cx="293688" cy="46037"/>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0" name="Line 118"/>
          <p:cNvSpPr>
            <a:spLocks noChangeShapeType="1"/>
          </p:cNvSpPr>
          <p:nvPr/>
        </p:nvSpPr>
        <p:spPr bwMode="auto">
          <a:xfrm>
            <a:off x="3217361" y="2665146"/>
            <a:ext cx="296862" cy="41275"/>
          </a:xfrm>
          <a:prstGeom prst="line">
            <a:avLst/>
          </a:prstGeom>
          <a:noFill/>
          <a:ln w="381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71" name="Group 124"/>
          <p:cNvGrpSpPr/>
          <p:nvPr/>
        </p:nvGrpSpPr>
        <p:grpSpPr bwMode="auto">
          <a:xfrm>
            <a:off x="1691773" y="2438134"/>
            <a:ext cx="885825" cy="325437"/>
            <a:chOff x="-281" y="2869"/>
            <a:chExt cx="1078" cy="429"/>
          </a:xfrm>
        </p:grpSpPr>
        <p:sp>
          <p:nvSpPr>
            <p:cNvPr id="84086" name="Line 119"/>
            <p:cNvSpPr>
              <a:spLocks noChangeShapeType="1"/>
            </p:cNvSpPr>
            <p:nvPr/>
          </p:nvSpPr>
          <p:spPr bwMode="auto">
            <a:xfrm>
              <a:off x="615" y="3241"/>
              <a:ext cx="182"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7" name="Line 120"/>
            <p:cNvSpPr>
              <a:spLocks noChangeShapeType="1"/>
            </p:cNvSpPr>
            <p:nvPr/>
          </p:nvSpPr>
          <p:spPr bwMode="auto">
            <a:xfrm>
              <a:off x="721" y="2869"/>
              <a:ext cx="0" cy="373"/>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8" name="Text Box 121"/>
            <p:cNvSpPr txBox="1">
              <a:spLocks noChangeArrowheads="1"/>
            </p:cNvSpPr>
            <p:nvPr/>
          </p:nvSpPr>
          <p:spPr bwMode="auto">
            <a:xfrm>
              <a:off x="-281" y="29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连接释放</a:t>
              </a:r>
              <a:endParaRPr lang="zh-CN" altLang="en-US" sz="1200" b="1">
                <a:latin typeface="微软雅黑" panose="020B0503020204020204" pitchFamily="34" charset="-122"/>
                <a:ea typeface="微软雅黑" panose="020B0503020204020204" pitchFamily="34" charset="-122"/>
              </a:endParaRPr>
            </a:p>
          </p:txBody>
        </p:sp>
      </p:grpSp>
      <p:sp>
        <p:nvSpPr>
          <p:cNvPr id="84006" name="Freeform 107"/>
          <p:cNvSpPr/>
          <p:nvPr/>
        </p:nvSpPr>
        <p:spPr bwMode="auto">
          <a:xfrm>
            <a:off x="3517398" y="1326884"/>
            <a:ext cx="3175" cy="1822450"/>
          </a:xfrm>
          <a:custGeom>
            <a:avLst/>
            <a:gdLst>
              <a:gd name="T0" fmla="*/ 2465 w 3"/>
              <a:gd name="T1" fmla="*/ 0 h 2736"/>
              <a:gd name="T2" fmla="*/ 0 w 3"/>
              <a:gd name="T3" fmla="*/ 1822124 h 2736"/>
              <a:gd name="T4" fmla="*/ 0 60000 65536"/>
              <a:gd name="T5" fmla="*/ 0 60000 65536"/>
            </a:gdLst>
            <a:ahLst/>
            <a:cxnLst>
              <a:cxn ang="T4">
                <a:pos x="T0" y="T1"/>
              </a:cxn>
              <a:cxn ang="T5">
                <a:pos x="T2" y="T3"/>
              </a:cxn>
            </a:cxnLst>
            <a:rect l="0" t="0" r="r" b="b"/>
            <a:pathLst>
              <a:path w="3" h="2736">
                <a:moveTo>
                  <a:pt x="3" y="0"/>
                </a:moveTo>
                <a:lnTo>
                  <a:pt x="0" y="2736"/>
                </a:lnTo>
              </a:path>
            </a:pathLst>
          </a:custGeom>
          <a:noFill/>
          <a:ln w="19050" cap="flat" cmpd="sng">
            <a:solidFill>
              <a:schemeClr val="tx1"/>
            </a:solidFill>
            <a:prstDash val="solid"/>
            <a:round/>
            <a:headEnd type="none" w="sm" len="lg"/>
            <a:tailEnd type="non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07" name="AutoShape 143"/>
          <p:cNvSpPr>
            <a:spLocks noChangeArrowheads="1"/>
          </p:cNvSpPr>
          <p:nvPr/>
        </p:nvSpPr>
        <p:spPr bwMode="auto">
          <a:xfrm>
            <a:off x="1833061" y="3438259"/>
            <a:ext cx="5542869" cy="800100"/>
          </a:xfrm>
          <a:prstGeom prst="roundRect">
            <a:avLst>
              <a:gd name="adj" fmla="val 16667"/>
            </a:avLst>
          </a:prstGeom>
          <a:solidFill>
            <a:schemeClr val="bg1"/>
          </a:solidFill>
          <a:ln w="19050">
            <a:solidFill>
              <a:srgbClr val="339933"/>
            </a:solidFill>
            <a:round/>
            <a:headEnd type="none" w="sm" len="lg"/>
            <a:tailEnd type="none" w="sm" len="lg"/>
          </a:ln>
        </p:spPr>
        <p:txBody>
          <a:bodyPr wrap="none" anchor="ctr"/>
          <a:lstStyle/>
          <a:p>
            <a:endParaRPr lang="zh-CN" altLang="en-US"/>
          </a:p>
        </p:txBody>
      </p:sp>
      <p:sp>
        <p:nvSpPr>
          <p:cNvPr id="84008" name="Line 144"/>
          <p:cNvSpPr>
            <a:spLocks noChangeShapeType="1"/>
          </p:cNvSpPr>
          <p:nvPr/>
        </p:nvSpPr>
        <p:spPr bwMode="auto">
          <a:xfrm>
            <a:off x="6188345" y="3927209"/>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09" name="Line 145"/>
          <p:cNvSpPr>
            <a:spLocks noChangeShapeType="1"/>
          </p:cNvSpPr>
          <p:nvPr/>
        </p:nvSpPr>
        <p:spPr bwMode="auto">
          <a:xfrm>
            <a:off x="4380138" y="3927209"/>
            <a:ext cx="868362"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4010" name="Line 146"/>
          <p:cNvSpPr>
            <a:spLocks noChangeShapeType="1"/>
          </p:cNvSpPr>
          <p:nvPr/>
        </p:nvSpPr>
        <p:spPr bwMode="auto">
          <a:xfrm>
            <a:off x="2636336" y="3927209"/>
            <a:ext cx="866775" cy="0"/>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0" name="Group 147"/>
          <p:cNvGrpSpPr/>
          <p:nvPr/>
        </p:nvGrpSpPr>
        <p:grpSpPr bwMode="auto">
          <a:xfrm>
            <a:off x="2596226" y="3854693"/>
            <a:ext cx="986162" cy="109236"/>
            <a:chOff x="768" y="2544"/>
            <a:chExt cx="1200" cy="144"/>
          </a:xfrm>
          <a:solidFill>
            <a:srgbClr val="339933"/>
          </a:solidFill>
        </p:grpSpPr>
        <p:sp>
          <p:nvSpPr>
            <p:cNvPr id="81" name="AutoShape 14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2" name="AutoShape 14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3" name="AutoShape 15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4" name="AutoShape 15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85" name="Group 152"/>
          <p:cNvGrpSpPr/>
          <p:nvPr/>
        </p:nvGrpSpPr>
        <p:grpSpPr bwMode="auto">
          <a:xfrm>
            <a:off x="4341308" y="3854693"/>
            <a:ext cx="986162" cy="109236"/>
            <a:chOff x="768" y="2544"/>
            <a:chExt cx="1200" cy="144"/>
          </a:xfrm>
          <a:solidFill>
            <a:srgbClr val="368AD6"/>
          </a:solidFill>
        </p:grpSpPr>
        <p:sp>
          <p:nvSpPr>
            <p:cNvPr id="86" name="AutoShape 153"/>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7" name="AutoShape 154"/>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8" name="AutoShape 155"/>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89" name="AutoShape 156"/>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grpSp>
        <p:nvGrpSpPr>
          <p:cNvPr id="90" name="Group 157"/>
          <p:cNvGrpSpPr/>
          <p:nvPr/>
        </p:nvGrpSpPr>
        <p:grpSpPr bwMode="auto">
          <a:xfrm>
            <a:off x="6149170" y="3854693"/>
            <a:ext cx="986162" cy="109236"/>
            <a:chOff x="768" y="2544"/>
            <a:chExt cx="1200" cy="144"/>
          </a:xfrm>
          <a:solidFill>
            <a:srgbClr val="C00000"/>
          </a:solidFill>
        </p:grpSpPr>
        <p:sp>
          <p:nvSpPr>
            <p:cNvPr id="91" name="AutoShape 158"/>
            <p:cNvSpPr>
              <a:spLocks noChangeArrowheads="1"/>
            </p:cNvSpPr>
            <p:nvPr/>
          </p:nvSpPr>
          <p:spPr bwMode="auto">
            <a:xfrm>
              <a:off x="768"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2" name="AutoShape 159"/>
            <p:cNvSpPr>
              <a:spLocks noChangeArrowheads="1"/>
            </p:cNvSpPr>
            <p:nvPr/>
          </p:nvSpPr>
          <p:spPr bwMode="auto">
            <a:xfrm>
              <a:off x="1120"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3" name="AutoShape 160"/>
            <p:cNvSpPr>
              <a:spLocks noChangeArrowheads="1"/>
            </p:cNvSpPr>
            <p:nvPr/>
          </p:nvSpPr>
          <p:spPr bwMode="auto">
            <a:xfrm>
              <a:off x="1472"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sp>
          <p:nvSpPr>
            <p:cNvPr id="94" name="AutoShape 161"/>
            <p:cNvSpPr>
              <a:spLocks noChangeArrowheads="1"/>
            </p:cNvSpPr>
            <p:nvPr/>
          </p:nvSpPr>
          <p:spPr bwMode="auto">
            <a:xfrm>
              <a:off x="1824" y="2544"/>
              <a:ext cx="144" cy="144"/>
            </a:xfrm>
            <a:prstGeom prst="cube">
              <a:avLst>
                <a:gd name="adj" fmla="val 25000"/>
              </a:avLst>
            </a:prstGeom>
            <a:grpFill/>
            <a:ln w="9525">
              <a:solidFill>
                <a:schemeClr val="tx1"/>
              </a:solidFill>
              <a:miter lim="800000"/>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fontAlgn="auto">
                <a:spcBef>
                  <a:spcPts val="0"/>
                </a:spcBef>
                <a:spcAft>
                  <a:spcPts val="0"/>
                </a:spcAft>
                <a:defRPr/>
              </a:pPr>
              <a:endParaRPr lang="zh-CN" altLang="en-US">
                <a:latin typeface="+mn-lt"/>
                <a:ea typeface="+mn-ea"/>
              </a:endParaRPr>
            </a:p>
          </p:txBody>
        </p:sp>
      </p:grpSp>
      <p:sp>
        <p:nvSpPr>
          <p:cNvPr id="84014" name="AutoShape 162"/>
          <p:cNvSpPr>
            <a:spLocks noChangeArrowheads="1"/>
          </p:cNvSpPr>
          <p:nvPr/>
        </p:nvSpPr>
        <p:spPr bwMode="auto">
          <a:xfrm>
            <a:off x="4342038" y="3673209"/>
            <a:ext cx="354012" cy="144462"/>
          </a:xfrm>
          <a:prstGeom prst="curvedDownArrow">
            <a:avLst>
              <a:gd name="adj1" fmla="val 49533"/>
              <a:gd name="adj2" fmla="val 94777"/>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5" name="AutoShape 163"/>
          <p:cNvSpPr>
            <a:spLocks noChangeArrowheads="1"/>
          </p:cNvSpPr>
          <p:nvPr/>
        </p:nvSpPr>
        <p:spPr bwMode="auto">
          <a:xfrm>
            <a:off x="4677000" y="3673209"/>
            <a:ext cx="354013" cy="144462"/>
          </a:xfrm>
          <a:prstGeom prst="curvedDownArrow">
            <a:avLst>
              <a:gd name="adj1" fmla="val 49533"/>
              <a:gd name="adj2" fmla="val 94778"/>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6" name="AutoShape 164"/>
          <p:cNvSpPr>
            <a:spLocks noChangeArrowheads="1"/>
          </p:cNvSpPr>
          <p:nvPr/>
        </p:nvSpPr>
        <p:spPr bwMode="auto">
          <a:xfrm>
            <a:off x="5011963" y="3673209"/>
            <a:ext cx="355600" cy="144462"/>
          </a:xfrm>
          <a:prstGeom prst="curvedDownArrow">
            <a:avLst>
              <a:gd name="adj1" fmla="val 49755"/>
              <a:gd name="adj2" fmla="val 95203"/>
              <a:gd name="adj3" fmla="val 52602"/>
            </a:avLst>
          </a:prstGeom>
          <a:solidFill>
            <a:srgbClr val="85D1F7"/>
          </a:solidFill>
          <a:ln w="9525">
            <a:solidFill>
              <a:schemeClr val="tx1"/>
            </a:solidFill>
            <a:miter lim="800000"/>
            <a:headEnd type="none" w="sm" len="lg"/>
            <a:tailEnd type="none" w="sm" len="lg"/>
          </a:ln>
        </p:spPr>
        <p:txBody>
          <a:bodyPr wrap="none" anchor="ctr"/>
          <a:lstStyle/>
          <a:p>
            <a:endParaRPr lang="zh-CN" altLang="en-US"/>
          </a:p>
        </p:txBody>
      </p:sp>
      <p:sp>
        <p:nvSpPr>
          <p:cNvPr id="84017" name="AutoShape 165"/>
          <p:cNvSpPr>
            <a:spLocks noChangeArrowheads="1"/>
          </p:cNvSpPr>
          <p:nvPr/>
        </p:nvSpPr>
        <p:spPr bwMode="auto">
          <a:xfrm>
            <a:off x="2636336" y="3673209"/>
            <a:ext cx="985837" cy="144462"/>
          </a:xfrm>
          <a:prstGeom prst="rightArrow">
            <a:avLst>
              <a:gd name="adj1" fmla="val 58333"/>
              <a:gd name="adj2" fmla="val 110230"/>
            </a:avLst>
          </a:prstGeom>
          <a:solidFill>
            <a:srgbClr val="00B050"/>
          </a:solidFill>
          <a:ln w="9525">
            <a:solidFill>
              <a:schemeClr val="tx1"/>
            </a:solidFill>
            <a:miter lim="800000"/>
            <a:headEnd type="none" w="sm" len="lg"/>
            <a:tailEnd type="none" w="sm" len="lg"/>
          </a:ln>
        </p:spPr>
        <p:txBody>
          <a:bodyPr wrap="none" anchor="ctr"/>
          <a:lstStyle/>
          <a:p>
            <a:endParaRPr lang="zh-CN" altLang="en-US"/>
          </a:p>
        </p:txBody>
      </p:sp>
      <p:sp>
        <p:nvSpPr>
          <p:cNvPr id="84018" name="AutoShape 166"/>
          <p:cNvSpPr>
            <a:spLocks noChangeArrowheads="1"/>
          </p:cNvSpPr>
          <p:nvPr/>
        </p:nvSpPr>
        <p:spPr bwMode="auto">
          <a:xfrm>
            <a:off x="6148657"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19" name="AutoShape 167"/>
          <p:cNvSpPr>
            <a:spLocks noChangeArrowheads="1"/>
          </p:cNvSpPr>
          <p:nvPr/>
        </p:nvSpPr>
        <p:spPr bwMode="auto">
          <a:xfrm>
            <a:off x="6464570"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0" name="AutoShape 168"/>
          <p:cNvSpPr>
            <a:spLocks noChangeArrowheads="1"/>
          </p:cNvSpPr>
          <p:nvPr/>
        </p:nvSpPr>
        <p:spPr bwMode="auto">
          <a:xfrm>
            <a:off x="6780482" y="3673209"/>
            <a:ext cx="355600" cy="144462"/>
          </a:xfrm>
          <a:prstGeom prst="curvedDownArrow">
            <a:avLst>
              <a:gd name="adj1" fmla="val 13675"/>
              <a:gd name="adj2" fmla="val 67328"/>
              <a:gd name="adj3" fmla="val 36977"/>
            </a:avLst>
          </a:prstGeom>
          <a:solidFill>
            <a:srgbClr val="C00000"/>
          </a:solidFill>
          <a:ln w="9525">
            <a:solidFill>
              <a:schemeClr val="tx1"/>
            </a:solidFill>
            <a:miter lim="800000"/>
            <a:headEnd type="none" w="sm" len="lg"/>
            <a:tailEnd type="none" w="sm" len="lg"/>
          </a:ln>
        </p:spPr>
        <p:txBody>
          <a:bodyPr wrap="none" anchor="ctr"/>
          <a:lstStyle/>
          <a:p>
            <a:endParaRPr lang="zh-CN" altLang="en-US"/>
          </a:p>
        </p:txBody>
      </p:sp>
      <p:sp>
        <p:nvSpPr>
          <p:cNvPr id="84021" name="Text Box 169"/>
          <p:cNvSpPr txBox="1">
            <a:spLocks noChangeArrowheads="1"/>
          </p:cNvSpPr>
          <p:nvPr/>
        </p:nvSpPr>
        <p:spPr bwMode="auto">
          <a:xfrm>
            <a:off x="1941129" y="3502089"/>
            <a:ext cx="492125" cy="646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数据</a:t>
            </a:r>
            <a:endParaRPr lang="en-US" altLang="zh-CN" sz="1200" b="1" dirty="0">
              <a:solidFill>
                <a:srgbClr val="0000FF"/>
              </a:solidFill>
              <a:latin typeface="微软雅黑" panose="020B0503020204020204" pitchFamily="34" charset="-122"/>
              <a:ea typeface="微软雅黑" panose="020B0503020204020204" pitchFamily="34" charset="-122"/>
            </a:endParaRP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传送</a:t>
            </a:r>
            <a:endParaRPr lang="zh-CN" altLang="en-US" sz="1200" b="1" dirty="0">
              <a:solidFill>
                <a:srgbClr val="0000FF"/>
              </a:solidFill>
              <a:latin typeface="微软雅黑" panose="020B0503020204020204" pitchFamily="34" charset="-122"/>
              <a:ea typeface="微软雅黑" panose="020B0503020204020204" pitchFamily="34" charset="-122"/>
            </a:endParaRPr>
          </a:p>
          <a:p>
            <a:pPr eaLnBrk="0" hangingPunct="0"/>
            <a:r>
              <a:rPr lang="zh-CN" altLang="en-US" sz="1200" b="1" dirty="0">
                <a:solidFill>
                  <a:srgbClr val="0000FF"/>
                </a:solidFill>
                <a:latin typeface="微软雅黑" panose="020B0503020204020204" pitchFamily="34" charset="-122"/>
                <a:ea typeface="微软雅黑" panose="020B0503020204020204" pitchFamily="34" charset="-122"/>
              </a:rPr>
              <a:t>特点</a:t>
            </a:r>
            <a:endParaRPr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103" name="Text Box 170"/>
          <p:cNvSpPr txBox="1">
            <a:spLocks noChangeArrowheads="1"/>
          </p:cNvSpPr>
          <p:nvPr/>
        </p:nvSpPr>
        <p:spPr bwMode="auto">
          <a:xfrm>
            <a:off x="2525211" y="3471596"/>
            <a:ext cx="1171575" cy="261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比特流直达终点</a:t>
            </a:r>
            <a:endParaRPr lang="zh-CN" altLang="en-US" sz="1050" dirty="0">
              <a:solidFill>
                <a:schemeClr val="tx1"/>
              </a:solidFill>
            </a:endParaRPr>
          </a:p>
        </p:txBody>
      </p:sp>
      <p:sp>
        <p:nvSpPr>
          <p:cNvPr id="104" name="Text Box 171"/>
          <p:cNvSpPr txBox="1">
            <a:spLocks noChangeArrowheads="1"/>
          </p:cNvSpPr>
          <p:nvPr/>
        </p:nvSpPr>
        <p:spPr bwMode="auto">
          <a:xfrm>
            <a:off x="4300763"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endParaRPr lang="zh-CN" altLang="en-US" sz="1050" dirty="0">
              <a:solidFill>
                <a:schemeClr val="tx1"/>
              </a:solidFill>
            </a:endParaRPr>
          </a:p>
        </p:txBody>
      </p:sp>
      <p:sp>
        <p:nvSpPr>
          <p:cNvPr id="105" name="Text Box 172"/>
          <p:cNvSpPr txBox="1">
            <a:spLocks noChangeArrowheads="1"/>
          </p:cNvSpPr>
          <p:nvPr/>
        </p:nvSpPr>
        <p:spPr bwMode="auto">
          <a:xfrm>
            <a:off x="4640488"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endParaRPr lang="zh-CN" altLang="en-US" sz="1050" dirty="0">
              <a:solidFill>
                <a:schemeClr val="tx1"/>
              </a:solidFill>
            </a:endParaRPr>
          </a:p>
        </p:txBody>
      </p:sp>
      <p:sp>
        <p:nvSpPr>
          <p:cNvPr id="106" name="Text Box 173"/>
          <p:cNvSpPr txBox="1">
            <a:spLocks noChangeArrowheads="1"/>
          </p:cNvSpPr>
          <p:nvPr/>
        </p:nvSpPr>
        <p:spPr bwMode="auto">
          <a:xfrm>
            <a:off x="4975450"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报文</a:t>
            </a:r>
            <a:endParaRPr lang="zh-CN" altLang="en-US" sz="1050" dirty="0">
              <a:solidFill>
                <a:schemeClr val="tx1"/>
              </a:solidFill>
            </a:endParaRPr>
          </a:p>
        </p:txBody>
      </p:sp>
      <p:sp>
        <p:nvSpPr>
          <p:cNvPr id="107" name="Text Box 174"/>
          <p:cNvSpPr txBox="1">
            <a:spLocks noChangeArrowheads="1"/>
          </p:cNvSpPr>
          <p:nvPr/>
        </p:nvSpPr>
        <p:spPr bwMode="auto">
          <a:xfrm>
            <a:off x="6028007"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endParaRPr lang="zh-CN" altLang="en-US" sz="1050" dirty="0">
              <a:solidFill>
                <a:schemeClr val="tx1"/>
              </a:solidFill>
            </a:endParaRPr>
          </a:p>
        </p:txBody>
      </p:sp>
      <p:sp>
        <p:nvSpPr>
          <p:cNvPr id="108" name="Text Box 175"/>
          <p:cNvSpPr txBox="1">
            <a:spLocks noChangeArrowheads="1"/>
          </p:cNvSpPr>
          <p:nvPr/>
        </p:nvSpPr>
        <p:spPr bwMode="auto">
          <a:xfrm>
            <a:off x="6353445"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endParaRPr lang="zh-CN" altLang="en-US" sz="1050" dirty="0">
              <a:solidFill>
                <a:schemeClr val="tx1"/>
              </a:solidFill>
            </a:endParaRPr>
          </a:p>
        </p:txBody>
      </p:sp>
      <p:sp>
        <p:nvSpPr>
          <p:cNvPr id="109" name="Text Box 176"/>
          <p:cNvSpPr txBox="1">
            <a:spLocks noChangeArrowheads="1"/>
          </p:cNvSpPr>
          <p:nvPr/>
        </p:nvSpPr>
        <p:spPr bwMode="auto">
          <a:xfrm>
            <a:off x="6680470" y="3441434"/>
            <a:ext cx="466725" cy="26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a:solidFill>
                  <a:schemeClr val="tx1"/>
                </a:solidFill>
              </a:rPr>
              <a:t>分组</a:t>
            </a:r>
            <a:endParaRPr lang="zh-CN" altLang="en-US" sz="1050" dirty="0">
              <a:solidFill>
                <a:schemeClr val="tx1"/>
              </a:solidFill>
            </a:endParaRPr>
          </a:p>
        </p:txBody>
      </p:sp>
      <p:sp>
        <p:nvSpPr>
          <p:cNvPr id="110" name="Text Box 177"/>
          <p:cNvSpPr txBox="1">
            <a:spLocks noChangeArrowheads="1"/>
          </p:cNvSpPr>
          <p:nvPr/>
        </p:nvSpPr>
        <p:spPr bwMode="auto">
          <a:xfrm>
            <a:off x="4202338"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14" name="组合 113"/>
          <p:cNvGrpSpPr/>
          <p:nvPr/>
        </p:nvGrpSpPr>
        <p:grpSpPr bwMode="auto">
          <a:xfrm>
            <a:off x="6085973" y="1422134"/>
            <a:ext cx="668338" cy="280987"/>
            <a:chOff x="6125279" y="1930603"/>
            <a:chExt cx="1019406" cy="426741"/>
          </a:xfrm>
        </p:grpSpPr>
        <p:grpSp>
          <p:nvGrpSpPr>
            <p:cNvPr id="84074" name="Group 134"/>
            <p:cNvGrpSpPr/>
            <p:nvPr/>
          </p:nvGrpSpPr>
          <p:grpSpPr bwMode="auto">
            <a:xfrm>
              <a:off x="6686328" y="2069332"/>
              <a:ext cx="458357" cy="247387"/>
              <a:chOff x="4653" y="1650"/>
              <a:chExt cx="366" cy="214"/>
            </a:xfrm>
          </p:grpSpPr>
          <p:sp>
            <p:nvSpPr>
              <p:cNvPr id="84083" name="AutoShape 4"/>
              <p:cNvSpPr>
                <a:spLocks noChangeArrowheads="1"/>
              </p:cNvSpPr>
              <p:nvPr/>
            </p:nvSpPr>
            <p:spPr bwMode="auto">
              <a:xfrm rot="5400000">
                <a:off x="4733" y="1579"/>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4" name="Line 6"/>
              <p:cNvSpPr>
                <a:spLocks noChangeShapeType="1"/>
              </p:cNvSpPr>
              <p:nvPr/>
            </p:nvSpPr>
            <p:spPr bwMode="auto">
              <a:xfrm>
                <a:off x="4656" y="165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5" name="Line 7"/>
              <p:cNvSpPr>
                <a:spLocks noChangeShapeType="1"/>
              </p:cNvSpPr>
              <p:nvPr/>
            </p:nvSpPr>
            <p:spPr bwMode="auto">
              <a:xfrm>
                <a:off x="4653" y="1801"/>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75" name="Group 131"/>
            <p:cNvGrpSpPr/>
            <p:nvPr/>
          </p:nvGrpSpPr>
          <p:grpSpPr bwMode="auto">
            <a:xfrm>
              <a:off x="6125279" y="1930603"/>
              <a:ext cx="561050" cy="351427"/>
              <a:chOff x="4205" y="1530"/>
              <a:chExt cx="448" cy="304"/>
            </a:xfrm>
          </p:grpSpPr>
          <p:sp>
            <p:nvSpPr>
              <p:cNvPr id="84078" name="AutoShape 44"/>
              <p:cNvSpPr>
                <a:spLocks noChangeArrowheads="1"/>
              </p:cNvSpPr>
              <p:nvPr/>
            </p:nvSpPr>
            <p:spPr bwMode="auto">
              <a:xfrm rot="5400000">
                <a:off x="4367" y="1516"/>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9" name="Text Box 45"/>
              <p:cNvSpPr txBox="1">
                <a:spLocks noChangeArrowheads="1"/>
              </p:cNvSpPr>
              <p:nvPr/>
            </p:nvSpPr>
            <p:spPr bwMode="auto">
              <a:xfrm rot="626605">
                <a:off x="4205" y="1530"/>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80" name="Line 47"/>
              <p:cNvSpPr>
                <a:spLocks noChangeShapeType="1"/>
              </p:cNvSpPr>
              <p:nvPr/>
            </p:nvSpPr>
            <p:spPr bwMode="auto">
              <a:xfrm>
                <a:off x="4286" y="1738"/>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81" name="AutoShape 48"/>
              <p:cNvSpPr>
                <a:spLocks noChangeArrowheads="1"/>
              </p:cNvSpPr>
              <p:nvPr/>
            </p:nvSpPr>
            <p:spPr bwMode="auto">
              <a:xfrm rot="746037">
                <a:off x="4493" y="1652"/>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82" name="Line 46"/>
              <p:cNvSpPr>
                <a:spLocks noChangeShapeType="1"/>
              </p:cNvSpPr>
              <p:nvPr/>
            </p:nvSpPr>
            <p:spPr bwMode="auto">
              <a:xfrm>
                <a:off x="4290" y="1587"/>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76" name="Text Box 5"/>
            <p:cNvSpPr txBox="1">
              <a:spLocks noChangeArrowheads="1"/>
            </p:cNvSpPr>
            <p:nvPr/>
          </p:nvSpPr>
          <p:spPr bwMode="auto">
            <a:xfrm rot="626605">
              <a:off x="6584756" y="2005580"/>
              <a:ext cx="503711" cy="35176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77" name="AutoShape 8"/>
            <p:cNvSpPr>
              <a:spLocks noChangeArrowheads="1"/>
            </p:cNvSpPr>
            <p:nvPr/>
          </p:nvSpPr>
          <p:spPr bwMode="auto">
            <a:xfrm rot="746037">
              <a:off x="6929283" y="2144470"/>
              <a:ext cx="166561" cy="145658"/>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27" name="组合 126"/>
          <p:cNvGrpSpPr/>
          <p:nvPr/>
        </p:nvGrpSpPr>
        <p:grpSpPr bwMode="auto">
          <a:xfrm>
            <a:off x="6084386" y="1557071"/>
            <a:ext cx="966787" cy="333375"/>
            <a:chOff x="6124016" y="2136378"/>
            <a:chExt cx="1473997" cy="508646"/>
          </a:xfrm>
        </p:grpSpPr>
        <p:grpSp>
          <p:nvGrpSpPr>
            <p:cNvPr id="84056" name="Group 135"/>
            <p:cNvGrpSpPr/>
            <p:nvPr/>
          </p:nvGrpSpPr>
          <p:grpSpPr bwMode="auto">
            <a:xfrm>
              <a:off x="6680052" y="2276252"/>
              <a:ext cx="459609" cy="247386"/>
              <a:chOff x="4648" y="1829"/>
              <a:chExt cx="367" cy="214"/>
            </a:xfrm>
          </p:grpSpPr>
          <p:sp>
            <p:nvSpPr>
              <p:cNvPr id="84071" name="AutoShape 9"/>
              <p:cNvSpPr>
                <a:spLocks noChangeArrowheads="1"/>
              </p:cNvSpPr>
              <p:nvPr/>
            </p:nvSpPr>
            <p:spPr bwMode="auto">
              <a:xfrm rot="5400000">
                <a:off x="4729" y="1758"/>
                <a:ext cx="211"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72" name="Line 11"/>
              <p:cNvSpPr>
                <a:spLocks noChangeShapeType="1"/>
              </p:cNvSpPr>
              <p:nvPr/>
            </p:nvSpPr>
            <p:spPr bwMode="auto">
              <a:xfrm>
                <a:off x="4652" y="1829"/>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3" name="Line 12"/>
              <p:cNvSpPr>
                <a:spLocks noChangeShapeType="1"/>
              </p:cNvSpPr>
              <p:nvPr/>
            </p:nvSpPr>
            <p:spPr bwMode="auto">
              <a:xfrm>
                <a:off x="4648" y="1980"/>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84057" name="Group 139"/>
            <p:cNvGrpSpPr/>
            <p:nvPr/>
          </p:nvGrpSpPr>
          <p:grpSpPr bwMode="auto">
            <a:xfrm>
              <a:off x="7023189" y="2293596"/>
              <a:ext cx="574824" cy="351428"/>
              <a:chOff x="4922" y="1844"/>
              <a:chExt cx="459" cy="304"/>
            </a:xfrm>
          </p:grpSpPr>
          <p:sp>
            <p:nvSpPr>
              <p:cNvPr id="84066" name="AutoShape 24"/>
              <p:cNvSpPr>
                <a:spLocks noChangeArrowheads="1"/>
              </p:cNvSpPr>
              <p:nvPr/>
            </p:nvSpPr>
            <p:spPr bwMode="auto">
              <a:xfrm rot="5400000">
                <a:off x="5096" y="1821"/>
                <a:ext cx="210" cy="359"/>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7" name="Text Box 25"/>
              <p:cNvSpPr txBox="1">
                <a:spLocks noChangeArrowheads="1"/>
              </p:cNvSpPr>
              <p:nvPr/>
            </p:nvSpPr>
            <p:spPr bwMode="auto">
              <a:xfrm rot="626605">
                <a:off x="4922" y="184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P1</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68" name="Line 26"/>
              <p:cNvSpPr>
                <a:spLocks noChangeShapeType="1"/>
              </p:cNvSpPr>
              <p:nvPr/>
            </p:nvSpPr>
            <p:spPr bwMode="auto">
              <a:xfrm>
                <a:off x="5018" y="1892"/>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9" name="Line 27"/>
              <p:cNvSpPr>
                <a:spLocks noChangeShapeType="1"/>
              </p:cNvSpPr>
              <p:nvPr/>
            </p:nvSpPr>
            <p:spPr bwMode="auto">
              <a:xfrm>
                <a:off x="5015" y="2043"/>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70" name="AutoShape 28"/>
              <p:cNvSpPr>
                <a:spLocks noChangeArrowheads="1"/>
              </p:cNvSpPr>
              <p:nvPr/>
            </p:nvSpPr>
            <p:spPr bwMode="auto">
              <a:xfrm rot="746037">
                <a:off x="5209" y="1957"/>
                <a:ext cx="132" cy="126"/>
              </a:xfrm>
              <a:prstGeom prst="rightArrow">
                <a:avLst>
                  <a:gd name="adj1" fmla="val 50000"/>
                  <a:gd name="adj2" fmla="val 26190"/>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84058" name="Group 132"/>
            <p:cNvGrpSpPr/>
            <p:nvPr/>
          </p:nvGrpSpPr>
          <p:grpSpPr bwMode="auto">
            <a:xfrm>
              <a:off x="6124016" y="2136378"/>
              <a:ext cx="566057" cy="351428"/>
              <a:chOff x="4204" y="1708"/>
              <a:chExt cx="452" cy="304"/>
            </a:xfrm>
          </p:grpSpPr>
          <p:sp>
            <p:nvSpPr>
              <p:cNvPr id="84061" name="AutoShape 49"/>
              <p:cNvSpPr>
                <a:spLocks noChangeArrowheads="1"/>
              </p:cNvSpPr>
              <p:nvPr/>
            </p:nvSpPr>
            <p:spPr bwMode="auto">
              <a:xfrm rot="5400000">
                <a:off x="4371" y="1691"/>
                <a:ext cx="210" cy="360"/>
              </a:xfrm>
              <a:prstGeom prst="parallelogram">
                <a:avLst>
                  <a:gd name="adj" fmla="val 29162"/>
                </a:avLst>
              </a:prstGeom>
              <a:solidFill>
                <a:srgbClr val="C000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62" name="Text Box 50"/>
              <p:cNvSpPr txBox="1">
                <a:spLocks noChangeArrowheads="1"/>
              </p:cNvSpPr>
              <p:nvPr/>
            </p:nvSpPr>
            <p:spPr bwMode="auto">
              <a:xfrm rot="626605">
                <a:off x="4204" y="1708"/>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P3</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63" name="Line 51"/>
              <p:cNvSpPr>
                <a:spLocks noChangeShapeType="1"/>
              </p:cNvSpPr>
              <p:nvPr/>
            </p:nvSpPr>
            <p:spPr bwMode="auto">
              <a:xfrm>
                <a:off x="4294" y="1762"/>
                <a:ext cx="362"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4" name="Line 52"/>
              <p:cNvSpPr>
                <a:spLocks noChangeShapeType="1"/>
              </p:cNvSpPr>
              <p:nvPr/>
            </p:nvSpPr>
            <p:spPr bwMode="auto">
              <a:xfrm>
                <a:off x="4290" y="1913"/>
                <a:ext cx="363" cy="63"/>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65" name="AutoShape 53"/>
              <p:cNvSpPr>
                <a:spLocks noChangeArrowheads="1"/>
              </p:cNvSpPr>
              <p:nvPr/>
            </p:nvSpPr>
            <p:spPr bwMode="auto">
              <a:xfrm rot="746037">
                <a:off x="4496" y="1827"/>
                <a:ext cx="133" cy="127"/>
              </a:xfrm>
              <a:prstGeom prst="rightArrow">
                <a:avLst>
                  <a:gd name="adj1" fmla="val 50000"/>
                  <a:gd name="adj2" fmla="val 2618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sp>
          <p:nvSpPr>
            <p:cNvPr id="84059" name="Text Box 10"/>
            <p:cNvSpPr txBox="1">
              <a:spLocks noChangeArrowheads="1"/>
            </p:cNvSpPr>
            <p:nvPr/>
          </p:nvSpPr>
          <p:spPr bwMode="auto">
            <a:xfrm rot="626605">
              <a:off x="6570965" y="2212500"/>
              <a:ext cx="503710" cy="351765"/>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P2</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84060" name="AutoShape 13"/>
            <p:cNvSpPr>
              <a:spLocks noChangeArrowheads="1"/>
            </p:cNvSpPr>
            <p:nvPr/>
          </p:nvSpPr>
          <p:spPr bwMode="auto">
            <a:xfrm rot="746037">
              <a:off x="6924259" y="2351391"/>
              <a:ext cx="165309" cy="145657"/>
            </a:xfrm>
            <a:prstGeom prst="rightArrow">
              <a:avLst>
                <a:gd name="adj1" fmla="val 50000"/>
                <a:gd name="adj2" fmla="val 26192"/>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nvGrpSpPr>
          <p:cNvPr id="180" name="组合 179"/>
          <p:cNvGrpSpPr/>
          <p:nvPr/>
        </p:nvGrpSpPr>
        <p:grpSpPr bwMode="auto">
          <a:xfrm>
            <a:off x="6673348" y="2039671"/>
            <a:ext cx="431800" cy="312738"/>
            <a:chOff x="7021271" y="2851447"/>
            <a:chExt cx="657481" cy="475119"/>
          </a:xfrm>
        </p:grpSpPr>
        <p:sp>
          <p:nvSpPr>
            <p:cNvPr id="84049" name="AutoShape 54"/>
            <p:cNvSpPr>
              <a:spLocks noChangeArrowheads="1"/>
            </p:cNvSpPr>
            <p:nvPr/>
          </p:nvSpPr>
          <p:spPr bwMode="auto">
            <a:xfrm rot="5400000">
              <a:off x="7244991" y="2836979"/>
              <a:ext cx="243919" cy="449589"/>
            </a:xfrm>
            <a:prstGeom prst="parallelogram">
              <a:avLst>
                <a:gd name="adj" fmla="val 29162"/>
              </a:avLst>
            </a:prstGeom>
            <a:solidFill>
              <a:srgbClr val="C000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nvGrpSpPr>
            <p:cNvPr id="84050" name="组合 181"/>
            <p:cNvGrpSpPr/>
            <p:nvPr/>
          </p:nvGrpSpPr>
          <p:grpSpPr bwMode="auto">
            <a:xfrm>
              <a:off x="7021271" y="2851447"/>
              <a:ext cx="657481" cy="475119"/>
              <a:chOff x="7021271" y="2851447"/>
              <a:chExt cx="657481" cy="475119"/>
            </a:xfrm>
          </p:grpSpPr>
          <p:grpSp>
            <p:nvGrpSpPr>
              <p:cNvPr id="84051" name="Group 142"/>
              <p:cNvGrpSpPr/>
              <p:nvPr/>
            </p:nvGrpSpPr>
            <p:grpSpPr bwMode="auto">
              <a:xfrm>
                <a:off x="7021271" y="2851447"/>
                <a:ext cx="657481" cy="475119"/>
                <a:chOff x="4917" y="2326"/>
                <a:chExt cx="525" cy="411"/>
              </a:xfrm>
            </p:grpSpPr>
            <p:sp>
              <p:nvSpPr>
                <p:cNvPr id="84054" name="AutoShape 39"/>
                <p:cNvSpPr>
                  <a:spLocks noChangeArrowheads="1"/>
                </p:cNvSpPr>
                <p:nvPr/>
              </p:nvSpPr>
              <p:spPr bwMode="auto">
                <a:xfrm rot="5400000">
                  <a:off x="4999" y="2295"/>
                  <a:ext cx="411" cy="474"/>
                </a:xfrm>
                <a:prstGeom prst="parallelogram">
                  <a:avLst>
                    <a:gd name="adj" fmla="val 29162"/>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endParaRPr lang="zh-CN" altLang="en-US" sz="900" b="1">
                    <a:solidFill>
                      <a:schemeClr val="bg1"/>
                    </a:solidFill>
                    <a:latin typeface="微软雅黑" panose="020B0503020204020204" pitchFamily="34" charset="-122"/>
                    <a:ea typeface="微软雅黑" panose="020B0503020204020204" pitchFamily="34" charset="-122"/>
                  </a:endParaRPr>
                </a:p>
              </p:txBody>
            </p:sp>
            <p:sp>
              <p:nvSpPr>
                <p:cNvPr id="84055" name="Text Box 40"/>
                <p:cNvSpPr txBox="1">
                  <a:spLocks noChangeArrowheads="1"/>
                </p:cNvSpPr>
                <p:nvPr/>
              </p:nvSpPr>
              <p:spPr bwMode="auto">
                <a:xfrm rot="626605">
                  <a:off x="4917" y="2354"/>
                  <a:ext cx="402" cy="304"/>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type="none" w="sm" len="lg"/>
                      <a:tailEnd type="none" w="sm"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en-US" altLang="zh-CN" sz="900" b="1">
                      <a:solidFill>
                        <a:schemeClr val="bg1"/>
                      </a:solidFill>
                      <a:latin typeface="微软雅黑" panose="020B0503020204020204" pitchFamily="34" charset="-122"/>
                      <a:ea typeface="微软雅黑" panose="020B0503020204020204" pitchFamily="34" charset="-122"/>
                    </a:rPr>
                    <a:t>P4</a:t>
                  </a:r>
                  <a:endParaRPr lang="en-US" altLang="zh-CN" sz="900" b="1">
                    <a:solidFill>
                      <a:schemeClr val="bg1"/>
                    </a:solidFill>
                    <a:latin typeface="微软雅黑" panose="020B0503020204020204" pitchFamily="34" charset="-122"/>
                    <a:ea typeface="微软雅黑" panose="020B0503020204020204" pitchFamily="34" charset="-122"/>
                  </a:endParaRPr>
                </a:p>
              </p:txBody>
            </p:sp>
          </p:grpSp>
          <p:sp>
            <p:nvSpPr>
              <p:cNvPr id="84052" name="Line 112"/>
              <p:cNvSpPr>
                <a:spLocks noChangeShapeType="1"/>
              </p:cNvSpPr>
              <p:nvPr/>
            </p:nvSpPr>
            <p:spPr bwMode="auto">
              <a:xfrm>
                <a:off x="7129282" y="3113994"/>
                <a:ext cx="453346" cy="73985"/>
              </a:xfrm>
              <a:prstGeom prst="line">
                <a:avLst/>
              </a:prstGeom>
              <a:noFill/>
              <a:ln w="9525">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53" name="AutoShape 38"/>
              <p:cNvSpPr>
                <a:spLocks noChangeArrowheads="1"/>
              </p:cNvSpPr>
              <p:nvPr/>
            </p:nvSpPr>
            <p:spPr bwMode="auto">
              <a:xfrm rot="746037">
                <a:off x="7396188" y="3007881"/>
                <a:ext cx="166561" cy="145657"/>
              </a:xfrm>
              <a:prstGeom prst="rightArrow">
                <a:avLst>
                  <a:gd name="adj1" fmla="val 50000"/>
                  <a:gd name="adj2" fmla="val 26391"/>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900" b="1">
                  <a:solidFill>
                    <a:schemeClr val="bg1"/>
                  </a:solidFill>
                  <a:latin typeface="微软雅黑" panose="020B0503020204020204" pitchFamily="34" charset="-122"/>
                  <a:ea typeface="微软雅黑" panose="020B0503020204020204" pitchFamily="34" charset="-122"/>
                </a:endParaRPr>
              </a:p>
            </p:txBody>
          </p:sp>
        </p:grpSp>
      </p:grpSp>
      <p:sp>
        <p:nvSpPr>
          <p:cNvPr id="190" name="Text Box 177"/>
          <p:cNvSpPr txBox="1">
            <a:spLocks noChangeArrowheads="1"/>
          </p:cNvSpPr>
          <p:nvPr/>
        </p:nvSpPr>
        <p:spPr bwMode="auto">
          <a:xfrm>
            <a:off x="4819875"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1" name="Text Box 177"/>
          <p:cNvSpPr txBox="1">
            <a:spLocks noChangeArrowheads="1"/>
          </p:cNvSpPr>
          <p:nvPr/>
        </p:nvSpPr>
        <p:spPr bwMode="auto">
          <a:xfrm>
            <a:off x="5919286" y="4000234"/>
            <a:ext cx="722312"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sp>
        <p:nvSpPr>
          <p:cNvPr id="192" name="Text Box 177"/>
          <p:cNvSpPr txBox="1">
            <a:spLocks noChangeArrowheads="1"/>
          </p:cNvSpPr>
          <p:nvPr/>
        </p:nvSpPr>
        <p:spPr bwMode="auto">
          <a:xfrm>
            <a:off x="6543945" y="4000234"/>
            <a:ext cx="723900" cy="254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ru-RU"/>
            </a:defPPr>
            <a:lvl1pPr eaLnBrk="0" hangingPunct="0">
              <a:defRPr sz="1200" b="1">
                <a:solidFill>
                  <a:srgbClr val="339933"/>
                </a:solidFill>
                <a:latin typeface="微软雅黑" panose="020B0503020204020204" pitchFamily="34" charset="-122"/>
                <a:ea typeface="微软雅黑" panose="020B0503020204020204" pitchFamily="34" charset="-122"/>
              </a:defRPr>
            </a:lvl1pPr>
            <a:lvl2pPr eaLnBrk="0" hangingPunct="0">
              <a:defRPr>
                <a:ea typeface="+mn-ea"/>
              </a:defRPr>
            </a:lvl2pPr>
            <a:lvl3pPr eaLnBrk="0" hangingPunct="0">
              <a:defRPr>
                <a:ea typeface="+mn-ea"/>
              </a:defRPr>
            </a:lvl3pPr>
            <a:lvl4pPr eaLnBrk="0" hangingPunct="0">
              <a:defRPr>
                <a:ea typeface="+mn-ea"/>
              </a:defRPr>
            </a:lvl4pPr>
            <a:lvl5pPr eaLnBrk="0" hangingPunct="0">
              <a:defRPr>
                <a:ea typeface="+mn-ea"/>
              </a:defRPr>
            </a:lvl5pPr>
            <a:lvl6pPr>
              <a:defRPr>
                <a:ea typeface="+mn-ea"/>
              </a:defRPr>
            </a:lvl6pPr>
            <a:lvl7pPr>
              <a:defRPr>
                <a:ea typeface="+mn-ea"/>
              </a:defRPr>
            </a:lvl7pPr>
            <a:lvl8pPr>
              <a:defRPr>
                <a:ea typeface="+mn-ea"/>
              </a:defRPr>
            </a:lvl8pPr>
            <a:lvl9pPr>
              <a:defRPr>
                <a:ea typeface="+mn-ea"/>
              </a:defRPr>
            </a:lvl9pPr>
          </a:lstStyle>
          <a:p>
            <a:pPr fontAlgn="auto">
              <a:spcBef>
                <a:spcPts val="0"/>
              </a:spcBef>
              <a:spcAft>
                <a:spcPts val="0"/>
              </a:spcAft>
              <a:defRPr/>
            </a:pPr>
            <a:r>
              <a:rPr lang="zh-CN" altLang="en-US" sz="1050" dirty="0" smtClean="0">
                <a:solidFill>
                  <a:schemeClr val="tx1"/>
                </a:solidFill>
              </a:rPr>
              <a:t>存储转发</a:t>
            </a:r>
            <a:endParaRPr lang="zh-CN" altLang="en-US" sz="1050" dirty="0">
              <a:solidFill>
                <a:schemeClr val="tx1"/>
              </a:solidFill>
            </a:endParaRPr>
          </a:p>
        </p:txBody>
      </p:sp>
      <p:grpSp>
        <p:nvGrpSpPr>
          <p:cNvPr id="196" name="组合 195"/>
          <p:cNvGrpSpPr/>
          <p:nvPr/>
        </p:nvGrpSpPr>
        <p:grpSpPr bwMode="auto">
          <a:xfrm>
            <a:off x="1715586" y="1339584"/>
            <a:ext cx="884237" cy="611187"/>
            <a:chOff x="1986461" y="1436989"/>
            <a:chExt cx="883227" cy="610785"/>
          </a:xfrm>
        </p:grpSpPr>
        <p:grpSp>
          <p:nvGrpSpPr>
            <p:cNvPr id="84041" name="Group 122"/>
            <p:cNvGrpSpPr/>
            <p:nvPr/>
          </p:nvGrpSpPr>
          <p:grpSpPr bwMode="auto">
            <a:xfrm>
              <a:off x="1986461" y="1436989"/>
              <a:ext cx="800435" cy="587904"/>
              <a:chOff x="71" y="1473"/>
              <a:chExt cx="974" cy="775"/>
            </a:xfrm>
          </p:grpSpPr>
          <p:sp>
            <p:nvSpPr>
              <p:cNvPr id="84045" name="Line 92"/>
              <p:cNvSpPr>
                <a:spLocks noChangeShapeType="1"/>
              </p:cNvSpPr>
              <p:nvPr/>
            </p:nvSpPr>
            <p:spPr bwMode="auto">
              <a:xfrm>
                <a:off x="630" y="1474"/>
                <a:ext cx="18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6" name="Line 94"/>
              <p:cNvSpPr>
                <a:spLocks noChangeShapeType="1"/>
              </p:cNvSpPr>
              <p:nvPr/>
            </p:nvSpPr>
            <p:spPr bwMode="auto">
              <a:xfrm>
                <a:off x="622" y="2248"/>
                <a:ext cx="181"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84047" name="Text Box 95"/>
              <p:cNvSpPr txBox="1">
                <a:spLocks noChangeArrowheads="1"/>
              </p:cNvSpPr>
              <p:nvPr/>
            </p:nvSpPr>
            <p:spPr bwMode="auto">
              <a:xfrm>
                <a:off x="71" y="1733"/>
                <a:ext cx="974" cy="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0" hangingPunct="0"/>
                <a:r>
                  <a:rPr lang="zh-CN" altLang="en-US" sz="1200" b="1">
                    <a:latin typeface="微软雅黑" panose="020B0503020204020204" pitchFamily="34" charset="-122"/>
                    <a:ea typeface="微软雅黑" panose="020B0503020204020204" pitchFamily="34" charset="-122"/>
                  </a:rPr>
                  <a:t>连接建立</a:t>
                </a:r>
                <a:endParaRPr lang="zh-CN" altLang="en-US" sz="1200" b="1">
                  <a:latin typeface="微软雅黑" panose="020B0503020204020204" pitchFamily="34" charset="-122"/>
                  <a:ea typeface="微软雅黑" panose="020B0503020204020204" pitchFamily="34" charset="-122"/>
                </a:endParaRPr>
              </a:p>
            </p:txBody>
          </p:sp>
          <p:sp>
            <p:nvSpPr>
              <p:cNvPr id="84048" name="Line 97"/>
              <p:cNvSpPr>
                <a:spLocks noChangeShapeType="1"/>
              </p:cNvSpPr>
              <p:nvPr/>
            </p:nvSpPr>
            <p:spPr bwMode="auto">
              <a:xfrm>
                <a:off x="720" y="1473"/>
                <a:ext cx="0" cy="759"/>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pSp>
        <p:sp>
          <p:nvSpPr>
            <p:cNvPr id="84042" name="Line 98"/>
            <p:cNvSpPr>
              <a:spLocks noChangeShapeType="1"/>
            </p:cNvSpPr>
            <p:nvPr/>
          </p:nvSpPr>
          <p:spPr bwMode="auto">
            <a:xfrm>
              <a:off x="2785557" y="1492950"/>
              <a:ext cx="0" cy="504318"/>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3" name="Line 93"/>
            <p:cNvSpPr>
              <a:spLocks noChangeShapeType="1"/>
            </p:cNvSpPr>
            <p:nvPr/>
          </p:nvSpPr>
          <p:spPr bwMode="auto">
            <a:xfrm>
              <a:off x="2708145" y="2047774"/>
              <a:ext cx="14956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4" name="Line 93"/>
            <p:cNvSpPr>
              <a:spLocks noChangeShapeType="1"/>
            </p:cNvSpPr>
            <p:nvPr/>
          </p:nvSpPr>
          <p:spPr bwMode="auto">
            <a:xfrm>
              <a:off x="2720120" y="1448209"/>
              <a:ext cx="14956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4037" name="Line 102"/>
          <p:cNvSpPr>
            <a:spLocks noChangeShapeType="1"/>
          </p:cNvSpPr>
          <p:nvPr/>
        </p:nvSpPr>
        <p:spPr bwMode="auto">
          <a:xfrm>
            <a:off x="6751136" y="132212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8" name="Line 103"/>
          <p:cNvSpPr>
            <a:spLocks noChangeShapeType="1"/>
          </p:cNvSpPr>
          <p:nvPr/>
        </p:nvSpPr>
        <p:spPr bwMode="auto">
          <a:xfrm>
            <a:off x="6457448" y="1306246"/>
            <a:ext cx="0" cy="1820863"/>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39" name="Line 101"/>
          <p:cNvSpPr>
            <a:spLocks noChangeShapeType="1"/>
          </p:cNvSpPr>
          <p:nvPr/>
        </p:nvSpPr>
        <p:spPr bwMode="auto">
          <a:xfrm>
            <a:off x="7049586" y="132847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4040" name="Line 115"/>
          <p:cNvSpPr>
            <a:spLocks noChangeShapeType="1"/>
          </p:cNvSpPr>
          <p:nvPr/>
        </p:nvSpPr>
        <p:spPr bwMode="auto">
          <a:xfrm>
            <a:off x="6154236" y="1309421"/>
            <a:ext cx="0" cy="1822450"/>
          </a:xfrm>
          <a:prstGeom prst="line">
            <a:avLst/>
          </a:prstGeom>
          <a:noFill/>
          <a:ln w="19050">
            <a:solidFill>
              <a:schemeClr val="tx1"/>
            </a:solidFill>
            <a:round/>
            <a:headEnd type="none" w="sm" len="lg"/>
            <a:tailEnd type="non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文本占位符 2"/>
          <p:cNvSpPr>
            <a:spLocks noGrp="1"/>
          </p:cNvSpPr>
          <p:nvPr>
            <p:ph type="body" sz="quarter" idx="11"/>
          </p:nvPr>
        </p:nvSpPr>
        <p:spPr/>
        <p:txBody>
          <a:bodyPr/>
          <a:lstStyle/>
          <a:p>
            <a:r>
              <a:rPr lang="zh-CN" altLang="en-US" dirty="0"/>
              <a:t>电路交换、报文交换和分组交换的主要区别</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196"/>
                                        </p:tgtEl>
                                        <p:attrNameLst>
                                          <p:attrName>style.visibility</p:attrName>
                                        </p:attrNameLst>
                                      </p:cBhvr>
                                      <p:to>
                                        <p:strVal val="visible"/>
                                      </p:to>
                                    </p:set>
                                    <p:animEffect transition="in" filter="wipe(left)">
                                      <p:cBhvr>
                                        <p:cTn id="7" dur="1000"/>
                                        <p:tgtEl>
                                          <p:spTgt spid="196"/>
                                        </p:tgtEl>
                                      </p:cBhvr>
                                    </p:animEffect>
                                  </p:childTnLst>
                                </p:cTn>
                              </p:par>
                            </p:childTnLst>
                          </p:cTn>
                        </p:par>
                        <p:par>
                          <p:cTn id="8" fill="hold">
                            <p:stCondLst>
                              <p:cond delay="2000"/>
                            </p:stCondLst>
                            <p:childTnLst>
                              <p:par>
                                <p:cTn id="9" presetID="22" presetClass="entr" presetSubtype="8" fill="hold" grpId="0"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wipe(left)">
                                      <p:cBhvr>
                                        <p:cTn id="11" dur="1000"/>
                                        <p:tgtEl>
                                          <p:spTgt spid="28"/>
                                        </p:tgtEl>
                                      </p:cBhvr>
                                    </p:animEffect>
                                  </p:childTnLst>
                                </p:cTn>
                              </p:par>
                            </p:childTnLst>
                          </p:cTn>
                        </p:par>
                        <p:par>
                          <p:cTn id="12" fill="hold">
                            <p:stCondLst>
                              <p:cond delay="3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1000"/>
                                        <p:tgtEl>
                                          <p:spTgt spid="29"/>
                                        </p:tgtEl>
                                      </p:cBhvr>
                                    </p:animEffect>
                                  </p:childTnLst>
                                </p:cTn>
                              </p:par>
                            </p:childTnLst>
                          </p:cTn>
                        </p:par>
                        <p:par>
                          <p:cTn id="16" fill="hold">
                            <p:stCondLst>
                              <p:cond delay="4000"/>
                            </p:stCondLst>
                            <p:childTnLst>
                              <p:par>
                                <p:cTn id="17" presetID="22" presetClass="entr" presetSubtype="8" fill="hold" grpId="0" nodeType="after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wipe(left)">
                                      <p:cBhvr>
                                        <p:cTn id="19" dur="1000"/>
                                        <p:tgtEl>
                                          <p:spTgt spid="30"/>
                                        </p:tgtEl>
                                      </p:cBhvr>
                                    </p:animEffect>
                                  </p:childTnLst>
                                </p:cTn>
                              </p:par>
                            </p:childTnLst>
                          </p:cTn>
                        </p:par>
                        <p:par>
                          <p:cTn id="20" fill="hold">
                            <p:stCondLst>
                              <p:cond delay="5000"/>
                            </p:stCondLst>
                            <p:childTnLst>
                              <p:par>
                                <p:cTn id="21" presetID="22" presetClass="entr" presetSubtype="2"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wipe(right)">
                                      <p:cBhvr>
                                        <p:cTn id="23" dur="1000"/>
                                        <p:tgtEl>
                                          <p:spTgt spid="31"/>
                                        </p:tgtEl>
                                      </p:cBhvr>
                                    </p:animEffect>
                                  </p:childTnLst>
                                </p:cTn>
                              </p:par>
                            </p:childTnLst>
                          </p:cTn>
                        </p:par>
                        <p:par>
                          <p:cTn id="24" fill="hold">
                            <p:stCondLst>
                              <p:cond delay="6000"/>
                            </p:stCondLst>
                            <p:childTnLst>
                              <p:par>
                                <p:cTn id="25" presetID="22" presetClass="entr" presetSubtype="8"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1000"/>
                                        <p:tgtEl>
                                          <p:spTgt spid="42"/>
                                        </p:tgtEl>
                                      </p:cBhvr>
                                    </p:animEffect>
                                  </p:childTnLst>
                                </p:cTn>
                              </p:par>
                            </p:childTnLst>
                          </p:cTn>
                        </p:par>
                        <p:par>
                          <p:cTn id="28" fill="hold">
                            <p:stCondLst>
                              <p:cond delay="7000"/>
                            </p:stCondLst>
                            <p:childTnLst>
                              <p:par>
                                <p:cTn id="29" presetID="22" presetClass="entr" presetSubtype="8" fill="hold" nodeType="afterEffect">
                                  <p:stCondLst>
                                    <p:cond delay="0"/>
                                  </p:stCondLst>
                                  <p:childTnLst>
                                    <p:set>
                                      <p:cBhvr>
                                        <p:cTn id="30" dur="1" fill="hold">
                                          <p:stCondLst>
                                            <p:cond delay="0"/>
                                          </p:stCondLst>
                                        </p:cTn>
                                        <p:tgtEl>
                                          <p:spTgt spid="54"/>
                                        </p:tgtEl>
                                        <p:attrNameLst>
                                          <p:attrName>style.visibility</p:attrName>
                                        </p:attrNameLst>
                                      </p:cBhvr>
                                      <p:to>
                                        <p:strVal val="visible"/>
                                      </p:to>
                                    </p:set>
                                    <p:animEffect transition="in" filter="wipe(left)">
                                      <p:cBhvr>
                                        <p:cTn id="31" dur="1000"/>
                                        <p:tgtEl>
                                          <p:spTgt spid="54"/>
                                        </p:tgtEl>
                                      </p:cBhvr>
                                    </p:animEffect>
                                  </p:childTnLst>
                                </p:cTn>
                              </p:par>
                            </p:childTnLst>
                          </p:cTn>
                        </p:par>
                        <p:par>
                          <p:cTn id="32" fill="hold">
                            <p:stCondLst>
                              <p:cond delay="8000"/>
                            </p:stCondLst>
                            <p:childTnLst>
                              <p:par>
                                <p:cTn id="33" presetID="22" presetClass="entr" presetSubtype="8" fill="hold" nodeType="afterEffect">
                                  <p:stCondLst>
                                    <p:cond delay="0"/>
                                  </p:stCondLst>
                                  <p:childTnLst>
                                    <p:set>
                                      <p:cBhvr>
                                        <p:cTn id="34" dur="1" fill="hold">
                                          <p:stCondLst>
                                            <p:cond delay="0"/>
                                          </p:stCondLst>
                                        </p:cTn>
                                        <p:tgtEl>
                                          <p:spTgt spid="71"/>
                                        </p:tgtEl>
                                        <p:attrNameLst>
                                          <p:attrName>style.visibility</p:attrName>
                                        </p:attrNameLst>
                                      </p:cBhvr>
                                      <p:to>
                                        <p:strVal val="visible"/>
                                      </p:to>
                                    </p:set>
                                    <p:animEffect transition="in" filter="wipe(left)">
                                      <p:cBhvr>
                                        <p:cTn id="35" dur="1000"/>
                                        <p:tgtEl>
                                          <p:spTgt spid="71"/>
                                        </p:tgtEl>
                                      </p:cBhvr>
                                    </p:animEffect>
                                  </p:childTnLst>
                                </p:cTn>
                              </p:par>
                            </p:childTnLst>
                          </p:cTn>
                        </p:par>
                        <p:par>
                          <p:cTn id="36" fill="hold">
                            <p:stCondLst>
                              <p:cond delay="9000"/>
                            </p:stCondLst>
                            <p:childTnLst>
                              <p:par>
                                <p:cTn id="37" presetID="22" presetClass="entr" presetSubtype="8" fill="hold" grpId="0"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1000"/>
                                        <p:tgtEl>
                                          <p:spTgt spid="68"/>
                                        </p:tgtEl>
                                      </p:cBhvr>
                                    </p:animEffect>
                                  </p:childTnLst>
                                </p:cTn>
                              </p:par>
                            </p:childTnLst>
                          </p:cTn>
                        </p:par>
                        <p:par>
                          <p:cTn id="40" fill="hold">
                            <p:stCondLst>
                              <p:cond delay="10000"/>
                            </p:stCondLst>
                            <p:childTnLst>
                              <p:par>
                                <p:cTn id="41" presetID="22" presetClass="entr" presetSubtype="8"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wipe(left)">
                                      <p:cBhvr>
                                        <p:cTn id="43" dur="1000"/>
                                        <p:tgtEl>
                                          <p:spTgt spid="69"/>
                                        </p:tgtEl>
                                      </p:cBhvr>
                                    </p:animEffect>
                                  </p:childTnLst>
                                </p:cTn>
                              </p:par>
                            </p:childTnLst>
                          </p:cTn>
                        </p:par>
                        <p:par>
                          <p:cTn id="44" fill="hold">
                            <p:stCondLst>
                              <p:cond delay="11000"/>
                            </p:stCondLst>
                            <p:childTnLst>
                              <p:par>
                                <p:cTn id="45" presetID="22" presetClass="entr" presetSubtype="8" fill="hold" grpId="0" nodeType="afterEffect">
                                  <p:stCondLst>
                                    <p:cond delay="0"/>
                                  </p:stCondLst>
                                  <p:childTnLst>
                                    <p:set>
                                      <p:cBhvr>
                                        <p:cTn id="46" dur="1" fill="hold">
                                          <p:stCondLst>
                                            <p:cond delay="0"/>
                                          </p:stCondLst>
                                        </p:cTn>
                                        <p:tgtEl>
                                          <p:spTgt spid="70"/>
                                        </p:tgtEl>
                                        <p:attrNameLst>
                                          <p:attrName>style.visibility</p:attrName>
                                        </p:attrNameLst>
                                      </p:cBhvr>
                                      <p:to>
                                        <p:strVal val="visible"/>
                                      </p:to>
                                    </p:set>
                                    <p:animEffect transition="in" filter="wipe(left)">
                                      <p:cBhvr>
                                        <p:cTn id="47" dur="1000"/>
                                        <p:tgtEl>
                                          <p:spTgt spid="70"/>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childTnLst>
                                </p:cTn>
                              </p:par>
                            </p:childTnLst>
                          </p:cTn>
                        </p:par>
                        <p:par>
                          <p:cTn id="52" fill="hold">
                            <p:stCondLst>
                              <p:cond delay="0"/>
                            </p:stCondLst>
                            <p:childTnLst>
                              <p:par>
                                <p:cTn id="53" presetID="22" presetClass="entr" presetSubtype="8" fill="hold" nodeType="after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left)">
                                      <p:cBhvr>
                                        <p:cTn id="55" dur="2000"/>
                                        <p:tgtEl>
                                          <p:spTgt spid="17"/>
                                        </p:tgtEl>
                                      </p:cBhvr>
                                    </p:animEffect>
                                  </p:childTnLst>
                                </p:cTn>
                              </p:par>
                            </p:childTnLst>
                          </p:cTn>
                        </p:par>
                        <p:par>
                          <p:cTn id="56" fill="hold">
                            <p:stCondLst>
                              <p:cond delay="2000"/>
                            </p:stCondLst>
                            <p:childTnLst>
                              <p:par>
                                <p:cTn id="57" presetID="22" presetClass="entr" presetSubtype="8" fill="hold" nodeType="after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wipe(left)">
                                      <p:cBhvr>
                                        <p:cTn id="59" dur="2000"/>
                                        <p:tgtEl>
                                          <p:spTgt spid="5"/>
                                        </p:tgtEl>
                                      </p:cBhvr>
                                    </p:animEffect>
                                  </p:childTnLst>
                                </p:cTn>
                              </p:par>
                            </p:childTnLst>
                          </p:cTn>
                        </p:par>
                        <p:par>
                          <p:cTn id="60" fill="hold">
                            <p:stCondLst>
                              <p:cond delay="4000"/>
                            </p:stCondLst>
                            <p:childTnLst>
                              <p:par>
                                <p:cTn id="61" presetID="22" presetClass="entr" presetSubtype="8" fill="hold" nodeType="after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wipe(left)">
                                      <p:cBhvr>
                                        <p:cTn id="63" dur="2000"/>
                                        <p:tgtEl>
                                          <p:spTgt spid="11"/>
                                        </p:tgtEl>
                                      </p:cBhvr>
                                    </p:animEffec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34"/>
                                        </p:tgtEl>
                                        <p:attrNameLst>
                                          <p:attrName>style.visibility</p:attrName>
                                        </p:attrNameLst>
                                      </p:cBhvr>
                                      <p:to>
                                        <p:strVal val="visible"/>
                                      </p:to>
                                    </p:set>
                                  </p:childTnLst>
                                </p:cTn>
                              </p:par>
                            </p:childTnLst>
                          </p:cTn>
                        </p:par>
                        <p:par>
                          <p:cTn id="68" fill="hold">
                            <p:stCondLst>
                              <p:cond delay="0"/>
                            </p:stCondLst>
                            <p:childTnLst>
                              <p:par>
                                <p:cTn id="69" presetID="22" presetClass="entr" presetSubtype="8" fill="hold" nodeType="afterEffect">
                                  <p:stCondLst>
                                    <p:cond delay="0"/>
                                  </p:stCondLst>
                                  <p:childTnLst>
                                    <p:set>
                                      <p:cBhvr>
                                        <p:cTn id="70" dur="1" fill="hold">
                                          <p:stCondLst>
                                            <p:cond delay="0"/>
                                          </p:stCondLst>
                                        </p:cTn>
                                        <p:tgtEl>
                                          <p:spTgt spid="61"/>
                                        </p:tgtEl>
                                        <p:attrNameLst>
                                          <p:attrName>style.visibility</p:attrName>
                                        </p:attrNameLst>
                                      </p:cBhvr>
                                      <p:to>
                                        <p:strVal val="visible"/>
                                      </p:to>
                                    </p:set>
                                    <p:animEffect transition="in" filter="wipe(left)">
                                      <p:cBhvr>
                                        <p:cTn id="71" dur="2000"/>
                                        <p:tgtEl>
                                          <p:spTgt spid="61"/>
                                        </p:tgtEl>
                                      </p:cBhvr>
                                    </p:animEffect>
                                  </p:childTnLst>
                                </p:cTn>
                              </p:par>
                            </p:childTnLst>
                          </p:cTn>
                        </p:par>
                        <p:par>
                          <p:cTn id="72" fill="hold">
                            <p:stCondLst>
                              <p:cond delay="2000"/>
                            </p:stCondLst>
                            <p:childTnLst>
                              <p:par>
                                <p:cTn id="73" presetID="22" presetClass="entr" presetSubtype="8" fill="hold" nodeType="afterEffect">
                                  <p:stCondLst>
                                    <p:cond delay="0"/>
                                  </p:stCondLst>
                                  <p:childTnLst>
                                    <p:set>
                                      <p:cBhvr>
                                        <p:cTn id="74" dur="1" fill="hold">
                                          <p:stCondLst>
                                            <p:cond delay="0"/>
                                          </p:stCondLst>
                                        </p:cTn>
                                        <p:tgtEl>
                                          <p:spTgt spid="114"/>
                                        </p:tgtEl>
                                        <p:attrNameLst>
                                          <p:attrName>style.visibility</p:attrName>
                                        </p:attrNameLst>
                                      </p:cBhvr>
                                      <p:to>
                                        <p:strVal val="visible"/>
                                      </p:to>
                                    </p:set>
                                    <p:animEffect transition="in" filter="wipe(left)">
                                      <p:cBhvr>
                                        <p:cTn id="75" dur="2000"/>
                                        <p:tgtEl>
                                          <p:spTgt spid="114"/>
                                        </p:tgtEl>
                                      </p:cBhvr>
                                    </p:animEffect>
                                  </p:childTnLst>
                                </p:cTn>
                              </p:par>
                            </p:childTnLst>
                          </p:cTn>
                        </p:par>
                        <p:par>
                          <p:cTn id="76" fill="hold">
                            <p:stCondLst>
                              <p:cond delay="4000"/>
                            </p:stCondLst>
                            <p:childTnLst>
                              <p:par>
                                <p:cTn id="77" presetID="22" presetClass="entr" presetSubtype="8" fill="hold" nodeType="afterEffect">
                                  <p:stCondLst>
                                    <p:cond delay="0"/>
                                  </p:stCondLst>
                                  <p:childTnLst>
                                    <p:set>
                                      <p:cBhvr>
                                        <p:cTn id="78" dur="1" fill="hold">
                                          <p:stCondLst>
                                            <p:cond delay="0"/>
                                          </p:stCondLst>
                                        </p:cTn>
                                        <p:tgtEl>
                                          <p:spTgt spid="127"/>
                                        </p:tgtEl>
                                        <p:attrNameLst>
                                          <p:attrName>style.visibility</p:attrName>
                                        </p:attrNameLst>
                                      </p:cBhvr>
                                      <p:to>
                                        <p:strVal val="visible"/>
                                      </p:to>
                                    </p:set>
                                    <p:animEffect transition="in" filter="wipe(left)">
                                      <p:cBhvr>
                                        <p:cTn id="79" dur="2000"/>
                                        <p:tgtEl>
                                          <p:spTgt spid="127"/>
                                        </p:tgtEl>
                                      </p:cBhvr>
                                    </p:animEffect>
                                  </p:childTnLst>
                                </p:cTn>
                              </p:par>
                            </p:childTnLst>
                          </p:cTn>
                        </p:par>
                        <p:par>
                          <p:cTn id="80" fill="hold">
                            <p:stCondLst>
                              <p:cond delay="6000"/>
                            </p:stCondLst>
                            <p:childTnLst>
                              <p:par>
                                <p:cTn id="81" presetID="22" presetClass="entr" presetSubtype="8" fill="hold" nodeType="afterEffect">
                                  <p:stCondLst>
                                    <p:cond delay="0"/>
                                  </p:stCondLst>
                                  <p:childTnLst>
                                    <p:set>
                                      <p:cBhvr>
                                        <p:cTn id="82" dur="1" fill="hold">
                                          <p:stCondLst>
                                            <p:cond delay="0"/>
                                          </p:stCondLst>
                                        </p:cTn>
                                        <p:tgtEl>
                                          <p:spTgt spid="214"/>
                                        </p:tgtEl>
                                        <p:attrNameLst>
                                          <p:attrName>style.visibility</p:attrName>
                                        </p:attrNameLst>
                                      </p:cBhvr>
                                      <p:to>
                                        <p:strVal val="visible"/>
                                      </p:to>
                                    </p:set>
                                    <p:animEffect transition="in" filter="wipe(left)">
                                      <p:cBhvr>
                                        <p:cTn id="83" dur="2000"/>
                                        <p:tgtEl>
                                          <p:spTgt spid="214"/>
                                        </p:tgtEl>
                                      </p:cBhvr>
                                    </p:animEffect>
                                  </p:childTnLst>
                                </p:cTn>
                              </p:par>
                            </p:childTnLst>
                          </p:cTn>
                        </p:par>
                        <p:par>
                          <p:cTn id="84" fill="hold">
                            <p:stCondLst>
                              <p:cond delay="8000"/>
                            </p:stCondLst>
                            <p:childTnLst>
                              <p:par>
                                <p:cTn id="85" presetID="22" presetClass="entr" presetSubtype="8" fill="hold" nodeType="afterEffect">
                                  <p:stCondLst>
                                    <p:cond delay="0"/>
                                  </p:stCondLst>
                                  <p:childTnLst>
                                    <p:set>
                                      <p:cBhvr>
                                        <p:cTn id="86" dur="1" fill="hold">
                                          <p:stCondLst>
                                            <p:cond delay="0"/>
                                          </p:stCondLst>
                                        </p:cTn>
                                        <p:tgtEl>
                                          <p:spTgt spid="164"/>
                                        </p:tgtEl>
                                        <p:attrNameLst>
                                          <p:attrName>style.visibility</p:attrName>
                                        </p:attrNameLst>
                                      </p:cBhvr>
                                      <p:to>
                                        <p:strVal val="visible"/>
                                      </p:to>
                                    </p:set>
                                    <p:animEffect transition="in" filter="wipe(left)">
                                      <p:cBhvr>
                                        <p:cTn id="87" dur="2000"/>
                                        <p:tgtEl>
                                          <p:spTgt spid="164"/>
                                        </p:tgtEl>
                                      </p:cBhvr>
                                    </p:animEffect>
                                  </p:childTnLst>
                                </p:cTn>
                              </p:par>
                            </p:childTnLst>
                          </p:cTn>
                        </p:par>
                        <p:par>
                          <p:cTn id="88" fill="hold">
                            <p:stCondLst>
                              <p:cond delay="10000"/>
                            </p:stCondLst>
                            <p:childTnLst>
                              <p:par>
                                <p:cTn id="89" presetID="22" presetClass="entr" presetSubtype="8" fill="hold" nodeType="afterEffect">
                                  <p:stCondLst>
                                    <p:cond delay="0"/>
                                  </p:stCondLst>
                                  <p:childTnLst>
                                    <p:set>
                                      <p:cBhvr>
                                        <p:cTn id="90" dur="1" fill="hold">
                                          <p:stCondLst>
                                            <p:cond delay="0"/>
                                          </p:stCondLst>
                                        </p:cTn>
                                        <p:tgtEl>
                                          <p:spTgt spid="180"/>
                                        </p:tgtEl>
                                        <p:attrNameLst>
                                          <p:attrName>style.visibility</p:attrName>
                                        </p:attrNameLst>
                                      </p:cBhvr>
                                      <p:to>
                                        <p:strVal val="visible"/>
                                      </p:to>
                                    </p:set>
                                    <p:animEffect transition="in" filter="wipe(left)">
                                      <p:cBhvr>
                                        <p:cTn id="91" dur="2000"/>
                                        <p:tgtEl>
                                          <p:spTgt spid="1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p:bldP spid="34" grpId="0"/>
      <p:bldP spid="68" grpId="0" animBg="1"/>
      <p:bldP spid="69" grpId="0" animBg="1"/>
      <p:bldP spid="70"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若要连续传送</a:t>
            </a:r>
            <a:r>
              <a:rPr lang="zh-CN" altLang="en-US" dirty="0">
                <a:solidFill>
                  <a:srgbClr val="0000CC"/>
                </a:solidFill>
              </a:rPr>
              <a:t>大量</a:t>
            </a:r>
            <a:r>
              <a:rPr lang="zh-CN" altLang="en-US" dirty="0"/>
              <a:t>的数据，且其传送时间</a:t>
            </a:r>
            <a:r>
              <a:rPr lang="zh-CN" altLang="en-US" dirty="0">
                <a:solidFill>
                  <a:srgbClr val="0000CC"/>
                </a:solidFill>
              </a:rPr>
              <a:t>远大于</a:t>
            </a:r>
            <a:r>
              <a:rPr lang="zh-CN" altLang="en-US" dirty="0"/>
              <a:t>连接建立时间，则</a:t>
            </a:r>
            <a:r>
              <a:rPr lang="zh-CN" altLang="en-US" dirty="0">
                <a:solidFill>
                  <a:srgbClr val="C00000"/>
                </a:solidFill>
              </a:rPr>
              <a:t>电路交换</a:t>
            </a:r>
            <a:r>
              <a:rPr lang="zh-CN" altLang="en-US" dirty="0"/>
              <a:t>的传输速率较快。</a:t>
            </a:r>
            <a:endParaRPr lang="zh-CN" altLang="en-US" dirty="0"/>
          </a:p>
          <a:p>
            <a:r>
              <a:rPr lang="zh-CN" altLang="en-US" dirty="0">
                <a:solidFill>
                  <a:srgbClr val="C00000"/>
                </a:solidFill>
              </a:rPr>
              <a:t>报文交换</a:t>
            </a:r>
            <a:r>
              <a:rPr lang="zh-CN" altLang="en-US" dirty="0"/>
              <a:t>和</a:t>
            </a:r>
            <a:r>
              <a:rPr lang="zh-CN" altLang="en-US" dirty="0">
                <a:solidFill>
                  <a:srgbClr val="C00000"/>
                </a:solidFill>
              </a:rPr>
              <a:t>分组交换</a:t>
            </a:r>
            <a:r>
              <a:rPr lang="zh-CN" altLang="en-US" dirty="0"/>
              <a:t>不需要预先分配传输带宽，在传送</a:t>
            </a:r>
            <a:r>
              <a:rPr lang="zh-CN" altLang="en-US" dirty="0">
                <a:solidFill>
                  <a:srgbClr val="0000CC"/>
                </a:solidFill>
              </a:rPr>
              <a:t>突发数据</a:t>
            </a:r>
            <a:r>
              <a:rPr lang="zh-CN" altLang="en-US" dirty="0"/>
              <a:t>时可提高整个网络的信道利用率。</a:t>
            </a:r>
            <a:endParaRPr lang="zh-CN" altLang="en-US" dirty="0"/>
          </a:p>
          <a:p>
            <a:r>
              <a:rPr lang="zh-CN" altLang="en-US" dirty="0"/>
              <a:t>由于一个分组的长度往往</a:t>
            </a:r>
            <a:r>
              <a:rPr lang="zh-CN" altLang="en-US" dirty="0">
                <a:solidFill>
                  <a:srgbClr val="0000CC"/>
                </a:solidFill>
              </a:rPr>
              <a:t>远小于</a:t>
            </a:r>
            <a:r>
              <a:rPr lang="zh-CN" altLang="en-US" dirty="0"/>
              <a:t>整个报文的长度，因此</a:t>
            </a:r>
            <a:r>
              <a:rPr lang="zh-CN" altLang="en-US" dirty="0">
                <a:solidFill>
                  <a:srgbClr val="C00000"/>
                </a:solidFill>
              </a:rPr>
              <a:t>分组交换</a:t>
            </a:r>
            <a:r>
              <a:rPr lang="zh-CN" altLang="en-US" dirty="0"/>
              <a:t>比报文交换的时延小，同时也具有更好的灵活性。</a:t>
            </a:r>
            <a:endParaRPr lang="zh-CN" altLang="en-US" dirty="0"/>
          </a:p>
          <a:p>
            <a:endParaRPr lang="zh-CN" altLang="en-US" dirty="0"/>
          </a:p>
        </p:txBody>
      </p:sp>
      <p:sp>
        <p:nvSpPr>
          <p:cNvPr id="2" name="文本占位符 1"/>
          <p:cNvSpPr>
            <a:spLocks noGrp="1"/>
          </p:cNvSpPr>
          <p:nvPr>
            <p:ph type="body" sz="quarter" idx="11"/>
          </p:nvPr>
        </p:nvSpPr>
        <p:spPr/>
        <p:txBody>
          <a:bodyPr/>
          <a:lstStyle/>
          <a:p>
            <a:r>
              <a:rPr lang="zh-CN" altLang="en-US" dirty="0"/>
              <a:t>三种</a:t>
            </a:r>
            <a:r>
              <a:rPr lang="zh-CN" altLang="en-US" dirty="0" smtClean="0"/>
              <a:t>交换</a:t>
            </a:r>
            <a:r>
              <a:rPr lang="zh-CN" altLang="en-US" dirty="0"/>
              <a:t>方式</a:t>
            </a:r>
            <a:r>
              <a:rPr lang="zh-CN" altLang="en-US" dirty="0" smtClean="0"/>
              <a:t>的比较</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47650" y="1530350"/>
            <a:ext cx="1615440" cy="1805940"/>
          </a:xfrm>
          <a:prstGeom prst="rect">
            <a:avLst/>
          </a:prstGeom>
        </p:spPr>
      </p:pic>
      <p:sp>
        <p:nvSpPr>
          <p:cNvPr id="3" name="文本框 2"/>
          <p:cNvSpPr txBox="1"/>
          <p:nvPr/>
        </p:nvSpPr>
        <p:spPr>
          <a:xfrm>
            <a:off x="2057400" y="655955"/>
            <a:ext cx="4572000" cy="1383665"/>
          </a:xfrm>
          <a:prstGeom prst="rect">
            <a:avLst/>
          </a:prstGeom>
          <a:noFill/>
        </p:spPr>
        <p:txBody>
          <a:bodyPr wrap="square" rtlCol="0" anchor="t">
            <a:spAutoFit/>
          </a:bodyPr>
          <a:lstStyle/>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1.下列交换技术中,节点不采用 “ 存储-转发 ” 方式的是哪一项。</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A.电路交换技术</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B.报文交换技术</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C.虚电路交换技术</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D.数据报交换技术</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文本框 3"/>
          <p:cNvSpPr txBox="1"/>
          <p:nvPr/>
        </p:nvSpPr>
        <p:spPr>
          <a:xfrm>
            <a:off x="2057400" y="2167890"/>
            <a:ext cx="4572000" cy="1168400"/>
          </a:xfrm>
          <a:prstGeom prst="rect">
            <a:avLst/>
          </a:prstGeom>
          <a:noFill/>
        </p:spPr>
        <p:txBody>
          <a:bodyPr wrap="square" rtlCol="0" anchor="t">
            <a:spAutoFit/>
          </a:bodyPr>
          <a:lstStyle/>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2.以下哪一项不是电路交换的特征。</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A.按需建立点对点信道</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B.数据无须携带地址信息</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C.点对点信道独占经过的物理链路带宽</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D.两两终端之间可以同时通信</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2057400" y="3464560"/>
            <a:ext cx="4572000" cy="1168400"/>
          </a:xfrm>
          <a:prstGeom prst="rect">
            <a:avLst/>
          </a:prstGeom>
          <a:noFill/>
        </p:spPr>
        <p:txBody>
          <a:bodyPr wrap="square" rtlCol="0" anchor="t">
            <a:spAutoFit/>
          </a:bodyPr>
          <a:lstStyle/>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3.一座大楼内的一个计算机网络系统,属于哪一项。</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A.PAN</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B.LAN</a:t>
            </a:r>
            <a:endParaRPr lang="zh-CN" altLang="en-US" sz="14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C.MAN</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sz="1400">
                <a:latin typeface="微软雅黑" panose="020B0503020204020204" pitchFamily="34" charset="-122"/>
                <a:ea typeface="微软雅黑" panose="020B0503020204020204" pitchFamily="34" charset="-122"/>
                <a:cs typeface="微软雅黑" panose="020B0503020204020204" pitchFamily="34" charset="-122"/>
              </a:rPr>
              <a:t>D.WAN</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 name="文本框 5"/>
          <p:cNvSpPr txBox="1"/>
          <p:nvPr/>
        </p:nvSpPr>
        <p:spPr>
          <a:xfrm>
            <a:off x="6967855" y="2362835"/>
            <a:ext cx="1543050" cy="521970"/>
          </a:xfrm>
          <a:prstGeom prst="rect">
            <a:avLst/>
          </a:prstGeom>
          <a:noFill/>
        </p:spPr>
        <p:txBody>
          <a:bodyPr wrap="square" rtlCol="0">
            <a:spAutoFit/>
          </a:bodyPr>
          <a:p>
            <a:r>
              <a:rPr lang="en-US" altLang="zh-CN" sz="2800" b="1">
                <a:solidFill>
                  <a:srgbClr val="FF0000"/>
                </a:solidFill>
                <a:latin typeface="Times New Roman" panose="02020603050405020304" pitchFamily="18" charset="0"/>
                <a:cs typeface="Times New Roman" panose="02020603050405020304" pitchFamily="18" charset="0"/>
              </a:rPr>
              <a:t>ADB</a:t>
            </a:r>
            <a:endParaRPr lang="en-US" altLang="zh-CN" sz="2800" b="1">
              <a:solidFill>
                <a:srgbClr val="FF0000"/>
              </a:solidFill>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0" name="Rectangle 46"/>
          <p:cNvSpPr>
            <a:spLocks noChangeArrowheads="1"/>
          </p:cNvSpPr>
          <p:nvPr/>
        </p:nvSpPr>
        <p:spPr bwMode="auto">
          <a:xfrm>
            <a:off x="466344" y="1031851"/>
            <a:ext cx="8129016" cy="515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“网络”是一个统称，泛指把人或物互连在一起而形成的系统。</a:t>
            </a:r>
            <a:endParaRPr lang="zh-CN" altLang="en-US" sz="2000" b="1" dirty="0">
              <a:latin typeface="微软雅黑" panose="020B0503020204020204" pitchFamily="34" charset="-122"/>
              <a:ea typeface="微软雅黑" panose="020B0503020204020204" pitchFamily="34" charset="-122"/>
            </a:endParaRPr>
          </a:p>
        </p:txBody>
      </p:sp>
      <p:grpSp>
        <p:nvGrpSpPr>
          <p:cNvPr id="11" name="组合 10"/>
          <p:cNvGrpSpPr/>
          <p:nvPr/>
        </p:nvGrpSpPr>
        <p:grpSpPr>
          <a:xfrm>
            <a:off x="466344" y="633886"/>
            <a:ext cx="8129016" cy="400110"/>
            <a:chOff x="466344" y="1151890"/>
            <a:chExt cx="8129016" cy="400110"/>
          </a:xfrm>
        </p:grpSpPr>
        <p:sp>
          <p:nvSpPr>
            <p:cNvPr id="12"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6"/>
            <p:cNvSpPr>
              <a:spLocks noChangeArrowheads="1"/>
            </p:cNvSpPr>
            <p:nvPr/>
          </p:nvSpPr>
          <p:spPr bwMode="auto">
            <a:xfrm>
              <a:off x="4182038" y="1151890"/>
              <a:ext cx="6976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网络</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960719" y="1615410"/>
            <a:ext cx="4961962" cy="2723621"/>
          </a:xfrm>
          <a:prstGeom prst="rect">
            <a:avLst/>
          </a:prstGeom>
        </p:spPr>
      </p:pic>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5501" y="1605492"/>
            <a:ext cx="5043760" cy="2733539"/>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73417" y="1605492"/>
            <a:ext cx="4973870" cy="273353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10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000" fill="hold"/>
                                        <p:tgtEl>
                                          <p:spTgt spid="8"/>
                                        </p:tgtEl>
                                        <p:attrNameLst>
                                          <p:attrName>ppt_x</p:attrName>
                                        </p:attrNameLst>
                                      </p:cBhvr>
                                      <p:tavLst>
                                        <p:tav tm="0">
                                          <p:val>
                                            <p:strVal val="1+#ppt_w/2"/>
                                          </p:val>
                                        </p:tav>
                                        <p:tav tm="100000">
                                          <p:val>
                                            <p:strVal val="#ppt_x"/>
                                          </p:val>
                                        </p:tav>
                                      </p:tavLst>
                                    </p:anim>
                                    <p:anim calcmode="lin" valueType="num">
                                      <p:cBhvr additive="base">
                                        <p:cTn id="8" dur="20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3000"/>
                            </p:stCondLst>
                            <p:childTnLst>
                              <p:par>
                                <p:cTn id="10" presetID="2" presetClass="entr" presetSubtype="8" fill="hold" nodeType="afterEffect">
                                  <p:stCondLst>
                                    <p:cond delay="100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2000" fill="hold"/>
                                        <p:tgtEl>
                                          <p:spTgt spid="2"/>
                                        </p:tgtEl>
                                        <p:attrNameLst>
                                          <p:attrName>ppt_x</p:attrName>
                                        </p:attrNameLst>
                                      </p:cBhvr>
                                      <p:tavLst>
                                        <p:tav tm="0">
                                          <p:val>
                                            <p:strVal val="0-#ppt_w/2"/>
                                          </p:val>
                                        </p:tav>
                                        <p:tav tm="100000">
                                          <p:val>
                                            <p:strVal val="#ppt_x"/>
                                          </p:val>
                                        </p:tav>
                                      </p:tavLst>
                                    </p:anim>
                                    <p:anim calcmode="lin" valueType="num">
                                      <p:cBhvr additive="base">
                                        <p:cTn id="13" dur="2000" fill="hold"/>
                                        <p:tgtEl>
                                          <p:spTgt spid="2"/>
                                        </p:tgtEl>
                                        <p:attrNameLst>
                                          <p:attrName>ppt_y</p:attrName>
                                        </p:attrNameLst>
                                      </p:cBhvr>
                                      <p:tavLst>
                                        <p:tav tm="0">
                                          <p:val>
                                            <p:strVal val="#ppt_y"/>
                                          </p:val>
                                        </p:tav>
                                        <p:tav tm="100000">
                                          <p:val>
                                            <p:strVal val="#ppt_y"/>
                                          </p:val>
                                        </p:tav>
                                      </p:tavLst>
                                    </p:anim>
                                  </p:childTnLst>
                                </p:cTn>
                              </p:par>
                            </p:childTnLst>
                          </p:cTn>
                        </p:par>
                        <p:par>
                          <p:cTn id="14" fill="hold">
                            <p:stCondLst>
                              <p:cond delay="6000"/>
                            </p:stCondLst>
                            <p:childTnLst>
                              <p:par>
                                <p:cTn id="15" presetID="2" presetClass="entr" presetSubtype="4" fill="hold" nodeType="afterEffect">
                                  <p:stCondLst>
                                    <p:cond delay="100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2000" fill="hold"/>
                                        <p:tgtEl>
                                          <p:spTgt spid="5"/>
                                        </p:tgtEl>
                                        <p:attrNameLst>
                                          <p:attrName>ppt_x</p:attrName>
                                        </p:attrNameLst>
                                      </p:cBhvr>
                                      <p:tavLst>
                                        <p:tav tm="0">
                                          <p:val>
                                            <p:strVal val="#ppt_x"/>
                                          </p:val>
                                        </p:tav>
                                        <p:tav tm="100000">
                                          <p:val>
                                            <p:strVal val="#ppt_x"/>
                                          </p:val>
                                        </p:tav>
                                      </p:tavLst>
                                    </p:anim>
                                    <p:anim calcmode="lin" valueType="num">
                                      <p:cBhvr additive="base">
                                        <p:cTn id="18" dur="2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r>
              <a:rPr lang="en-US" altLang="zh-CN" dirty="0"/>
              <a:t>1980 </a:t>
            </a:r>
            <a:r>
              <a:rPr lang="zh-CN" altLang="en-US" dirty="0"/>
              <a:t>年，铁道部开始进行计算机联网实验。</a:t>
            </a:r>
            <a:endParaRPr lang="zh-CN" altLang="en-US" dirty="0"/>
          </a:p>
          <a:p>
            <a:r>
              <a:rPr lang="en-US" altLang="zh-CN" dirty="0"/>
              <a:t>1989 </a:t>
            </a:r>
            <a:r>
              <a:rPr lang="zh-CN" altLang="en-US" dirty="0"/>
              <a:t>年 </a:t>
            </a:r>
            <a:r>
              <a:rPr lang="en-US" altLang="zh-CN" dirty="0"/>
              <a:t>11 </a:t>
            </a:r>
            <a:r>
              <a:rPr lang="zh-CN" altLang="en-US" dirty="0"/>
              <a:t>月，我国第一个公用分组交换网 </a:t>
            </a:r>
            <a:r>
              <a:rPr lang="en-US" altLang="zh-CN" dirty="0"/>
              <a:t>CNPAC </a:t>
            </a:r>
            <a:r>
              <a:rPr lang="zh-CN" altLang="en-US" dirty="0"/>
              <a:t>建成运行。 </a:t>
            </a:r>
            <a:endParaRPr lang="zh-CN" altLang="en-US" dirty="0"/>
          </a:p>
          <a:p>
            <a:r>
              <a:rPr lang="en-US" altLang="zh-CN" dirty="0"/>
              <a:t>1994 </a:t>
            </a:r>
            <a:r>
              <a:rPr lang="zh-CN" altLang="en-US" dirty="0"/>
              <a:t>年 </a:t>
            </a:r>
            <a:r>
              <a:rPr lang="en-US" altLang="zh-CN" dirty="0"/>
              <a:t>4 </a:t>
            </a:r>
            <a:r>
              <a:rPr lang="zh-CN" altLang="en-US" dirty="0"/>
              <a:t>月 </a:t>
            </a:r>
            <a:r>
              <a:rPr lang="en-US" altLang="zh-CN" dirty="0"/>
              <a:t>20 </a:t>
            </a:r>
            <a:r>
              <a:rPr lang="zh-CN" altLang="en-US" dirty="0"/>
              <a:t>日，我国用 </a:t>
            </a:r>
            <a:r>
              <a:rPr lang="en-US" altLang="zh-CN" dirty="0"/>
              <a:t>64 </a:t>
            </a:r>
            <a:r>
              <a:rPr lang="en-US" altLang="zh-CN" dirty="0" err="1"/>
              <a:t>kbit</a:t>
            </a:r>
            <a:r>
              <a:rPr lang="en-US" altLang="zh-CN" dirty="0"/>
              <a:t>/s </a:t>
            </a:r>
            <a:r>
              <a:rPr lang="zh-CN" altLang="en-US" dirty="0"/>
              <a:t>专线正式连入互联网，我国被国际上正式承认为接入互联网的国家。</a:t>
            </a:r>
            <a:endParaRPr lang="zh-CN" altLang="en-US" dirty="0"/>
          </a:p>
          <a:p>
            <a:r>
              <a:rPr lang="en-US" altLang="zh-CN" dirty="0"/>
              <a:t>1994 </a:t>
            </a:r>
            <a:r>
              <a:rPr lang="zh-CN" altLang="en-US" dirty="0"/>
              <a:t>年 </a:t>
            </a:r>
            <a:r>
              <a:rPr lang="en-US" altLang="zh-CN" dirty="0"/>
              <a:t>5 </a:t>
            </a:r>
            <a:r>
              <a:rPr lang="zh-CN" altLang="en-US" dirty="0"/>
              <a:t>月，中国科学院高能物理研究所设立了我国的第一个万维网服务器。</a:t>
            </a:r>
            <a:endParaRPr lang="zh-CN" altLang="en-US" dirty="0"/>
          </a:p>
          <a:p>
            <a:r>
              <a:rPr lang="en-US" altLang="zh-CN" dirty="0"/>
              <a:t>1994 </a:t>
            </a:r>
            <a:r>
              <a:rPr lang="zh-CN" altLang="en-US" dirty="0"/>
              <a:t>年 </a:t>
            </a:r>
            <a:r>
              <a:rPr lang="en-US" altLang="zh-CN" dirty="0"/>
              <a:t>9 </a:t>
            </a:r>
            <a:r>
              <a:rPr lang="zh-CN" altLang="en-US" dirty="0"/>
              <a:t>月，中国公用计算机互联网 </a:t>
            </a:r>
            <a:r>
              <a:rPr lang="en-US" altLang="zh-CN" dirty="0"/>
              <a:t>CHINANET </a:t>
            </a:r>
            <a:r>
              <a:rPr lang="zh-CN" altLang="en-US" dirty="0"/>
              <a:t>正式启动。</a:t>
            </a:r>
            <a:endParaRPr lang="zh-CN" altLang="en-US"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r>
              <a:rPr lang="zh-CN" altLang="en-US" dirty="0"/>
              <a:t>到目前为止，我国陆续建造了基于互联网技术的并能够和互联网互连的多个全国范围的公用计算机网络，其中规模最大的就是下面这五个：</a:t>
            </a:r>
            <a:endParaRPr lang="zh-CN" altLang="en-US" dirty="0"/>
          </a:p>
          <a:p>
            <a:pPr lvl="1"/>
            <a:r>
              <a:rPr lang="zh-CN" altLang="en-US" dirty="0"/>
              <a:t>中国电信互联网 </a:t>
            </a:r>
            <a:r>
              <a:rPr lang="en-US" altLang="zh-CN" dirty="0"/>
              <a:t>CHINANET</a:t>
            </a:r>
            <a:r>
              <a:rPr lang="zh-CN" altLang="en-US" dirty="0"/>
              <a:t>（也就是原来的中国公用计算机互联网）</a:t>
            </a:r>
            <a:endParaRPr lang="zh-CN" altLang="en-US" dirty="0"/>
          </a:p>
          <a:p>
            <a:pPr lvl="1"/>
            <a:r>
              <a:rPr lang="zh-CN" altLang="en-US" dirty="0"/>
              <a:t>中国联通互联网 </a:t>
            </a:r>
            <a:r>
              <a:rPr lang="en-US" altLang="zh-CN" dirty="0"/>
              <a:t>UNINET</a:t>
            </a:r>
            <a:endParaRPr lang="en-US" altLang="zh-CN" dirty="0"/>
          </a:p>
          <a:p>
            <a:pPr lvl="1"/>
            <a:r>
              <a:rPr lang="zh-CN" altLang="en-US" dirty="0"/>
              <a:t>中国移动互联网 </a:t>
            </a:r>
            <a:r>
              <a:rPr lang="en-US" altLang="zh-CN" dirty="0"/>
              <a:t>CMNET</a:t>
            </a:r>
            <a:endParaRPr lang="en-US" altLang="zh-CN" dirty="0"/>
          </a:p>
          <a:p>
            <a:pPr lvl="1"/>
            <a:r>
              <a:rPr lang="zh-CN" altLang="en-US" dirty="0"/>
              <a:t>中国教育和科研计算机网 </a:t>
            </a:r>
            <a:r>
              <a:rPr lang="en-US" altLang="zh-CN" dirty="0"/>
              <a:t>CERNET</a:t>
            </a:r>
            <a:endParaRPr lang="en-US" altLang="zh-CN" dirty="0"/>
          </a:p>
          <a:p>
            <a:pPr lvl="1"/>
            <a:r>
              <a:rPr lang="zh-CN" altLang="en-US" dirty="0"/>
              <a:t>中国科学技术网 </a:t>
            </a:r>
            <a:r>
              <a:rPr lang="en-US" altLang="zh-CN" dirty="0"/>
              <a:t>CSTNET</a:t>
            </a:r>
            <a:endParaRPr lang="en-US" altLang="zh-CN"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1.4</a:t>
            </a:r>
            <a:r>
              <a:rPr lang="en-US" altLang="zh-CN" dirty="0"/>
              <a:t>  </a:t>
            </a:r>
            <a:r>
              <a:rPr lang="zh-CN" altLang="en-US" dirty="0"/>
              <a:t>计算机网络在我国的</a:t>
            </a:r>
            <a:r>
              <a:rPr lang="zh-CN" altLang="en-US" dirty="0" smtClean="0"/>
              <a:t>发展</a:t>
            </a:r>
            <a:endParaRPr lang="zh-CN" altLang="en-US" dirty="0"/>
          </a:p>
        </p:txBody>
      </p:sp>
      <p:sp>
        <p:nvSpPr>
          <p:cNvPr id="5" name="内容占位符 4"/>
          <p:cNvSpPr>
            <a:spLocks noGrp="1"/>
          </p:cNvSpPr>
          <p:nvPr>
            <p:ph sz="quarter" idx="11"/>
          </p:nvPr>
        </p:nvSpPr>
        <p:spPr/>
        <p:txBody>
          <a:bodyPr/>
          <a:lstStyle/>
          <a:p>
            <a:pPr>
              <a:lnSpc>
                <a:spcPts val="2800"/>
              </a:lnSpc>
            </a:pPr>
            <a:r>
              <a:rPr lang="en-US" altLang="zh-CN" sz="1800" dirty="0" smtClean="0"/>
              <a:t>                 1994 </a:t>
            </a:r>
            <a:r>
              <a:rPr lang="zh-CN" altLang="en-US" sz="1800" dirty="0" smtClean="0"/>
              <a:t>年，中国</a:t>
            </a:r>
            <a:r>
              <a:rPr lang="zh-CN" altLang="en-US" sz="1800" dirty="0"/>
              <a:t>教育和科研计算机网 </a:t>
            </a:r>
            <a:r>
              <a:rPr lang="en-US" altLang="zh-CN" sz="1800" dirty="0"/>
              <a:t>CERNET (China Education and Research </a:t>
            </a:r>
            <a:r>
              <a:rPr lang="en-US" altLang="zh-CN" sz="1800" dirty="0" err="1"/>
              <a:t>NETwork</a:t>
            </a:r>
            <a:r>
              <a:rPr lang="en-US" altLang="zh-CN" sz="1800" dirty="0" smtClean="0"/>
              <a:t>) </a:t>
            </a:r>
            <a:r>
              <a:rPr lang="zh-CN" altLang="en-US" sz="1800" dirty="0" smtClean="0"/>
              <a:t>是</a:t>
            </a:r>
            <a:r>
              <a:rPr lang="zh-CN" altLang="en-US" sz="1800" dirty="0"/>
              <a:t>我国第一个 </a:t>
            </a:r>
            <a:r>
              <a:rPr lang="en-US" altLang="zh-CN" sz="1800" dirty="0"/>
              <a:t>IPv4 </a:t>
            </a:r>
            <a:r>
              <a:rPr lang="zh-CN" altLang="en-US" sz="1800" dirty="0"/>
              <a:t>互联网主干网。</a:t>
            </a:r>
            <a:endParaRPr lang="zh-CN" altLang="en-US" sz="1800" dirty="0"/>
          </a:p>
          <a:p>
            <a:pPr>
              <a:lnSpc>
                <a:spcPts val="2800"/>
              </a:lnSpc>
            </a:pPr>
            <a:r>
              <a:rPr lang="en-US" altLang="zh-CN" sz="1800" dirty="0"/>
              <a:t>2004 </a:t>
            </a:r>
            <a:r>
              <a:rPr lang="zh-CN" altLang="en-US" sz="1800" dirty="0"/>
              <a:t>年 </a:t>
            </a:r>
            <a:r>
              <a:rPr lang="en-US" altLang="zh-CN" sz="1800" dirty="0"/>
              <a:t>2 </a:t>
            </a:r>
            <a:r>
              <a:rPr lang="zh-CN" altLang="en-US" sz="1800" dirty="0"/>
              <a:t>月，我国的第一个下一代互联网 </a:t>
            </a:r>
            <a:r>
              <a:rPr lang="en-US" altLang="zh-CN" sz="1800" dirty="0"/>
              <a:t>CNGI </a:t>
            </a:r>
            <a:r>
              <a:rPr lang="zh-CN" altLang="en-US" sz="1800" dirty="0"/>
              <a:t>的主干网 </a:t>
            </a:r>
            <a:r>
              <a:rPr lang="en-US" altLang="zh-CN" sz="1800" dirty="0"/>
              <a:t>CERNET2 </a:t>
            </a:r>
            <a:r>
              <a:rPr lang="zh-CN" altLang="en-US" sz="1800" dirty="0"/>
              <a:t>试验网正式开通，并提供服务</a:t>
            </a:r>
            <a:r>
              <a:rPr lang="zh-CN" altLang="en-US" sz="1800" dirty="0" smtClean="0"/>
              <a:t>。</a:t>
            </a:r>
            <a:endParaRPr lang="en-US" altLang="zh-CN" sz="1800" dirty="0" smtClean="0"/>
          </a:p>
          <a:p>
            <a:pPr lvl="1">
              <a:lnSpc>
                <a:spcPts val="2800"/>
              </a:lnSpc>
            </a:pPr>
            <a:r>
              <a:rPr lang="zh-CN" altLang="en-US" sz="1600" dirty="0" smtClean="0"/>
              <a:t>试验</a:t>
            </a:r>
            <a:r>
              <a:rPr lang="zh-CN" altLang="en-US" sz="1600" dirty="0"/>
              <a:t>网</a:t>
            </a:r>
            <a:r>
              <a:rPr lang="zh-CN" altLang="en-US" sz="1600" dirty="0" smtClean="0"/>
              <a:t>以 </a:t>
            </a:r>
            <a:r>
              <a:rPr lang="en-US" altLang="zh-CN" sz="1600" dirty="0" smtClean="0"/>
              <a:t>2.5~10 </a:t>
            </a:r>
            <a:r>
              <a:rPr lang="en-US" altLang="zh-CN" sz="1600" dirty="0" err="1" smtClean="0"/>
              <a:t>Gbit</a:t>
            </a:r>
            <a:r>
              <a:rPr lang="en-US" altLang="zh-CN" sz="1600" dirty="0" smtClean="0"/>
              <a:t>/s </a:t>
            </a:r>
            <a:r>
              <a:rPr lang="zh-CN" altLang="en-US" sz="1600" dirty="0" smtClean="0"/>
              <a:t>的</a:t>
            </a:r>
            <a:r>
              <a:rPr lang="zh-CN" altLang="en-US" sz="1600" dirty="0"/>
              <a:t>速率连接北京、上海和广州三</a:t>
            </a:r>
            <a:r>
              <a:rPr lang="zh-CN" altLang="en-US" sz="1600" dirty="0" smtClean="0"/>
              <a:t>个 </a:t>
            </a:r>
            <a:r>
              <a:rPr lang="en-US" altLang="zh-CN" sz="1600" dirty="0" smtClean="0"/>
              <a:t>CERNET </a:t>
            </a:r>
            <a:r>
              <a:rPr lang="zh-CN" altLang="en-US" sz="1600" dirty="0" smtClean="0"/>
              <a:t>核心</a:t>
            </a:r>
            <a:r>
              <a:rPr lang="zh-CN" altLang="en-US" sz="1600" dirty="0"/>
              <a:t>节点，并与国际下一代互联网相连接。</a:t>
            </a:r>
            <a:endParaRPr lang="zh-CN" altLang="en-US" sz="1600" dirty="0"/>
          </a:p>
          <a:p>
            <a:pPr>
              <a:lnSpc>
                <a:spcPts val="2800"/>
              </a:lnSpc>
            </a:pPr>
            <a:r>
              <a:rPr lang="zh-CN" altLang="en-US" sz="1800" dirty="0" smtClean="0"/>
              <a:t>               中国</a:t>
            </a:r>
            <a:r>
              <a:rPr lang="zh-CN" altLang="en-US" sz="1800" dirty="0"/>
              <a:t>互联网络信息中心 </a:t>
            </a:r>
            <a:r>
              <a:rPr lang="en-US" altLang="zh-CN" sz="1800" dirty="0"/>
              <a:t>CNNIC (</a:t>
            </a:r>
            <a:r>
              <a:rPr lang="en-US" altLang="zh-CN" sz="1800" dirty="0" err="1"/>
              <a:t>ChiNa</a:t>
            </a:r>
            <a:r>
              <a:rPr lang="en-US" altLang="zh-CN" sz="1800" dirty="0"/>
              <a:t> Network Information Center</a:t>
            </a:r>
            <a:r>
              <a:rPr lang="en-US" altLang="zh-CN" sz="1800" dirty="0" smtClean="0"/>
              <a:t>)  </a:t>
            </a:r>
            <a:r>
              <a:rPr lang="zh-CN" altLang="en-US" sz="1800" dirty="0" smtClean="0"/>
              <a:t>每年</a:t>
            </a:r>
            <a:r>
              <a:rPr lang="zh-CN" altLang="en-US" sz="1800" dirty="0"/>
              <a:t>两次公布我国互联网的发展情况</a:t>
            </a:r>
            <a:r>
              <a:rPr lang="zh-CN" altLang="en-US" sz="1800" dirty="0" smtClean="0"/>
              <a:t>。</a:t>
            </a:r>
            <a:endParaRPr lang="en-US" altLang="zh-CN" sz="1800" dirty="0" smtClean="0"/>
          </a:p>
          <a:p>
            <a:pPr>
              <a:lnSpc>
                <a:spcPts val="2800"/>
              </a:lnSpc>
            </a:pPr>
            <a:r>
              <a:rPr lang="zh-CN" altLang="en-US" sz="1800" dirty="0" smtClean="0"/>
              <a:t>到 </a:t>
            </a:r>
            <a:r>
              <a:rPr lang="en-US" altLang="zh-CN" sz="1800" dirty="0" smtClean="0"/>
              <a:t>2019 </a:t>
            </a:r>
            <a:r>
              <a:rPr lang="zh-CN" altLang="en-US" sz="1800" dirty="0" smtClean="0"/>
              <a:t>年底</a:t>
            </a:r>
            <a:r>
              <a:rPr lang="zh-CN" altLang="en-US" sz="1800" dirty="0"/>
              <a:t>，我国的国际出口带宽已</a:t>
            </a:r>
            <a:r>
              <a:rPr lang="zh-CN" altLang="en-US" sz="1800" dirty="0" smtClean="0"/>
              <a:t>超过 </a:t>
            </a:r>
            <a:r>
              <a:rPr lang="en-US" altLang="zh-CN" sz="1800" dirty="0" smtClean="0"/>
              <a:t>8.8 </a:t>
            </a:r>
            <a:r>
              <a:rPr lang="en-US" altLang="zh-CN" sz="1800" dirty="0" err="1"/>
              <a:t>Tbit</a:t>
            </a:r>
            <a:r>
              <a:rPr lang="en-US" altLang="zh-CN" sz="1800" dirty="0"/>
              <a:t>/s </a:t>
            </a:r>
            <a:r>
              <a:rPr lang="zh-CN" altLang="en-US" sz="1800" dirty="0"/>
              <a:t>（</a:t>
            </a:r>
            <a:r>
              <a:rPr lang="en-US" altLang="zh-CN" sz="1800" dirty="0"/>
              <a:t>1 </a:t>
            </a:r>
            <a:r>
              <a:rPr lang="en-US" altLang="zh-CN" sz="1800" dirty="0" err="1"/>
              <a:t>Tbit</a:t>
            </a:r>
            <a:r>
              <a:rPr lang="en-US" altLang="zh-CN" sz="1800" dirty="0"/>
              <a:t>/s = 103 </a:t>
            </a:r>
            <a:r>
              <a:rPr lang="en-US" altLang="zh-CN" sz="1800" dirty="0" err="1"/>
              <a:t>Gbit</a:t>
            </a:r>
            <a:r>
              <a:rPr lang="en-US" altLang="zh-CN" sz="1800" dirty="0"/>
              <a:t>/s</a:t>
            </a:r>
            <a:r>
              <a:rPr lang="zh-CN" altLang="en-US" sz="1800" dirty="0"/>
              <a:t>）</a:t>
            </a:r>
            <a:r>
              <a:rPr lang="zh-CN" altLang="en-US" sz="1800" dirty="0" smtClean="0"/>
              <a:t>。</a:t>
            </a:r>
            <a:endParaRPr lang="zh-CN" altLang="en-US" sz="1800" dirty="0"/>
          </a:p>
          <a:p>
            <a:pPr>
              <a:lnSpc>
                <a:spcPts val="2800"/>
              </a:lnSpc>
            </a:pPr>
            <a:endParaRPr lang="zh-CN" altLang="en-US" sz="1800" dirty="0"/>
          </a:p>
        </p:txBody>
      </p:sp>
      <p:pic>
        <p:nvPicPr>
          <p:cNvPr id="2" name="图片 1"/>
          <p:cNvPicPr>
            <a:picLocks noChangeAspect="1"/>
          </p:cNvPicPr>
          <p:nvPr/>
        </p:nvPicPr>
        <p:blipFill rotWithShape="1">
          <a:blip r:embed="rId1"/>
          <a:srcRect l="6500" t="16439" r="68843" b="15068"/>
          <a:stretch>
            <a:fillRect/>
          </a:stretch>
        </p:blipFill>
        <p:spPr>
          <a:xfrm>
            <a:off x="899575" y="1098470"/>
            <a:ext cx="1114696" cy="387047"/>
          </a:xfrm>
          <a:prstGeom prst="rect">
            <a:avLst/>
          </a:prstGeom>
          <a:effectLst>
            <a:glow rad="63500">
              <a:schemeClr val="accent1">
                <a:satMod val="175000"/>
                <a:alpha val="40000"/>
              </a:schemeClr>
            </a:glow>
          </a:effectLst>
        </p:spPr>
      </p:pic>
      <p:pic>
        <p:nvPicPr>
          <p:cNvPr id="6" name="图片 5"/>
          <p:cNvPicPr>
            <a:picLocks noChangeAspect="1"/>
          </p:cNvPicPr>
          <p:nvPr/>
        </p:nvPicPr>
        <p:blipFill rotWithShape="1">
          <a:blip r:embed="rId2" cstate="print"/>
          <a:srcRect l="5940" t="20867" r="9032" b="12357"/>
          <a:stretch>
            <a:fillRect/>
          </a:stretch>
        </p:blipFill>
        <p:spPr>
          <a:xfrm>
            <a:off x="899575" y="3235065"/>
            <a:ext cx="913183" cy="402136"/>
          </a:xfrm>
          <a:prstGeom prst="rect">
            <a:avLst/>
          </a:prstGeom>
          <a:effectLst>
            <a:glow rad="63500">
              <a:schemeClr val="accent1">
                <a:satMod val="175000"/>
                <a:alpha val="40000"/>
              </a:schemeClr>
            </a:glow>
          </a:effectLst>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en-US" altLang="zh-CN" sz="1800" dirty="0" smtClean="0"/>
              <a:t>             1996 </a:t>
            </a:r>
            <a:r>
              <a:rPr lang="zh-CN" altLang="en-US" sz="1800" dirty="0" smtClean="0"/>
              <a:t>年</a:t>
            </a:r>
            <a:r>
              <a:rPr lang="zh-CN" altLang="en-US" sz="1800" dirty="0"/>
              <a:t>，张朝阳创立了中国第一家以风险投资资金建立的互联网公司</a:t>
            </a:r>
            <a:r>
              <a:rPr lang="en-US" altLang="zh-CN" sz="1800" dirty="0" smtClean="0"/>
              <a:t>—</a:t>
            </a:r>
            <a:r>
              <a:rPr lang="zh-CN" altLang="en-US" sz="1800" dirty="0" smtClean="0"/>
              <a:t>爱</a:t>
            </a:r>
            <a:r>
              <a:rPr lang="zh-CN" altLang="en-US" sz="1800" dirty="0"/>
              <a:t>特信公司。两年后，爱特信公司推出“搜狐”产品，并更名为搜狐公司</a:t>
            </a:r>
            <a:r>
              <a:rPr lang="en-US" altLang="zh-CN" sz="1800" dirty="0"/>
              <a:t>(</a:t>
            </a:r>
            <a:r>
              <a:rPr lang="en-US" altLang="zh-CN" sz="1800" dirty="0" err="1"/>
              <a:t>Sohu</a:t>
            </a:r>
            <a:r>
              <a:rPr lang="en-US" altLang="zh-CN" sz="1800" dirty="0"/>
              <a:t>)</a:t>
            </a:r>
            <a:r>
              <a:rPr lang="zh-CN" altLang="en-US" sz="1800" dirty="0"/>
              <a:t>。搜狐网站</a:t>
            </a:r>
            <a:r>
              <a:rPr lang="en-US" altLang="zh-CN" sz="1800" dirty="0"/>
              <a:t>(Sohu.com</a:t>
            </a:r>
            <a:r>
              <a:rPr lang="en-US" altLang="zh-CN" sz="1800" dirty="0" smtClean="0"/>
              <a:t>) </a:t>
            </a:r>
            <a:r>
              <a:rPr lang="zh-CN" altLang="en-US" sz="1800" dirty="0" smtClean="0"/>
              <a:t>是</a:t>
            </a:r>
            <a:r>
              <a:rPr lang="zh-CN" altLang="en-US" sz="1800" dirty="0"/>
              <a:t>中国首家大型分类查询搜索引擎。</a:t>
            </a:r>
            <a:endParaRPr lang="en-US" altLang="zh-CN" sz="1800" dirty="0" smtClean="0"/>
          </a:p>
          <a:p>
            <a:r>
              <a:rPr lang="en-US" altLang="zh-CN" sz="1800" dirty="0" smtClean="0"/>
              <a:t>                  1997 </a:t>
            </a:r>
            <a:r>
              <a:rPr lang="zh-CN" altLang="en-US" sz="1800" dirty="0" smtClean="0"/>
              <a:t>年</a:t>
            </a:r>
            <a:r>
              <a:rPr lang="zh-CN" altLang="en-US" sz="1800" dirty="0"/>
              <a:t>，丁磊创立了网易公司</a:t>
            </a:r>
            <a:r>
              <a:rPr lang="en-US" altLang="zh-CN" sz="1800" dirty="0"/>
              <a:t>(</a:t>
            </a:r>
            <a:r>
              <a:rPr lang="en-US" altLang="zh-CN" sz="1800" dirty="0" err="1"/>
              <a:t>NetEase</a:t>
            </a:r>
            <a:r>
              <a:rPr lang="en-US" altLang="zh-CN" sz="1800" dirty="0" smtClean="0"/>
              <a:t>)</a:t>
            </a:r>
            <a:r>
              <a:rPr lang="zh-CN" altLang="en-US" sz="1800" dirty="0" smtClean="0"/>
              <a:t>，</a:t>
            </a:r>
            <a:r>
              <a:rPr lang="zh-CN" altLang="en-US" sz="1800" dirty="0"/>
              <a:t>推出了中国第一家中文全文搜索引擎，开发的超大容量免费邮箱（如</a:t>
            </a:r>
            <a:r>
              <a:rPr lang="en-US" altLang="zh-CN" sz="1800" dirty="0"/>
              <a:t>163</a:t>
            </a:r>
            <a:r>
              <a:rPr lang="zh-CN" altLang="en-US" sz="1800" dirty="0"/>
              <a:t>和</a:t>
            </a:r>
            <a:r>
              <a:rPr lang="en-US" altLang="zh-CN" sz="1800" dirty="0"/>
              <a:t>126</a:t>
            </a:r>
            <a:r>
              <a:rPr lang="zh-CN" altLang="en-US" sz="1800" dirty="0"/>
              <a:t>等）。</a:t>
            </a:r>
            <a:endParaRPr lang="en-US" altLang="zh-CN" sz="1800" dirty="0" smtClean="0"/>
          </a:p>
          <a:p>
            <a:r>
              <a:rPr lang="en-US" altLang="zh-CN" sz="1800" dirty="0" smtClean="0"/>
              <a:t>                  1998 </a:t>
            </a:r>
            <a:r>
              <a:rPr lang="zh-CN" altLang="en-US" sz="1800" dirty="0" smtClean="0"/>
              <a:t>年</a:t>
            </a:r>
            <a:r>
              <a:rPr lang="zh-CN" altLang="en-US" sz="1800" dirty="0"/>
              <a:t>，王志东创立新浪网站</a:t>
            </a:r>
            <a:r>
              <a:rPr lang="en-US" altLang="zh-CN" sz="1800" dirty="0"/>
              <a:t>(</a:t>
            </a:r>
            <a:r>
              <a:rPr lang="en-US" altLang="zh-CN" sz="1800" dirty="0" smtClean="0"/>
              <a:t>Sina.com )</a:t>
            </a:r>
            <a:r>
              <a:rPr lang="zh-CN" altLang="en-US" sz="1800" dirty="0" smtClean="0"/>
              <a:t> 。</a:t>
            </a:r>
            <a:endParaRPr lang="en-US" altLang="zh-CN" sz="1800" dirty="0" smtClean="0"/>
          </a:p>
          <a:p>
            <a:r>
              <a:rPr lang="zh-CN" altLang="en-US" sz="1800" dirty="0" smtClean="0"/>
              <a:t>      新</a:t>
            </a:r>
            <a:r>
              <a:rPr lang="zh-CN" altLang="en-US" sz="1800" dirty="0"/>
              <a:t>浪的微</a:t>
            </a:r>
            <a:r>
              <a:rPr lang="zh-CN" altLang="en-US" sz="1800" dirty="0" smtClean="0"/>
              <a:t>博是</a:t>
            </a:r>
            <a:r>
              <a:rPr lang="zh-CN" altLang="en-US" sz="1800" dirty="0"/>
              <a:t>全球使用最多的微博之一</a:t>
            </a:r>
            <a:r>
              <a:rPr lang="zh-CN" altLang="en-US" sz="1800" dirty="0" smtClean="0"/>
              <a:t>。</a:t>
            </a:r>
            <a:endParaRPr lang="en-US" altLang="zh-CN" sz="1800" dirty="0" smtClean="0"/>
          </a:p>
          <a:p>
            <a:endParaRPr lang="zh-CN" altLang="en-US" sz="1800" dirty="0"/>
          </a:p>
        </p:txBody>
      </p:sp>
      <p:sp>
        <p:nvSpPr>
          <p:cNvPr id="4" name="文本占位符 3"/>
          <p:cNvSpPr>
            <a:spLocks noGrp="1"/>
          </p:cNvSpPr>
          <p:nvPr>
            <p:ph type="body" sz="quarter" idx="11"/>
          </p:nvPr>
        </p:nvSpPr>
        <p:spPr/>
        <p:txBody>
          <a:bodyPr/>
          <a:lstStyle/>
          <a:p>
            <a:r>
              <a:rPr lang="zh-CN" altLang="en-US" dirty="0" smtClean="0"/>
              <a:t>对</a:t>
            </a:r>
            <a:r>
              <a:rPr lang="zh-CN" altLang="en-US" dirty="0"/>
              <a:t>我国互联网事业发展影响较大的人物和事件</a:t>
            </a:r>
            <a:endParaRPr lang="zh-CN" altLang="en-US" dirty="0"/>
          </a:p>
        </p:txBody>
      </p:sp>
      <p:pic>
        <p:nvPicPr>
          <p:cNvPr id="2" name="图片 1"/>
          <p:cNvPicPr>
            <a:picLocks noChangeAspect="1"/>
          </p:cNvPicPr>
          <p:nvPr/>
        </p:nvPicPr>
        <p:blipFill rotWithShape="1">
          <a:blip r:embed="rId1" cstate="print">
            <a:extLst>
              <a:ext uri="{BEBA8EAE-BF5A-486C-A8C5-ECC9F3942E4B}">
                <a14:imgProps xmlns:a14="http://schemas.microsoft.com/office/drawing/2010/main">
                  <a14:imgLayer r:embed="rId2">
                    <a14:imgEffect>
                      <a14:artisticMosiaicBubbles/>
                    </a14:imgEffect>
                  </a14:imgLayer>
                </a14:imgProps>
              </a:ext>
            </a:extLst>
          </a:blip>
          <a:srcRect l="6929" r="9066" b="-1941"/>
          <a:stretch>
            <a:fillRect/>
          </a:stretch>
        </p:blipFill>
        <p:spPr>
          <a:xfrm>
            <a:off x="910530" y="1036453"/>
            <a:ext cx="830477" cy="421718"/>
          </a:xfrm>
          <a:prstGeom prst="rect">
            <a:avLst/>
          </a:prstGeom>
          <a:effectLst>
            <a:glow rad="63500">
              <a:schemeClr val="accent1">
                <a:satMod val="175000"/>
                <a:alpha val="40000"/>
              </a:schemeClr>
            </a:glow>
          </a:effectLst>
        </p:spPr>
      </p:pic>
      <p:pic>
        <p:nvPicPr>
          <p:cNvPr id="3" name="图片 2"/>
          <p:cNvPicPr>
            <a:picLocks noChangeAspect="1"/>
          </p:cNvPicPr>
          <p:nvPr/>
        </p:nvPicPr>
        <p:blipFill rotWithShape="1">
          <a:blip r:embed="rId3" cstate="print">
            <a:extLst>
              <a:ext uri="{BEBA8EAE-BF5A-486C-A8C5-ECC9F3942E4B}">
                <a14:imgProps xmlns:a14="http://schemas.microsoft.com/office/drawing/2010/main">
                  <a14:imgLayer r:embed="rId4">
                    <a14:imgEffect>
                      <a14:artisticMosiaicBubbles/>
                    </a14:imgEffect>
                  </a14:imgLayer>
                </a14:imgProps>
              </a:ext>
            </a:extLst>
          </a:blip>
          <a:srcRect l="9192" t="30767" r="7380" b="38525"/>
          <a:stretch>
            <a:fillRect/>
          </a:stretch>
        </p:blipFill>
        <p:spPr>
          <a:xfrm>
            <a:off x="908692" y="2196059"/>
            <a:ext cx="1166948" cy="405465"/>
          </a:xfrm>
          <a:prstGeom prst="rect">
            <a:avLst/>
          </a:prstGeom>
          <a:effectLst>
            <a:glow rad="63500">
              <a:schemeClr val="accent1">
                <a:satMod val="175000"/>
                <a:alpha val="40000"/>
              </a:schemeClr>
            </a:glow>
          </a:effectLst>
        </p:spPr>
      </p:pic>
      <p:pic>
        <p:nvPicPr>
          <p:cNvPr id="6" name="图片 5"/>
          <p:cNvPicPr>
            <a:picLocks noChangeAspect="1"/>
          </p:cNvPicPr>
          <p:nvPr/>
        </p:nvPicPr>
        <p:blipFill>
          <a:blip r:embed="rId5" cstate="print">
            <a:extLst>
              <a:ext uri="{BEBA8EAE-BF5A-486C-A8C5-ECC9F3942E4B}">
                <a14:imgProps xmlns:a14="http://schemas.microsoft.com/office/drawing/2010/main">
                  <a14:imgLayer r:embed="rId6">
                    <a14:imgEffect>
                      <a14:artisticMosiaicBubbles/>
                    </a14:imgEffect>
                  </a14:imgLayer>
                </a14:imgProps>
              </a:ext>
            </a:extLst>
          </a:blip>
          <a:stretch>
            <a:fillRect/>
          </a:stretch>
        </p:blipFill>
        <p:spPr>
          <a:xfrm>
            <a:off x="908692" y="2943603"/>
            <a:ext cx="1123430" cy="39044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7" cstate="print"/>
          <a:stretch>
            <a:fillRect/>
          </a:stretch>
        </p:blipFill>
        <p:spPr>
          <a:xfrm flipH="1">
            <a:off x="909668" y="3398362"/>
            <a:ext cx="372291" cy="372291"/>
          </a:xfrm>
          <a:prstGeom prst="rect">
            <a:avLst/>
          </a:prstGeom>
          <a:effectLst>
            <a:glow rad="63500">
              <a:schemeClr val="accent1">
                <a:satMod val="175000"/>
                <a:alpha val="40000"/>
              </a:schemeClr>
            </a:glow>
          </a:effectLst>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a:xfrm>
            <a:off x="466344" y="969626"/>
            <a:ext cx="8268582" cy="3389873"/>
          </a:xfrm>
        </p:spPr>
        <p:txBody>
          <a:bodyPr/>
          <a:lstStyle/>
          <a:p>
            <a:pPr>
              <a:lnSpc>
                <a:spcPts val="3200"/>
              </a:lnSpc>
            </a:pPr>
            <a:r>
              <a:rPr lang="en-US" altLang="zh-CN" sz="1800" dirty="0" smtClean="0"/>
              <a:t>                    1998 </a:t>
            </a:r>
            <a:r>
              <a:rPr lang="zh-CN" altLang="en-US" sz="1800" dirty="0" smtClean="0"/>
              <a:t>年，马化腾</a:t>
            </a:r>
            <a:r>
              <a:rPr lang="zh-CN" altLang="en-US" sz="1800" dirty="0"/>
              <a:t>、张志东创立了腾讯</a:t>
            </a:r>
            <a:r>
              <a:rPr lang="zh-CN" altLang="en-US" sz="1800" dirty="0" smtClean="0"/>
              <a:t>公司 </a:t>
            </a:r>
            <a:r>
              <a:rPr lang="en-US" altLang="zh-CN" sz="1800" dirty="0" smtClean="0"/>
              <a:t>(</a:t>
            </a:r>
            <a:r>
              <a:rPr lang="en-US" altLang="zh-CN" sz="1800" dirty="0" err="1"/>
              <a:t>Tencent</a:t>
            </a:r>
            <a:r>
              <a:rPr lang="en-US" altLang="zh-CN" sz="1800" dirty="0" smtClean="0"/>
              <a:t>) </a:t>
            </a:r>
            <a:r>
              <a:rPr lang="zh-CN" altLang="en-US" sz="1800" dirty="0" smtClean="0"/>
              <a:t>。</a:t>
            </a:r>
            <a:endParaRPr lang="en-US" altLang="zh-CN" sz="1800" dirty="0" smtClean="0"/>
          </a:p>
          <a:p>
            <a:pPr>
              <a:lnSpc>
                <a:spcPts val="3200"/>
              </a:lnSpc>
            </a:pPr>
            <a:r>
              <a:rPr lang="en-US" altLang="zh-CN" sz="1800" dirty="0" smtClean="0"/>
              <a:t>    1999 </a:t>
            </a:r>
            <a:r>
              <a:rPr lang="zh-CN" altLang="en-US" sz="1800" dirty="0" smtClean="0"/>
              <a:t>年，腾</a:t>
            </a:r>
            <a:r>
              <a:rPr lang="zh-CN" altLang="en-US" sz="1800" dirty="0"/>
              <a:t>讯就推出了用</a:t>
            </a:r>
            <a:r>
              <a:rPr lang="zh-CN" altLang="en-US" sz="1800" dirty="0" smtClean="0"/>
              <a:t>在 </a:t>
            </a:r>
            <a:r>
              <a:rPr lang="en-US" altLang="zh-CN" sz="1800" dirty="0" smtClean="0"/>
              <a:t>PC </a:t>
            </a:r>
            <a:r>
              <a:rPr lang="zh-CN" altLang="en-US" sz="1800" dirty="0" smtClean="0"/>
              <a:t>上</a:t>
            </a:r>
            <a:r>
              <a:rPr lang="zh-CN" altLang="en-US" sz="1800" dirty="0"/>
              <a:t>的即时</a:t>
            </a:r>
            <a:r>
              <a:rPr lang="zh-CN" altLang="en-US" sz="1800" dirty="0" smtClean="0"/>
              <a:t>通信软件 </a:t>
            </a:r>
            <a:r>
              <a:rPr lang="en-US" altLang="zh-CN" sz="1800" dirty="0" smtClean="0"/>
              <a:t>OICQ</a:t>
            </a:r>
            <a:r>
              <a:rPr lang="zh-CN" altLang="en-US" sz="1800" dirty="0"/>
              <a:t>，后改名</a:t>
            </a:r>
            <a:r>
              <a:rPr lang="zh-CN" altLang="en-US" sz="1800" dirty="0" smtClean="0"/>
              <a:t>为 </a:t>
            </a:r>
            <a:r>
              <a:rPr lang="en-US" altLang="zh-CN" sz="1800" dirty="0" smtClean="0"/>
              <a:t>QQ</a:t>
            </a:r>
            <a:r>
              <a:rPr lang="zh-CN" altLang="en-US" sz="1800" dirty="0" smtClean="0"/>
              <a:t>。</a:t>
            </a:r>
            <a:endParaRPr lang="en-US" altLang="zh-CN" sz="1800" dirty="0" smtClean="0"/>
          </a:p>
          <a:p>
            <a:pPr>
              <a:lnSpc>
                <a:spcPts val="3200"/>
              </a:lnSpc>
            </a:pPr>
            <a:r>
              <a:rPr lang="en-US" altLang="zh-CN" sz="1800" dirty="0" smtClean="0"/>
              <a:t>     2011 </a:t>
            </a:r>
            <a:r>
              <a:rPr lang="zh-CN" altLang="en-US" sz="1800" dirty="0" smtClean="0"/>
              <a:t>年</a:t>
            </a:r>
            <a:r>
              <a:rPr lang="zh-CN" altLang="en-US" sz="1800" dirty="0"/>
              <a:t>，腾讯推出了专门供智能手机使用的即时通信软件</a:t>
            </a:r>
            <a:r>
              <a:rPr lang="zh-CN" altLang="en-US" sz="1800" dirty="0" smtClean="0"/>
              <a:t>“微信”。</a:t>
            </a:r>
            <a:endParaRPr lang="en-US" altLang="zh-CN" sz="1800" dirty="0" smtClean="0"/>
          </a:p>
          <a:p>
            <a:pPr>
              <a:lnSpc>
                <a:spcPts val="3200"/>
              </a:lnSpc>
            </a:pPr>
            <a:r>
              <a:rPr lang="en-US" altLang="zh-CN" sz="1800" dirty="0" smtClean="0"/>
              <a:t>          2000 </a:t>
            </a:r>
            <a:r>
              <a:rPr lang="zh-CN" altLang="en-US" sz="1800" dirty="0" smtClean="0"/>
              <a:t>年</a:t>
            </a:r>
            <a:r>
              <a:rPr lang="zh-CN" altLang="en-US" sz="1800" dirty="0"/>
              <a:t>，李彦宏和徐勇创建了百度</a:t>
            </a:r>
            <a:r>
              <a:rPr lang="zh-CN" altLang="en-US" sz="1800" dirty="0" smtClean="0"/>
              <a:t>网站 </a:t>
            </a:r>
            <a:r>
              <a:rPr lang="en-US" altLang="zh-CN" sz="1800" dirty="0" smtClean="0"/>
              <a:t>(</a:t>
            </a:r>
            <a:r>
              <a:rPr lang="en-US" altLang="zh-CN" sz="1800" dirty="0"/>
              <a:t>Baidu.com</a:t>
            </a:r>
            <a:r>
              <a:rPr lang="en-US" altLang="zh-CN" sz="1800" dirty="0" smtClean="0"/>
              <a:t>)</a:t>
            </a:r>
            <a:r>
              <a:rPr lang="zh-CN" altLang="en-US" sz="1800" dirty="0" smtClean="0"/>
              <a:t>，现在</a:t>
            </a:r>
            <a:r>
              <a:rPr lang="zh-CN" altLang="en-US" sz="1800" dirty="0"/>
              <a:t>已成为全球最大的中文搜索引擎</a:t>
            </a:r>
            <a:r>
              <a:rPr lang="zh-CN" altLang="en-US" sz="1800" dirty="0" smtClean="0"/>
              <a:t>。</a:t>
            </a:r>
            <a:endParaRPr lang="en-US" altLang="zh-CN" sz="1800" dirty="0" smtClean="0"/>
          </a:p>
          <a:p>
            <a:pPr>
              <a:lnSpc>
                <a:spcPts val="3200"/>
              </a:lnSpc>
            </a:pPr>
            <a:r>
              <a:rPr lang="en-US" altLang="zh-CN" sz="1800" dirty="0" smtClean="0"/>
              <a:t>         1999 </a:t>
            </a:r>
            <a:r>
              <a:rPr lang="zh-CN" altLang="en-US" sz="1800" dirty="0" smtClean="0"/>
              <a:t>年</a:t>
            </a:r>
            <a:r>
              <a:rPr lang="zh-CN" altLang="en-US" sz="1800" dirty="0"/>
              <a:t>，马云创建了阿里巴巴</a:t>
            </a:r>
            <a:r>
              <a:rPr lang="zh-CN" altLang="en-US" sz="1800" dirty="0" smtClean="0"/>
              <a:t>网站 </a:t>
            </a:r>
            <a:r>
              <a:rPr lang="en-US" altLang="zh-CN" sz="1800" dirty="0" smtClean="0"/>
              <a:t>(</a:t>
            </a:r>
            <a:r>
              <a:rPr lang="en-US" altLang="zh-CN" sz="1800" dirty="0"/>
              <a:t>Alibaba.com</a:t>
            </a:r>
            <a:r>
              <a:rPr lang="en-US" altLang="zh-CN" sz="1800" dirty="0" smtClean="0"/>
              <a:t>)</a:t>
            </a:r>
            <a:r>
              <a:rPr lang="zh-CN" altLang="en-US" sz="1800" dirty="0" smtClean="0"/>
              <a:t>。</a:t>
            </a:r>
            <a:endParaRPr lang="en-US" altLang="zh-CN" sz="1800" dirty="0" smtClean="0"/>
          </a:p>
          <a:p>
            <a:pPr>
              <a:lnSpc>
                <a:spcPts val="3200"/>
              </a:lnSpc>
            </a:pPr>
            <a:r>
              <a:rPr lang="en-US" altLang="zh-CN" sz="1800" dirty="0" smtClean="0"/>
              <a:t>     2003 </a:t>
            </a:r>
            <a:r>
              <a:rPr lang="zh-CN" altLang="en-US" sz="1800" dirty="0" smtClean="0"/>
              <a:t>年</a:t>
            </a:r>
            <a:r>
              <a:rPr lang="zh-CN" altLang="en-US" sz="1800" dirty="0"/>
              <a:t>，马云创立了个人网上贸易市场平台</a:t>
            </a:r>
            <a:r>
              <a:rPr lang="en-US" altLang="zh-CN" sz="1800" dirty="0" smtClean="0"/>
              <a:t>—</a:t>
            </a:r>
            <a:r>
              <a:rPr lang="zh-CN" altLang="en-US" sz="1800" dirty="0" smtClean="0"/>
              <a:t>淘</a:t>
            </a:r>
            <a:r>
              <a:rPr lang="zh-CN" altLang="en-US" sz="1800" dirty="0"/>
              <a:t>宝</a:t>
            </a:r>
            <a:r>
              <a:rPr lang="zh-CN" altLang="en-US" sz="1800" dirty="0" smtClean="0"/>
              <a:t>网 </a:t>
            </a:r>
            <a:r>
              <a:rPr lang="en-US" altLang="zh-CN" sz="1800" dirty="0" smtClean="0"/>
              <a:t>(</a:t>
            </a:r>
            <a:r>
              <a:rPr lang="en-US" altLang="zh-CN" sz="1800" dirty="0"/>
              <a:t>Taobao.com</a:t>
            </a:r>
            <a:r>
              <a:rPr lang="en-US" altLang="zh-CN" sz="1800" dirty="0" smtClean="0"/>
              <a:t>)</a:t>
            </a:r>
            <a:r>
              <a:rPr lang="zh-CN" altLang="en-US" sz="1800" dirty="0" smtClean="0"/>
              <a:t>。</a:t>
            </a:r>
            <a:endParaRPr lang="en-US" altLang="zh-CN" sz="1800" dirty="0" smtClean="0"/>
          </a:p>
          <a:p>
            <a:pPr>
              <a:lnSpc>
                <a:spcPts val="3200"/>
              </a:lnSpc>
            </a:pPr>
            <a:r>
              <a:rPr lang="en-US" altLang="zh-CN" sz="1800" dirty="0" smtClean="0"/>
              <a:t>            2004 </a:t>
            </a:r>
            <a:r>
              <a:rPr lang="zh-CN" altLang="en-US" sz="1800" dirty="0" smtClean="0"/>
              <a:t>年</a:t>
            </a:r>
            <a:r>
              <a:rPr lang="zh-CN" altLang="en-US" sz="1800" dirty="0"/>
              <a:t>，阿里巴巴集团创立了第三方支付平台</a:t>
            </a:r>
            <a:r>
              <a:rPr lang="en-US" altLang="zh-CN" sz="1800" dirty="0" smtClean="0"/>
              <a:t>—</a:t>
            </a:r>
            <a:r>
              <a:rPr lang="zh-CN" altLang="en-US" sz="1800" dirty="0" smtClean="0"/>
              <a:t>支付</a:t>
            </a:r>
            <a:r>
              <a:rPr lang="zh-CN" altLang="en-US" sz="1800" dirty="0"/>
              <a:t>宝</a:t>
            </a:r>
            <a:r>
              <a:rPr lang="en-US" altLang="zh-CN" sz="1800" dirty="0"/>
              <a:t>(</a:t>
            </a:r>
            <a:r>
              <a:rPr lang="en-US" altLang="zh-CN" sz="1800" dirty="0" smtClean="0"/>
              <a:t>Alipay.com)</a:t>
            </a:r>
            <a:r>
              <a:rPr lang="zh-CN" altLang="en-US" sz="1800" dirty="0" smtClean="0"/>
              <a:t>。</a:t>
            </a:r>
            <a:endParaRPr lang="zh-CN" altLang="en-US" sz="1800" dirty="0"/>
          </a:p>
        </p:txBody>
      </p:sp>
      <p:sp>
        <p:nvSpPr>
          <p:cNvPr id="4" name="文本占位符 3"/>
          <p:cNvSpPr>
            <a:spLocks noGrp="1"/>
          </p:cNvSpPr>
          <p:nvPr>
            <p:ph type="body" sz="quarter" idx="11"/>
          </p:nvPr>
        </p:nvSpPr>
        <p:spPr/>
        <p:txBody>
          <a:bodyPr/>
          <a:lstStyle/>
          <a:p>
            <a:r>
              <a:rPr lang="zh-CN" altLang="en-US" dirty="0" smtClean="0"/>
              <a:t>对</a:t>
            </a:r>
            <a:r>
              <a:rPr lang="zh-CN" altLang="en-US" dirty="0"/>
              <a:t>我国互联网事业发展影响较大的人物和事件</a:t>
            </a:r>
            <a:endParaRPr lang="zh-CN" altLang="en-US" dirty="0"/>
          </a:p>
        </p:txBody>
      </p:sp>
      <p:pic>
        <p:nvPicPr>
          <p:cNvPr id="6" name="图片 5"/>
          <p:cNvPicPr>
            <a:picLocks noChangeAspect="1"/>
          </p:cNvPicPr>
          <p:nvPr/>
        </p:nvPicPr>
        <p:blipFill rotWithShape="1">
          <a:blip r:embed="rId1" cstate="print"/>
          <a:srcRect t="34295" b="37765"/>
          <a:stretch>
            <a:fillRect/>
          </a:stretch>
        </p:blipFill>
        <p:spPr>
          <a:xfrm>
            <a:off x="840766" y="1070486"/>
            <a:ext cx="1402572" cy="296729"/>
          </a:xfrm>
          <a:prstGeom prst="rect">
            <a:avLst/>
          </a:prstGeom>
          <a:effectLst>
            <a:glow rad="63500">
              <a:schemeClr val="accent1">
                <a:satMod val="175000"/>
                <a:alpha val="40000"/>
              </a:schemeClr>
            </a:glow>
          </a:effectLst>
        </p:spPr>
      </p:pic>
      <p:pic>
        <p:nvPicPr>
          <p:cNvPr id="7" name="图片 6"/>
          <p:cNvPicPr>
            <a:picLocks noChangeAspect="1"/>
          </p:cNvPicPr>
          <p:nvPr/>
        </p:nvPicPr>
        <p:blipFill>
          <a:blip r:embed="rId2" cstate="print"/>
          <a:stretch>
            <a:fillRect/>
          </a:stretch>
        </p:blipFill>
        <p:spPr>
          <a:xfrm>
            <a:off x="840766" y="1432043"/>
            <a:ext cx="349251" cy="349251"/>
          </a:xfrm>
          <a:prstGeom prst="rect">
            <a:avLst/>
          </a:prstGeom>
          <a:effectLst>
            <a:glow rad="63500">
              <a:schemeClr val="accent1">
                <a:satMod val="175000"/>
                <a:alpha val="40000"/>
              </a:schemeClr>
            </a:glow>
          </a:effectLst>
        </p:spPr>
      </p:pic>
      <p:pic>
        <p:nvPicPr>
          <p:cNvPr id="8" name="图片 7"/>
          <p:cNvPicPr>
            <a:picLocks noChangeAspect="1"/>
          </p:cNvPicPr>
          <p:nvPr/>
        </p:nvPicPr>
        <p:blipFill>
          <a:blip r:embed="rId3" cstate="print"/>
          <a:stretch>
            <a:fillRect/>
          </a:stretch>
        </p:blipFill>
        <p:spPr>
          <a:xfrm>
            <a:off x="830662" y="1853717"/>
            <a:ext cx="338728" cy="338728"/>
          </a:xfrm>
          <a:prstGeom prst="rect">
            <a:avLst/>
          </a:prstGeom>
          <a:effectLst>
            <a:glow rad="63500">
              <a:schemeClr val="accent1">
                <a:satMod val="175000"/>
                <a:alpha val="40000"/>
              </a:schemeClr>
            </a:glow>
          </a:effectLst>
        </p:spPr>
      </p:pic>
      <p:pic>
        <p:nvPicPr>
          <p:cNvPr id="9" name="图片 8"/>
          <p:cNvPicPr>
            <a:picLocks noChangeAspect="1"/>
          </p:cNvPicPr>
          <p:nvPr/>
        </p:nvPicPr>
        <p:blipFill>
          <a:blip r:embed="rId4" cstate="print">
            <a:extLst>
              <a:ext uri="{BEBA8EAE-BF5A-486C-A8C5-ECC9F3942E4B}">
                <a14:imgProps xmlns:a14="http://schemas.microsoft.com/office/drawing/2010/main">
                  <a14:imgLayer r:embed="rId5">
                    <a14:imgEffect>
                      <a14:artisticMosiaicBubbles/>
                    </a14:imgEffect>
                  </a14:imgLayer>
                </a14:imgProps>
              </a:ext>
            </a:extLst>
          </a:blip>
          <a:stretch>
            <a:fillRect/>
          </a:stretch>
        </p:blipFill>
        <p:spPr>
          <a:xfrm>
            <a:off x="830662" y="2290635"/>
            <a:ext cx="638015" cy="337575"/>
          </a:xfrm>
          <a:prstGeom prst="rect">
            <a:avLst/>
          </a:prstGeom>
          <a:effectLst>
            <a:glow rad="63500">
              <a:schemeClr val="accent1">
                <a:satMod val="175000"/>
                <a:alpha val="40000"/>
              </a:schemeClr>
            </a:glow>
          </a:effectLst>
        </p:spPr>
      </p:pic>
      <p:pic>
        <p:nvPicPr>
          <p:cNvPr id="10" name="图片 9"/>
          <p:cNvPicPr>
            <a:picLocks noChangeAspect="1"/>
          </p:cNvPicPr>
          <p:nvPr/>
        </p:nvPicPr>
        <p:blipFill>
          <a:blip r:embed="rId6" cstate="print"/>
          <a:stretch>
            <a:fillRect/>
          </a:stretch>
        </p:blipFill>
        <p:spPr>
          <a:xfrm>
            <a:off x="830662" y="3115865"/>
            <a:ext cx="578960" cy="329578"/>
          </a:xfrm>
          <a:prstGeom prst="rect">
            <a:avLst/>
          </a:prstGeom>
          <a:effectLst>
            <a:glow rad="63500">
              <a:schemeClr val="accent1">
                <a:satMod val="175000"/>
                <a:alpha val="40000"/>
              </a:schemeClr>
            </a:glow>
          </a:effectLst>
        </p:spPr>
      </p:pic>
      <p:pic>
        <p:nvPicPr>
          <p:cNvPr id="11" name="图片 10"/>
          <p:cNvPicPr>
            <a:picLocks noChangeAspect="1"/>
          </p:cNvPicPr>
          <p:nvPr/>
        </p:nvPicPr>
        <p:blipFill>
          <a:blip r:embed="rId7" cstate="print"/>
          <a:stretch>
            <a:fillRect/>
          </a:stretch>
        </p:blipFill>
        <p:spPr>
          <a:xfrm>
            <a:off x="830176" y="3563134"/>
            <a:ext cx="319493" cy="319493"/>
          </a:xfrm>
          <a:prstGeom prst="rect">
            <a:avLst/>
          </a:prstGeom>
          <a:effectLst>
            <a:glow rad="63500">
              <a:schemeClr val="accent1">
                <a:satMod val="175000"/>
                <a:alpha val="40000"/>
              </a:schemeClr>
            </a:glow>
          </a:effectLst>
        </p:spPr>
      </p:pic>
      <p:pic>
        <p:nvPicPr>
          <p:cNvPr id="14" name="图片 13"/>
          <p:cNvPicPr>
            <a:picLocks noChangeAspect="1"/>
          </p:cNvPicPr>
          <p:nvPr/>
        </p:nvPicPr>
        <p:blipFill rotWithShape="1">
          <a:blip r:embed="rId8" cstate="print"/>
          <a:srcRect l="8877" t="1" r="6786" b="11025"/>
          <a:stretch>
            <a:fillRect/>
          </a:stretch>
        </p:blipFill>
        <p:spPr>
          <a:xfrm>
            <a:off x="822870" y="3960723"/>
            <a:ext cx="853441" cy="343651"/>
          </a:xfrm>
          <a:prstGeom prst="rect">
            <a:avLst/>
          </a:prstGeom>
          <a:effectLst>
            <a:glow rad="63500">
              <a:schemeClr val="accent1">
                <a:satMod val="175000"/>
                <a:alpha val="40000"/>
              </a:schemeClr>
            </a:glow>
          </a:effectLst>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48590" y="463550"/>
            <a:ext cx="8497570" cy="40043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6" name="Line 16"/>
          <p:cNvSpPr>
            <a:spLocks noChangeShapeType="1"/>
          </p:cNvSpPr>
          <p:nvPr/>
        </p:nvSpPr>
        <p:spPr bwMode="auto">
          <a:xfrm>
            <a:off x="3636963" y="1271910"/>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pic>
        <p:nvPicPr>
          <p:cNvPr id="3" name="图片 2"/>
          <p:cNvPicPr>
            <a:picLocks noChangeAspect="1"/>
          </p:cNvPicPr>
          <p:nvPr/>
        </p:nvPicPr>
        <p:blipFill>
          <a:blip r:embed="rId1"/>
          <a:stretch>
            <a:fillRect/>
          </a:stretch>
        </p:blipFill>
        <p:spPr>
          <a:xfrm>
            <a:off x="447889" y="569343"/>
            <a:ext cx="4115485" cy="4088830"/>
          </a:xfrm>
          <a:prstGeom prst="rect">
            <a:avLst/>
          </a:prstGeom>
        </p:spPr>
      </p:pic>
      <p:pic>
        <p:nvPicPr>
          <p:cNvPr id="6" name="图片 5"/>
          <p:cNvPicPr>
            <a:picLocks noChangeAspect="1"/>
          </p:cNvPicPr>
          <p:nvPr/>
        </p:nvPicPr>
        <p:blipFill>
          <a:blip r:embed="rId2"/>
          <a:stretch>
            <a:fillRect/>
          </a:stretch>
        </p:blipFill>
        <p:spPr>
          <a:xfrm>
            <a:off x="4377041" y="1597387"/>
            <a:ext cx="4499540" cy="150812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89093" name="Rectangle 29"/>
          <p:cNvSpPr>
            <a:spLocks noChangeArrowheads="1"/>
          </p:cNvSpPr>
          <p:nvPr/>
        </p:nvSpPr>
        <p:spPr bwMode="auto">
          <a:xfrm>
            <a:off x="649288" y="1438598"/>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1.5</a:t>
            </a:r>
            <a:endParaRPr lang="fr-FR" altLang="zh-CN" sz="2000" b="1">
              <a:solidFill>
                <a:srgbClr val="FFFF00"/>
              </a:solidFill>
              <a:latin typeface="微软雅黑" panose="020B0503020204020204" pitchFamily="34" charset="-122"/>
              <a:ea typeface="微软雅黑" panose="020B0503020204020204" pitchFamily="34" charset="-122"/>
            </a:endParaRPr>
          </a:p>
          <a:p>
            <a:r>
              <a:rPr lang="zh-CN" altLang="zh-CN" sz="2000" b="1">
                <a:solidFill>
                  <a:schemeClr val="bg1"/>
                </a:solidFill>
                <a:latin typeface="微软雅黑" panose="020B0503020204020204" pitchFamily="34" charset="-122"/>
                <a:ea typeface="微软雅黑" panose="020B0503020204020204" pitchFamily="34" charset="-122"/>
              </a:rPr>
              <a:t>计算机网络的类别</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 name="Rectangle 9"/>
          <p:cNvSpPr>
            <a:spLocks noChangeArrowheads="1"/>
          </p:cNvSpPr>
          <p:nvPr/>
        </p:nvSpPr>
        <p:spPr bwMode="auto">
          <a:xfrm>
            <a:off x="2628900" y="1343348"/>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2628900" y="1949773"/>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89096" name="Line 16"/>
          <p:cNvSpPr>
            <a:spLocks noChangeShapeType="1"/>
          </p:cNvSpPr>
          <p:nvPr/>
        </p:nvSpPr>
        <p:spPr bwMode="auto">
          <a:xfrm>
            <a:off x="3636963" y="1271910"/>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89097" name="Rectangle 8"/>
          <p:cNvSpPr>
            <a:spLocks noChangeArrowheads="1"/>
          </p:cNvSpPr>
          <p:nvPr/>
        </p:nvSpPr>
        <p:spPr bwMode="auto">
          <a:xfrm>
            <a:off x="2700338" y="1308423"/>
            <a:ext cx="547211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dirty="0">
                <a:solidFill>
                  <a:schemeClr val="bg1"/>
                </a:solidFill>
                <a:latin typeface="微软雅黑" panose="020B0503020204020204" pitchFamily="34" charset="-122"/>
                <a:ea typeface="微软雅黑" panose="020B0503020204020204" pitchFamily="34" charset="-122"/>
              </a:rPr>
              <a:t>1.5.1                                 </a:t>
            </a:r>
            <a:r>
              <a:rPr lang="zh-CN" altLang="zh-CN" sz="2000" b="1" dirty="0">
                <a:solidFill>
                  <a:schemeClr val="bg1"/>
                </a:solidFill>
                <a:ea typeface="微软雅黑" panose="020B0503020204020204" pitchFamily="34" charset="-122"/>
              </a:rPr>
              <a:t>计算机网络的定义</a:t>
            </a:r>
            <a:endParaRPr lang="en-US" altLang="zh-CN" sz="2000" b="1" dirty="0">
              <a:solidFill>
                <a:schemeClr val="bg1"/>
              </a:solidFill>
              <a:ea typeface="微软雅黑" panose="020B0503020204020204" pitchFamily="34" charset="-122"/>
            </a:endParaRPr>
          </a:p>
          <a:p>
            <a:endParaRPr lang="zh-CN" altLang="zh-CN" sz="2000" b="1" dirty="0">
              <a:solidFill>
                <a:schemeClr val="bg1"/>
              </a:solidFill>
              <a:ea typeface="微软雅黑" panose="020B0503020204020204" pitchFamily="34" charset="-122"/>
            </a:endParaRPr>
          </a:p>
          <a:p>
            <a:r>
              <a:rPr lang="en-US" altLang="zh-CN" sz="2000" b="1" dirty="0">
                <a:solidFill>
                  <a:schemeClr val="bg1"/>
                </a:solidFill>
                <a:latin typeface="微软雅黑" panose="020B0503020204020204" pitchFamily="34" charset="-122"/>
                <a:ea typeface="微软雅黑" panose="020B0503020204020204" pitchFamily="34" charset="-122"/>
              </a:rPr>
              <a:t>1.5.2                     </a:t>
            </a:r>
            <a:r>
              <a:rPr lang="zh-CN" altLang="zh-CN" sz="2000" b="1" dirty="0" smtClean="0">
                <a:solidFill>
                  <a:schemeClr val="bg1"/>
                </a:solidFill>
                <a:ea typeface="微软雅黑" panose="020B0503020204020204" pitchFamily="34" charset="-122"/>
              </a:rPr>
              <a:t>几种</a:t>
            </a:r>
            <a:r>
              <a:rPr lang="zh-CN" altLang="zh-CN" sz="2000" b="1" dirty="0">
                <a:solidFill>
                  <a:schemeClr val="bg1"/>
                </a:solidFill>
                <a:ea typeface="微软雅黑" panose="020B0503020204020204" pitchFamily="34" charset="-122"/>
              </a:rPr>
              <a:t>不同类别</a:t>
            </a:r>
            <a:r>
              <a:rPr lang="zh-CN" altLang="zh-CN" sz="2000" b="1" dirty="0" smtClean="0">
                <a:solidFill>
                  <a:schemeClr val="bg1"/>
                </a:solidFill>
                <a:ea typeface="微软雅黑" panose="020B0503020204020204" pitchFamily="34" charset="-122"/>
              </a:rPr>
              <a:t>的</a:t>
            </a:r>
            <a:r>
              <a:rPr lang="zh-CN" altLang="en-US" sz="2000" b="1" dirty="0" smtClean="0">
                <a:solidFill>
                  <a:schemeClr val="bg1"/>
                </a:solidFill>
                <a:ea typeface="微软雅黑" panose="020B0503020204020204" pitchFamily="34" charset="-122"/>
              </a:rPr>
              <a:t>计算机</a:t>
            </a:r>
            <a:r>
              <a:rPr lang="zh-CN" altLang="zh-CN" sz="2000" b="1" dirty="0" smtClean="0">
                <a:solidFill>
                  <a:schemeClr val="bg1"/>
                </a:solidFill>
                <a:ea typeface="微软雅黑" panose="020B0503020204020204" pitchFamily="34" charset="-122"/>
              </a:rPr>
              <a:t>网络</a:t>
            </a:r>
            <a:endParaRPr lang="zh-CN" altLang="zh-CN" sz="2000" b="1" dirty="0">
              <a:solidFill>
                <a:schemeClr val="bg1"/>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1.5.1  </a:t>
            </a:r>
            <a:r>
              <a:rPr lang="zh-CN" altLang="en-US" dirty="0"/>
              <a:t>计算机网络的</a:t>
            </a:r>
            <a:r>
              <a:rPr lang="zh-CN" altLang="en-US" dirty="0" smtClean="0"/>
              <a:t>定义</a:t>
            </a:r>
            <a:endParaRPr lang="zh-CN" altLang="en-US" dirty="0"/>
          </a:p>
        </p:txBody>
      </p:sp>
      <p:sp>
        <p:nvSpPr>
          <p:cNvPr id="3" name="内容占位符 2"/>
          <p:cNvSpPr>
            <a:spLocks noGrp="1"/>
          </p:cNvSpPr>
          <p:nvPr>
            <p:ph sz="quarter" idx="11"/>
          </p:nvPr>
        </p:nvSpPr>
        <p:spPr/>
        <p:txBody>
          <a:bodyPr/>
          <a:lstStyle/>
          <a:p>
            <a:pPr>
              <a:lnSpc>
                <a:spcPts val="3200"/>
              </a:lnSpc>
            </a:pPr>
            <a:r>
              <a:rPr lang="zh-CN" altLang="en-US" dirty="0"/>
              <a:t>计算机网络的精确定义并未统一</a:t>
            </a:r>
            <a:r>
              <a:rPr lang="zh-CN" altLang="en-US" dirty="0" smtClean="0"/>
              <a:t>。</a:t>
            </a:r>
            <a:endParaRPr lang="en-US" altLang="zh-CN" dirty="0" smtClean="0"/>
          </a:p>
          <a:p>
            <a:pPr>
              <a:lnSpc>
                <a:spcPts val="3200"/>
              </a:lnSpc>
            </a:pPr>
            <a:r>
              <a:rPr lang="zh-CN" altLang="en-US" dirty="0" smtClean="0"/>
              <a:t>较好</a:t>
            </a:r>
            <a:r>
              <a:rPr lang="zh-CN" altLang="en-US" dirty="0"/>
              <a:t>的定义：</a:t>
            </a:r>
            <a:endParaRPr lang="zh-CN" altLang="en-US" dirty="0"/>
          </a:p>
          <a:p>
            <a:pPr>
              <a:lnSpc>
                <a:spcPts val="3200"/>
              </a:lnSpc>
            </a:pPr>
            <a:endParaRPr lang="zh-CN" altLang="en-US" dirty="0"/>
          </a:p>
        </p:txBody>
      </p:sp>
      <p:sp>
        <p:nvSpPr>
          <p:cNvPr id="4" name="矩形 3"/>
          <p:cNvSpPr/>
          <p:nvPr/>
        </p:nvSpPr>
        <p:spPr>
          <a:xfrm>
            <a:off x="874225" y="1926007"/>
            <a:ext cx="7242372" cy="152862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a:lnSpc>
                <a:spcPts val="2800"/>
              </a:lnSpc>
            </a:pPr>
            <a:r>
              <a:rPr lang="zh-CN" altLang="en-US" b="1" dirty="0">
                <a:latin typeface="微软雅黑" panose="020B0503020204020204" pitchFamily="34" charset="-122"/>
                <a:ea typeface="微软雅黑" panose="020B0503020204020204" pitchFamily="34" charset="-122"/>
              </a:rPr>
              <a:t>计算机网络主要是由一些通用的、可编程的硬件互连而成的，而这些硬件并非专门用来实现某一特定目的（例如，传送数据或视频信号）。这些可编程的硬件能够用来传送多种不同类型的数据，并能支持广泛的和日益增长的应用。</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pPr marL="0" indent="0">
              <a:lnSpc>
                <a:spcPts val="3200"/>
              </a:lnSpc>
              <a:buNone/>
            </a:pPr>
            <a:r>
              <a:rPr lang="en-US" altLang="zh-CN" dirty="0" smtClean="0">
                <a:solidFill>
                  <a:srgbClr val="C00000"/>
                </a:solidFill>
              </a:rPr>
              <a:t>    </a:t>
            </a:r>
            <a:r>
              <a:rPr lang="zh-CN" altLang="en-US" dirty="0" smtClean="0">
                <a:solidFill>
                  <a:srgbClr val="C00000"/>
                </a:solidFill>
              </a:rPr>
              <a:t>“可编程的硬件”表明：</a:t>
            </a:r>
            <a:r>
              <a:rPr lang="zh-CN" altLang="en-US" dirty="0" smtClean="0"/>
              <a:t>这种</a:t>
            </a:r>
            <a:r>
              <a:rPr lang="zh-CN" altLang="en-US" dirty="0"/>
              <a:t>硬件一定包含有</a:t>
            </a:r>
            <a:r>
              <a:rPr lang="zh-CN" altLang="en-US" dirty="0" smtClean="0">
                <a:solidFill>
                  <a:srgbClr val="0000FF"/>
                </a:solidFill>
              </a:rPr>
              <a:t>中央处理器 </a:t>
            </a:r>
            <a:r>
              <a:rPr lang="en-US" altLang="zh-CN" dirty="0" smtClean="0">
                <a:solidFill>
                  <a:srgbClr val="0000FF"/>
                </a:solidFill>
              </a:rPr>
              <a:t>CPU</a:t>
            </a:r>
            <a:r>
              <a:rPr lang="zh-CN" altLang="en-US" dirty="0">
                <a:solidFill>
                  <a:srgbClr val="0000FF"/>
                </a:solidFill>
              </a:rPr>
              <a:t>。</a:t>
            </a:r>
            <a:endParaRPr lang="en-US" altLang="zh-CN" dirty="0" smtClean="0">
              <a:solidFill>
                <a:srgbClr val="0000FF"/>
              </a:solidFill>
            </a:endParaRPr>
          </a:p>
          <a:p>
            <a:pPr marL="0" indent="0">
              <a:lnSpc>
                <a:spcPts val="3200"/>
              </a:lnSpc>
              <a:buNone/>
            </a:pPr>
            <a:endParaRPr lang="zh-CN" altLang="en-US" dirty="0"/>
          </a:p>
        </p:txBody>
      </p:sp>
      <p:sp>
        <p:nvSpPr>
          <p:cNvPr id="5" name="文本占位符 4"/>
          <p:cNvSpPr>
            <a:spLocks noGrp="1"/>
          </p:cNvSpPr>
          <p:nvPr>
            <p:ph type="body" sz="quarter" idx="11"/>
          </p:nvPr>
        </p:nvSpPr>
        <p:spPr/>
        <p:txBody>
          <a:bodyPr/>
          <a:lstStyle/>
          <a:p>
            <a:r>
              <a:rPr lang="zh-CN" altLang="en-US" dirty="0" smtClean="0"/>
              <a:t>如何理解？</a:t>
            </a:r>
            <a:endParaRPr lang="zh-CN" altLang="en-US" dirty="0"/>
          </a:p>
        </p:txBody>
      </p:sp>
      <p:grpSp>
        <p:nvGrpSpPr>
          <p:cNvPr id="3" name="组合 2"/>
          <p:cNvGrpSpPr/>
          <p:nvPr/>
        </p:nvGrpSpPr>
        <p:grpSpPr>
          <a:xfrm>
            <a:off x="898525" y="1819275"/>
            <a:ext cx="7359015" cy="1794510"/>
            <a:chOff x="1415" y="2865"/>
            <a:chExt cx="11589" cy="2826"/>
          </a:xfrm>
        </p:grpSpPr>
        <p:sp>
          <p:nvSpPr>
            <p:cNvPr id="8" name="Oval 79"/>
            <p:cNvSpPr>
              <a:spLocks noChangeArrowheads="1"/>
            </p:cNvSpPr>
            <p:nvPr/>
          </p:nvSpPr>
          <p:spPr bwMode="auto">
            <a:xfrm>
              <a:off x="1415" y="4557"/>
              <a:ext cx="2265" cy="1134"/>
            </a:xfrm>
            <a:prstGeom prst="ellipse">
              <a:avLst/>
            </a:prstGeom>
            <a:solidFill>
              <a:srgbClr val="0000FF"/>
            </a:solidFill>
            <a:ln>
              <a:noFill/>
            </a:ln>
          </p:spPr>
          <p:style>
            <a:lnRef idx="2">
              <a:schemeClr val="dk1"/>
            </a:lnRef>
            <a:fillRef idx="1">
              <a:schemeClr val="lt1"/>
            </a:fillRef>
            <a:effectRef idx="0">
              <a:schemeClr val="dk1"/>
            </a:effectRef>
            <a:fontRef idx="minor">
              <a:schemeClr val="dk1"/>
            </a:fontRef>
          </p:style>
          <p:txBody>
            <a:bodyPr wrap="none" anchor="ctr">
              <a:flatTx/>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eaLnBrk="1" hangingPunct="1"/>
              <a:r>
                <a:rPr lang="zh-CN" altLang="en-US" sz="1800" b="1" dirty="0" smtClean="0">
                  <a:solidFill>
                    <a:schemeClr val="bg1"/>
                  </a:solidFill>
                  <a:latin typeface="微软雅黑" panose="020B0503020204020204" pitchFamily="34" charset="-122"/>
                  <a:ea typeface="微软雅黑" panose="020B0503020204020204" pitchFamily="34" charset="-122"/>
                </a:rPr>
                <a:t>多种应用</a:t>
              </a:r>
              <a:endParaRPr lang="zh-CN" altLang="en-US" sz="1800" b="1"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4274" y="2865"/>
              <a:ext cx="8731" cy="1196"/>
            </a:xfrm>
            <a:prstGeom prst="rect">
              <a:avLst/>
            </a:prstGeom>
            <a:solidFill>
              <a:srgbClr val="CC00CC"/>
            </a:solidFill>
            <a:ln>
              <a:noFill/>
            </a:ln>
          </p:spPr>
          <p:style>
            <a:lnRef idx="2">
              <a:schemeClr val="dk1"/>
            </a:lnRef>
            <a:fillRef idx="1">
              <a:schemeClr val="lt1"/>
            </a:fillRef>
            <a:effectRef idx="0">
              <a:schemeClr val="dk1"/>
            </a:effectRef>
            <a:fontRef idx="minor">
              <a:schemeClr val="dk1"/>
            </a:fontRef>
          </p:style>
          <p:txBody>
            <a:bodyPr rtlCol="0" anchor="ctr"/>
            <a:lstStyle/>
            <a:p>
              <a:r>
                <a:rPr lang="zh-CN" altLang="en-US" sz="2000" b="1" dirty="0" smtClean="0">
                  <a:solidFill>
                    <a:schemeClr val="bg1"/>
                  </a:solidFill>
                  <a:latin typeface="微软雅黑" panose="020B0503020204020204" pitchFamily="34" charset="-122"/>
                  <a:ea typeface="微软雅黑" panose="020B0503020204020204" pitchFamily="34" charset="-122"/>
                </a:rPr>
                <a:t>包括：计算机，智能手机，智能</a:t>
              </a:r>
              <a:r>
                <a:rPr lang="zh-CN" altLang="en-US" sz="2000" b="1" dirty="0">
                  <a:solidFill>
                    <a:schemeClr val="bg1"/>
                  </a:solidFill>
                  <a:latin typeface="微软雅黑" panose="020B0503020204020204" pitchFamily="34" charset="-122"/>
                  <a:ea typeface="微软雅黑" panose="020B0503020204020204" pitchFamily="34" charset="-122"/>
                </a:rPr>
                <a:t>传感器</a:t>
              </a:r>
              <a:r>
                <a:rPr lang="zh-CN" altLang="en-US" sz="2000" b="1" dirty="0" smtClean="0">
                  <a:solidFill>
                    <a:schemeClr val="bg1"/>
                  </a:solidFill>
                  <a:latin typeface="微软雅黑" panose="020B0503020204020204" pitchFamily="34" charset="-122"/>
                  <a:ea typeface="微软雅黑" panose="020B0503020204020204" pitchFamily="34" charset="-122"/>
                </a:rPr>
                <a:t>等。</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4274" y="4557"/>
              <a:ext cx="8731" cy="1134"/>
            </a:xfrm>
            <a:prstGeom prst="rect">
              <a:avLst/>
            </a:prstGeom>
            <a:solidFill>
              <a:srgbClr val="0000FF"/>
            </a:solidFill>
            <a:ln>
              <a:noFill/>
            </a:ln>
          </p:spPr>
          <p:style>
            <a:lnRef idx="2">
              <a:schemeClr val="dk1"/>
            </a:lnRef>
            <a:fillRef idx="1">
              <a:schemeClr val="lt1"/>
            </a:fillRef>
            <a:effectRef idx="0">
              <a:schemeClr val="dk1"/>
            </a:effectRef>
            <a:fontRef idx="minor">
              <a:schemeClr val="dk1"/>
            </a:fontRef>
          </p:style>
          <p:txBody>
            <a:bodyPr rtlCol="0" anchor="ctr"/>
            <a:lstStyle/>
            <a:p>
              <a:pPr>
                <a:lnSpc>
                  <a:spcPts val="2800"/>
                </a:lnSpc>
              </a:pPr>
              <a:r>
                <a:rPr lang="zh-CN" altLang="en-US" sz="2000" b="1" dirty="0" smtClean="0">
                  <a:solidFill>
                    <a:schemeClr val="bg1"/>
                  </a:solidFill>
                  <a:latin typeface="微软雅黑" panose="020B0503020204020204" pitchFamily="34" charset="-122"/>
                  <a:ea typeface="微软雅黑" panose="020B0503020204020204" pitchFamily="34" charset="-122"/>
                </a:rPr>
                <a:t>包括：数据</a:t>
              </a:r>
              <a:r>
                <a:rPr lang="zh-CN" altLang="en-US" sz="2000" b="1" dirty="0">
                  <a:solidFill>
                    <a:schemeClr val="bg1"/>
                  </a:solidFill>
                  <a:latin typeface="微软雅黑" panose="020B0503020204020204" pitchFamily="34" charset="-122"/>
                  <a:ea typeface="微软雅黑" panose="020B0503020204020204" pitchFamily="34" charset="-122"/>
                </a:rPr>
                <a:t>、语音、视频，以及今后可能出现的各种</a:t>
              </a:r>
              <a:r>
                <a:rPr lang="zh-CN" altLang="en-US" sz="2000" b="1" dirty="0" smtClean="0">
                  <a:solidFill>
                    <a:schemeClr val="bg1"/>
                  </a:solidFill>
                  <a:latin typeface="微软雅黑" panose="020B0503020204020204" pitchFamily="34" charset="-122"/>
                  <a:ea typeface="微软雅黑" panose="020B0503020204020204" pitchFamily="34" charset="-122"/>
                </a:rPr>
                <a:t>应用。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1" name="Oval 76"/>
            <p:cNvSpPr>
              <a:spLocks noChangeArrowheads="1"/>
            </p:cNvSpPr>
            <p:nvPr/>
          </p:nvSpPr>
          <p:spPr bwMode="auto">
            <a:xfrm>
              <a:off x="1415" y="2956"/>
              <a:ext cx="2265" cy="1086"/>
            </a:xfrm>
            <a:prstGeom prst="ellipse">
              <a:avLst/>
            </a:prstGeom>
            <a:solidFill>
              <a:srgbClr val="CC00CC"/>
            </a:solidFill>
            <a:ln>
              <a:noFill/>
            </a:ln>
          </p:spPr>
          <p:style>
            <a:lnRef idx="2">
              <a:schemeClr val="dk1"/>
            </a:lnRef>
            <a:fillRef idx="1">
              <a:schemeClr val="lt1"/>
            </a:fillRef>
            <a:effectRef idx="0">
              <a:schemeClr val="dk1"/>
            </a:effectRef>
            <a:fontRef idx="minor">
              <a:schemeClr val="dk1"/>
            </a:fontRef>
          </p:style>
          <p:txBody>
            <a:bodyPr wrap="none" anchor="ctr">
              <a:flatTx/>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ctr" eaLnBrk="1" hangingPunct="1"/>
              <a:r>
                <a:rPr lang="zh-CN" altLang="en-US" sz="2000" b="1" dirty="0">
                  <a:solidFill>
                    <a:schemeClr val="bg1"/>
                  </a:solidFill>
                  <a:latin typeface="微软雅黑" panose="020B0503020204020204" pitchFamily="34" charset="-122"/>
                  <a:ea typeface="微软雅黑" panose="020B0503020204020204" pitchFamily="34" charset="-122"/>
                </a:rPr>
                <a:t>多种硬件</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670150" y="647649"/>
            <a:ext cx="1415772" cy="461665"/>
          </a:xfrm>
          <a:prstGeom prst="rect">
            <a:avLst/>
          </a:prstGeom>
        </p:spPr>
        <p:txBody>
          <a:bodyPr wrap="none">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万物</a:t>
            </a:r>
            <a:r>
              <a:rPr lang="zh-CN" altLang="en-US" sz="2400" b="1" dirty="0" smtClean="0">
                <a:solidFill>
                  <a:schemeClr val="bg1"/>
                </a:solidFill>
                <a:latin typeface="微软雅黑" panose="020B0503020204020204" pitchFamily="34" charset="-122"/>
                <a:ea typeface="微软雅黑" panose="020B0503020204020204" pitchFamily="34" charset="-122"/>
              </a:rPr>
              <a:t>联网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5908327" y="647649"/>
            <a:ext cx="1415772" cy="461665"/>
          </a:xfrm>
          <a:prstGeom prst="rect">
            <a:avLst/>
          </a:prstGeom>
        </p:spPr>
        <p:txBody>
          <a:bodyPr wrap="none">
            <a:spAutoFit/>
          </a:bodyPr>
          <a:lstStyle/>
          <a:p>
            <a:r>
              <a:rPr lang="zh-CN" altLang="en-US" sz="2400" b="1" dirty="0" smtClean="0">
                <a:solidFill>
                  <a:schemeClr val="bg1"/>
                </a:solidFill>
                <a:latin typeface="微软雅黑" panose="020B0503020204020204" pitchFamily="34" charset="-122"/>
                <a:ea typeface="微软雅黑" panose="020B0503020204020204" pitchFamily="34" charset="-122"/>
              </a:rPr>
              <a:t>人人</a:t>
            </a:r>
            <a:r>
              <a:rPr lang="zh-CN" altLang="en-US" sz="2400" b="1" dirty="0">
                <a:solidFill>
                  <a:schemeClr val="bg1"/>
                </a:solidFill>
                <a:latin typeface="微软雅黑" panose="020B0503020204020204" pitchFamily="34" charset="-122"/>
                <a:ea typeface="微软雅黑" panose="020B0503020204020204" pitchFamily="34" charset="-122"/>
              </a:rPr>
              <a:t>用网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466344" y="585760"/>
            <a:ext cx="8129016" cy="400110"/>
            <a:chOff x="466344" y="1151890"/>
            <a:chExt cx="8129016" cy="400110"/>
          </a:xfrm>
        </p:grpSpPr>
        <p:sp>
          <p:nvSpPr>
            <p:cNvPr id="8" name="AutoShape 5"/>
            <p:cNvSpPr>
              <a:spLocks noChangeArrowheads="1"/>
            </p:cNvSpPr>
            <p:nvPr/>
          </p:nvSpPr>
          <p:spPr bwMode="auto">
            <a:xfrm>
              <a:off x="466344" y="1185228"/>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27878" y="1151890"/>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信息</a:t>
              </a:r>
              <a:r>
                <a:rPr lang="zh-CN" altLang="en-US" sz="2000" b="1" dirty="0" smtClean="0">
                  <a:solidFill>
                    <a:schemeClr val="bg1"/>
                  </a:solidFill>
                  <a:latin typeface="微软雅黑" panose="020B0503020204020204" pitchFamily="34" charset="-122"/>
                  <a:ea typeface="微软雅黑" panose="020B0503020204020204" pitchFamily="34" charset="-122"/>
                </a:rPr>
                <a:t>时代：以</a:t>
              </a:r>
              <a:r>
                <a:rPr lang="zh-CN" altLang="en-US" sz="2000" b="1" dirty="0">
                  <a:solidFill>
                    <a:schemeClr val="bg1"/>
                  </a:solidFill>
                  <a:latin typeface="微软雅黑" panose="020B0503020204020204" pitchFamily="34" charset="-122"/>
                  <a:ea typeface="微软雅黑" panose="020B0503020204020204" pitchFamily="34" charset="-122"/>
                </a:rPr>
                <a:t>网络为</a:t>
              </a:r>
              <a:r>
                <a:rPr lang="zh-CN" altLang="en-US" sz="2000" b="1" dirty="0" smtClean="0">
                  <a:solidFill>
                    <a:schemeClr val="bg1"/>
                  </a:solidFill>
                  <a:latin typeface="微软雅黑" panose="020B0503020204020204" pitchFamily="34" charset="-122"/>
                  <a:ea typeface="微软雅黑" panose="020B0503020204020204" pitchFamily="34" charset="-122"/>
                </a:rPr>
                <a:t>核心</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pic>
        <p:nvPicPr>
          <p:cNvPr id="10" name="图片 9"/>
          <p:cNvPicPr/>
          <p:nvPr/>
        </p:nvPicPr>
        <p:blipFill>
          <a:blip r:embed="rId1" cstate="print">
            <a:extLst>
              <a:ext uri="{28A0092B-C50C-407E-A947-70E740481C1C}">
                <a14:useLocalDpi xmlns:a14="http://schemas.microsoft.com/office/drawing/2010/main" val="0"/>
              </a:ext>
            </a:extLst>
          </a:blip>
          <a:stretch>
            <a:fillRect/>
          </a:stretch>
        </p:blipFill>
        <p:spPr>
          <a:xfrm>
            <a:off x="1228262" y="1029104"/>
            <a:ext cx="6426572" cy="3488812"/>
          </a:xfrm>
          <a:prstGeom prst="rect">
            <a:avLst/>
          </a:prstGeom>
        </p:spPr>
      </p:pic>
      <p:sp>
        <p:nvSpPr>
          <p:cNvPr id="11" name="矩形 10"/>
          <p:cNvSpPr/>
          <p:nvPr/>
        </p:nvSpPr>
        <p:spPr>
          <a:xfrm>
            <a:off x="2157830" y="1020055"/>
            <a:ext cx="1210588" cy="400110"/>
          </a:xfrm>
          <a:prstGeom prst="rect">
            <a:avLst/>
          </a:prstGeom>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rPr>
              <a:t>万物</a:t>
            </a:r>
            <a:r>
              <a:rPr lang="zh-CN" altLang="en-US" sz="2000" b="1" dirty="0" smtClean="0">
                <a:solidFill>
                  <a:schemeClr val="bg1"/>
                </a:solidFill>
                <a:latin typeface="微软雅黑" panose="020B0503020204020204" pitchFamily="34" charset="-122"/>
                <a:ea typeface="微软雅黑" panose="020B0503020204020204" pitchFamily="34" charset="-122"/>
              </a:rPr>
              <a:t>联网</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5359690" y="1020055"/>
            <a:ext cx="1210588" cy="400110"/>
          </a:xfrm>
          <a:prstGeom prst="rect">
            <a:avLst/>
          </a:prstGeom>
        </p:spPr>
        <p:txBody>
          <a:bodyPr wrap="none">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人人</a:t>
            </a:r>
            <a:r>
              <a:rPr lang="zh-CN" altLang="en-US" sz="2000" b="1" dirty="0">
                <a:solidFill>
                  <a:schemeClr val="bg1"/>
                </a:solidFill>
                <a:latin typeface="微软雅黑" panose="020B0503020204020204" pitchFamily="34" charset="-122"/>
                <a:ea typeface="微软雅黑" panose="020B0503020204020204" pitchFamily="34" charset="-122"/>
              </a:rPr>
              <a:t>用网</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1.5.2  </a:t>
            </a:r>
            <a:r>
              <a:rPr lang="zh-CN" altLang="en-US" dirty="0"/>
              <a:t>几种不同类别</a:t>
            </a:r>
            <a:r>
              <a:rPr lang="zh-CN" altLang="en-US" dirty="0" smtClean="0"/>
              <a:t>的计算机网络</a:t>
            </a:r>
            <a:endParaRPr lang="zh-CN" altLang="en-US" dirty="0"/>
          </a:p>
        </p:txBody>
      </p:sp>
      <p:sp>
        <p:nvSpPr>
          <p:cNvPr id="5" name="内容占位符 4"/>
          <p:cNvSpPr>
            <a:spLocks noGrp="1"/>
          </p:cNvSpPr>
          <p:nvPr>
            <p:ph sz="quarter" idx="11"/>
          </p:nvPr>
        </p:nvSpPr>
        <p:spPr/>
        <p:txBody>
          <a:bodyPr/>
          <a:lstStyle/>
          <a:p>
            <a:pPr>
              <a:lnSpc>
                <a:spcPts val="3200"/>
              </a:lnSpc>
            </a:pPr>
            <a:r>
              <a:rPr lang="zh-CN" altLang="en-US" dirty="0"/>
              <a:t>计算机网络有多种类别</a:t>
            </a:r>
            <a:r>
              <a:rPr lang="zh-CN" altLang="en-US" dirty="0" smtClean="0"/>
              <a:t>。</a:t>
            </a:r>
            <a:endParaRPr lang="en-US" altLang="zh-CN" dirty="0" smtClean="0"/>
          </a:p>
          <a:p>
            <a:pPr>
              <a:lnSpc>
                <a:spcPts val="3200"/>
              </a:lnSpc>
            </a:pPr>
            <a:r>
              <a:rPr lang="zh-CN" altLang="en-US" dirty="0" smtClean="0"/>
              <a:t>可以按以下方法分类：</a:t>
            </a:r>
            <a:endParaRPr lang="zh-CN" altLang="en-US" dirty="0"/>
          </a:p>
          <a:p>
            <a:pPr lvl="1">
              <a:lnSpc>
                <a:spcPts val="3200"/>
              </a:lnSpc>
            </a:pPr>
            <a:r>
              <a:rPr lang="zh-CN" altLang="en-US" dirty="0"/>
              <a:t>按照网络的作用范围进行</a:t>
            </a:r>
            <a:r>
              <a:rPr lang="zh-CN" altLang="en-US" dirty="0" smtClean="0"/>
              <a:t>分类；</a:t>
            </a:r>
            <a:endParaRPr lang="zh-CN" altLang="en-US" dirty="0"/>
          </a:p>
          <a:p>
            <a:pPr lvl="1">
              <a:lnSpc>
                <a:spcPts val="3200"/>
              </a:lnSpc>
            </a:pPr>
            <a:r>
              <a:rPr lang="zh-CN" altLang="en-US" dirty="0"/>
              <a:t>按照网络的使用者进行</a:t>
            </a:r>
            <a:r>
              <a:rPr lang="zh-CN" altLang="en-US" dirty="0" smtClean="0"/>
              <a:t>分类；</a:t>
            </a:r>
            <a:endParaRPr lang="zh-CN" altLang="en-US" dirty="0"/>
          </a:p>
          <a:p>
            <a:pPr lvl="1">
              <a:lnSpc>
                <a:spcPts val="3200"/>
              </a:lnSpc>
            </a:pPr>
            <a:r>
              <a:rPr lang="zh-CN" altLang="en-US" dirty="0"/>
              <a:t>用来把用户接入到互联网的</a:t>
            </a:r>
            <a:r>
              <a:rPr lang="zh-CN" altLang="en-US" dirty="0" smtClean="0"/>
              <a:t>网络。</a:t>
            </a:r>
            <a:endParaRPr lang="zh-CN" altLang="en-US" dirty="0"/>
          </a:p>
          <a:p>
            <a:pPr>
              <a:lnSpc>
                <a:spcPts val="3200"/>
              </a:lnSpc>
            </a:pP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nvPr>
        </p:nvGraphicFramePr>
        <p:xfrm>
          <a:off x="618311" y="1067195"/>
          <a:ext cx="7794172" cy="2651760"/>
        </p:xfrm>
        <a:graphic>
          <a:graphicData uri="http://schemas.openxmlformats.org/drawingml/2006/table">
            <a:tbl>
              <a:tblPr firstRow="1" bandRow="1" bandCol="1">
                <a:tableStyleId>{69012ECD-51FC-41F1-AA8D-1B2483CD663E}</a:tableStyleId>
              </a:tblPr>
              <a:tblGrid>
                <a:gridCol w="3441843"/>
                <a:gridCol w="4352329"/>
              </a:tblGrid>
              <a:tr h="274193">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类别</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作用范围或距离</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B0F0"/>
                    </a:solidFill>
                  </a:tcPr>
                </a:tc>
              </a:tr>
              <a:tr h="473606">
                <a:tc>
                  <a:txBody>
                    <a:bodyPr/>
                    <a:lstStyle/>
                    <a:p>
                      <a:pPr algn="l"/>
                      <a:r>
                        <a:rPr lang="zh-CN" altLang="en-US" sz="1600" b="1" dirty="0" smtClean="0">
                          <a:solidFill>
                            <a:srgbClr val="0000FF"/>
                          </a:solidFill>
                          <a:latin typeface="微软雅黑" panose="020B0503020204020204" pitchFamily="34" charset="-122"/>
                          <a:ea typeface="微软雅黑" panose="020B0503020204020204" pitchFamily="34" charset="-122"/>
                        </a:rPr>
                        <a:t>广域网 </a:t>
                      </a:r>
                      <a:r>
                        <a:rPr lang="en-US" altLang="zh-CN" sz="1600" b="1" dirty="0" smtClean="0">
                          <a:solidFill>
                            <a:srgbClr val="0000FF"/>
                          </a:solidFill>
                          <a:latin typeface="微软雅黑" panose="020B0503020204020204" pitchFamily="34" charset="-122"/>
                          <a:ea typeface="微软雅黑" panose="020B0503020204020204" pitchFamily="34" charset="-122"/>
                        </a:rPr>
                        <a:t>WAN </a:t>
                      </a:r>
                      <a:endParaRPr lang="en-US" altLang="zh-CN" sz="1600" b="1" dirty="0" smtClean="0">
                        <a:solidFill>
                          <a:srgbClr val="0000FF"/>
                        </a:solidFill>
                        <a:latin typeface="微软雅黑" panose="020B0503020204020204" pitchFamily="34" charset="-122"/>
                        <a:ea typeface="微软雅黑" panose="020B0503020204020204" pitchFamily="34" charset="-122"/>
                      </a:endParaRPr>
                    </a:p>
                    <a:p>
                      <a:pPr algn="l"/>
                      <a:r>
                        <a:rPr lang="en-US" altLang="zh-CN" sz="1600" b="1" dirty="0" smtClean="0">
                          <a:latin typeface="微软雅黑" panose="020B0503020204020204" pitchFamily="34" charset="-122"/>
                          <a:ea typeface="微软雅黑" panose="020B0503020204020204" pitchFamily="34" charset="-122"/>
                        </a:rPr>
                        <a:t>(Wide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通常为几十到几千公里。有时也称为</a:t>
                      </a:r>
                      <a:r>
                        <a:rPr lang="zh-CN" altLang="en-US" sz="1600" b="1" dirty="0" smtClean="0">
                          <a:solidFill>
                            <a:srgbClr val="0000FF"/>
                          </a:solidFill>
                          <a:latin typeface="微软雅黑" panose="020B0503020204020204" pitchFamily="34" charset="-122"/>
                          <a:ea typeface="微软雅黑" panose="020B0503020204020204" pitchFamily="34" charset="-122"/>
                        </a:rPr>
                        <a:t>远程网</a:t>
                      </a:r>
                      <a:r>
                        <a:rPr lang="en-US" altLang="zh-CN" sz="1600" b="1" dirty="0" smtClean="0">
                          <a:latin typeface="微软雅黑" panose="020B0503020204020204" pitchFamily="34" charset="-122"/>
                          <a:ea typeface="微软雅黑" panose="020B0503020204020204" pitchFamily="34" charset="-122"/>
                        </a:rPr>
                        <a:t>(long haul network)</a:t>
                      </a:r>
                      <a:r>
                        <a:rPr lang="zh-CN" altLang="en-US" sz="1600" b="1" dirty="0" smtClean="0">
                          <a:latin typeface="微软雅黑" panose="020B0503020204020204" pitchFamily="34" charset="-122"/>
                          <a:ea typeface="微软雅黑" panose="020B0503020204020204" pitchFamily="34" charset="-122"/>
                        </a:rPr>
                        <a:t>。是互联网的核心部分。</a:t>
                      </a:r>
                      <a:endParaRPr lang="zh-CN" altLang="en-US" sz="1600" b="1" dirty="0" smtClean="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3606">
                <a:tc>
                  <a:txBody>
                    <a:bodyPr/>
                    <a:lstStyle/>
                    <a:p>
                      <a:pPr algn="l"/>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城域网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MAN </a:t>
                      </a:r>
                      <a:endParaRPr lang="en-US" altLang="zh-CN" sz="1600" b="1" kern="1200" dirty="0" smtClean="0">
                        <a:solidFill>
                          <a:srgbClr val="0000FF"/>
                        </a:solidFill>
                        <a:latin typeface="微软雅黑" panose="020B0503020204020204" pitchFamily="34" charset="-122"/>
                        <a:ea typeface="微软雅黑" panose="020B0503020204020204" pitchFamily="34" charset="-122"/>
                        <a:cs typeface="+mn-cs"/>
                      </a:endParaRPr>
                    </a:p>
                    <a:p>
                      <a:pPr algn="l"/>
                      <a:r>
                        <a:rPr lang="en-US" altLang="zh-CN" sz="1600" b="1" dirty="0" smtClean="0">
                          <a:latin typeface="微软雅黑" panose="020B0503020204020204" pitchFamily="34" charset="-122"/>
                          <a:ea typeface="微软雅黑" panose="020B0503020204020204" pitchFamily="34" charset="-122"/>
                        </a:rPr>
                        <a:t>(Metropolitan Area Network)</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作用范围一般是一个城市，作用距离约为 </a:t>
                      </a:r>
                      <a:r>
                        <a:rPr lang="en-US" altLang="zh-CN" sz="1600" b="1" dirty="0" smtClean="0">
                          <a:latin typeface="微软雅黑" panose="020B0503020204020204" pitchFamily="34" charset="-122"/>
                          <a:ea typeface="微软雅黑" panose="020B0503020204020204" pitchFamily="34" charset="-122"/>
                        </a:rPr>
                        <a:t>5~50 </a:t>
                      </a:r>
                      <a:r>
                        <a:rPr lang="zh-CN" altLang="en-US" sz="1600" b="1" dirty="0" smtClean="0">
                          <a:latin typeface="微软雅黑" panose="020B0503020204020204" pitchFamily="34" charset="-122"/>
                          <a:ea typeface="微软雅黑" panose="020B0503020204020204" pitchFamily="34" charset="-122"/>
                        </a:rPr>
                        <a:t>公里。</a:t>
                      </a:r>
                      <a:endParaRPr lang="zh-CN" altLang="en-US" sz="1600" b="1" dirty="0" smtClean="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3606">
                <a:tc>
                  <a:txBody>
                    <a:bodyPr/>
                    <a:lstStyle/>
                    <a:p>
                      <a:pPr marL="0" algn="l" defTabSz="914400" rtl="0" eaLnBrk="1" latinLnBrk="0" hangingPunct="1"/>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局域网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LAN </a:t>
                      </a:r>
                      <a:endParaRPr lang="en-US" altLang="zh-CN" sz="1600" b="1" kern="1200" dirty="0" smtClean="0">
                        <a:solidFill>
                          <a:srgbClr val="0000FF"/>
                        </a:solidFill>
                        <a:latin typeface="微软雅黑" panose="020B0503020204020204" pitchFamily="34" charset="-122"/>
                        <a:ea typeface="微软雅黑" panose="020B0503020204020204" pitchFamily="34" charset="-122"/>
                        <a:cs typeface="+mn-cs"/>
                      </a:endParaRPr>
                    </a:p>
                    <a:p>
                      <a:pPr algn="l"/>
                      <a:r>
                        <a:rPr lang="en-US" altLang="zh-CN" sz="1600" b="1" dirty="0" smtClean="0">
                          <a:latin typeface="微软雅黑" panose="020B0503020204020204" pitchFamily="34" charset="-122"/>
                          <a:ea typeface="微软雅黑" panose="020B0503020204020204" pitchFamily="34" charset="-122"/>
                        </a:rPr>
                        <a:t>(Local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局限在较小的范围（如 </a:t>
                      </a:r>
                      <a:r>
                        <a:rPr lang="en-US" altLang="zh-CN" sz="1600" b="1" dirty="0" smtClean="0">
                          <a:latin typeface="微软雅黑" panose="020B0503020204020204" pitchFamily="34" charset="-122"/>
                          <a:ea typeface="微软雅黑" panose="020B0503020204020204" pitchFamily="34" charset="-122"/>
                        </a:rPr>
                        <a:t>1 </a:t>
                      </a:r>
                      <a:r>
                        <a:rPr lang="zh-CN" altLang="en-US" sz="1600" b="1" dirty="0" smtClean="0">
                          <a:latin typeface="微软雅黑" panose="020B0503020204020204" pitchFamily="34" charset="-122"/>
                          <a:ea typeface="微软雅黑" panose="020B0503020204020204" pitchFamily="34" charset="-122"/>
                        </a:rPr>
                        <a:t>公里左右）。通常采用高速通信线路。</a:t>
                      </a:r>
                      <a:endParaRPr lang="zh-CN" altLang="en-US" sz="1600" b="1" dirty="0" smtClean="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3606">
                <a:tc>
                  <a:txBody>
                    <a:bodyPr/>
                    <a:lstStyle/>
                    <a:p>
                      <a:pPr algn="l"/>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个人区域网 </a:t>
                      </a:r>
                      <a:r>
                        <a:rPr lang="en-US" altLang="zh-CN" sz="1600" b="1" kern="1200" dirty="0" smtClean="0">
                          <a:solidFill>
                            <a:srgbClr val="0000FF"/>
                          </a:solidFill>
                          <a:latin typeface="微软雅黑" panose="020B0503020204020204" pitchFamily="34" charset="-122"/>
                          <a:ea typeface="微软雅黑" panose="020B0503020204020204" pitchFamily="34" charset="-122"/>
                          <a:cs typeface="+mn-cs"/>
                        </a:rPr>
                        <a:t>PAN </a:t>
                      </a:r>
                      <a:endParaRPr lang="en-US" altLang="zh-CN" sz="1600" b="1" kern="1200" dirty="0" smtClean="0">
                        <a:solidFill>
                          <a:srgbClr val="0000FF"/>
                        </a:solidFill>
                        <a:latin typeface="微软雅黑" panose="020B0503020204020204" pitchFamily="34" charset="-122"/>
                        <a:ea typeface="微软雅黑" panose="020B0503020204020204" pitchFamily="34" charset="-122"/>
                        <a:cs typeface="+mn-cs"/>
                      </a:endParaRPr>
                    </a:p>
                    <a:p>
                      <a:pPr algn="l"/>
                      <a:r>
                        <a:rPr lang="en-US" altLang="zh-CN" sz="1600" b="1" dirty="0" smtClean="0">
                          <a:latin typeface="微软雅黑" panose="020B0503020204020204" pitchFamily="34" charset="-122"/>
                          <a:ea typeface="微软雅黑" panose="020B0503020204020204" pitchFamily="34" charset="-122"/>
                        </a:rPr>
                        <a:t>(Personal Area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范围很小，大约在 </a:t>
                      </a:r>
                      <a:r>
                        <a:rPr lang="en-US" altLang="zh-CN" sz="1600" b="1" dirty="0" smtClean="0">
                          <a:latin typeface="微软雅黑" panose="020B0503020204020204" pitchFamily="34" charset="-122"/>
                          <a:ea typeface="微软雅黑" panose="020B0503020204020204" pitchFamily="34" charset="-122"/>
                        </a:rPr>
                        <a:t>10 </a:t>
                      </a:r>
                      <a:r>
                        <a:rPr lang="zh-CN" altLang="en-US" sz="1600" b="1" dirty="0" smtClean="0">
                          <a:latin typeface="微软雅黑" panose="020B0503020204020204" pitchFamily="34" charset="-122"/>
                          <a:ea typeface="微软雅黑" panose="020B0503020204020204" pitchFamily="34" charset="-122"/>
                        </a:rPr>
                        <a:t>米左右。有时也称为</a:t>
                      </a:r>
                      <a:r>
                        <a:rPr lang="zh-CN" altLang="en-US" sz="1600" b="1" dirty="0" smtClean="0">
                          <a:solidFill>
                            <a:srgbClr val="0000FF"/>
                          </a:solidFill>
                          <a:latin typeface="微软雅黑" panose="020B0503020204020204" pitchFamily="34" charset="-122"/>
                          <a:ea typeface="微软雅黑" panose="020B0503020204020204" pitchFamily="34" charset="-122"/>
                        </a:rPr>
                        <a:t>无线个人区域网</a:t>
                      </a:r>
                      <a:r>
                        <a:rPr lang="zh-CN" altLang="en-US" sz="1600" b="1" dirty="0" smtClean="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WPAN (Wireless PAN)</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smtClean="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文本占位符 4"/>
          <p:cNvSpPr>
            <a:spLocks noGrp="1"/>
          </p:cNvSpPr>
          <p:nvPr>
            <p:ph type="body" sz="quarter" idx="11"/>
          </p:nvPr>
        </p:nvSpPr>
        <p:spPr/>
        <p:txBody>
          <a:bodyPr/>
          <a:lstStyle/>
          <a:p>
            <a:r>
              <a:rPr lang="en-US" altLang="zh-CN" dirty="0"/>
              <a:t>1. </a:t>
            </a:r>
            <a:r>
              <a:rPr lang="zh-CN" altLang="en-US" dirty="0"/>
              <a:t>按照网络的作用范围进行</a:t>
            </a:r>
            <a:r>
              <a:rPr lang="zh-CN" altLang="en-US" dirty="0" smtClean="0"/>
              <a:t>分类</a:t>
            </a:r>
            <a:endParaRPr lang="zh-CN" altLang="en-US" dirty="0"/>
          </a:p>
        </p:txBody>
      </p:sp>
      <p:sp>
        <p:nvSpPr>
          <p:cNvPr id="2" name="矩形 1"/>
          <p:cNvSpPr/>
          <p:nvPr/>
        </p:nvSpPr>
        <p:spPr>
          <a:xfrm>
            <a:off x="1327135" y="3791428"/>
            <a:ext cx="6196612" cy="759182"/>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600"/>
              </a:lnSpc>
              <a:spcBef>
                <a:spcPts val="600"/>
              </a:spcBef>
            </a:pPr>
            <a:r>
              <a:rPr lang="zh-CN" altLang="en-US" b="1" dirty="0">
                <a:latin typeface="微软雅黑" panose="020B0503020204020204" pitchFamily="34" charset="-122"/>
                <a:ea typeface="微软雅黑" panose="020B0503020204020204" pitchFamily="34" charset="-122"/>
              </a:rPr>
              <a:t>若中央处理机之间的距离非常近（如仅 </a:t>
            </a:r>
            <a:r>
              <a:rPr lang="en-US" altLang="zh-CN" b="1" dirty="0">
                <a:latin typeface="微软雅黑" panose="020B0503020204020204" pitchFamily="34" charset="-122"/>
                <a:ea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rPr>
              <a:t>米甚至更小些），则一般就称之为</a:t>
            </a:r>
            <a:r>
              <a:rPr lang="zh-CN" altLang="en-US" b="1" dirty="0">
                <a:solidFill>
                  <a:srgbClr val="C00000"/>
                </a:solidFill>
                <a:latin typeface="微软雅黑" panose="020B0503020204020204" pitchFamily="34" charset="-122"/>
                <a:ea typeface="微软雅黑" panose="020B0503020204020204" pitchFamily="34" charset="-122"/>
              </a:rPr>
              <a:t>多处理机系统，</a:t>
            </a:r>
            <a:r>
              <a:rPr lang="zh-CN" altLang="en-US" b="1" dirty="0">
                <a:latin typeface="微软雅黑" panose="020B0503020204020204" pitchFamily="34" charset="-122"/>
                <a:ea typeface="微软雅黑" panose="020B0503020204020204" pitchFamily="34" charset="-122"/>
              </a:rPr>
              <a:t>而不称它为计算机网络。 </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局域网与广域网的区别</a:t>
            </a:r>
            <a:endParaRPr lang="zh-CN" altLang="en-US" dirty="0"/>
          </a:p>
        </p:txBody>
      </p:sp>
      <p:sp>
        <p:nvSpPr>
          <p:cNvPr id="11" name="object 11"/>
          <p:cNvSpPr txBox="1"/>
          <p:nvPr/>
        </p:nvSpPr>
        <p:spPr>
          <a:xfrm>
            <a:off x="577215" y="1035050"/>
            <a:ext cx="7989570" cy="1023620"/>
          </a:xfrm>
          <a:prstGeom prst="rect">
            <a:avLst/>
          </a:prstGeom>
        </p:spPr>
        <p:txBody>
          <a:bodyPr vert="horz" wrap="square" lIns="0" tIns="193040" rIns="0" bIns="0" rtlCol="0">
            <a:spAutoFit/>
          </a:bodyPr>
          <a:lstStyle/>
          <a:p>
            <a:pPr marL="12700" eaLnBrk="1" latinLnBrk="0" hangingPunct="1">
              <a:lnSpc>
                <a:spcPct val="100000"/>
              </a:lnSpc>
              <a:spcBef>
                <a:spcPts val="0"/>
              </a:spcBef>
            </a:pPr>
            <a:r>
              <a:rPr lang="zh-CN" altLang="en-US" sz="1800" b="1" dirty="0">
                <a:latin typeface="微软雅黑" panose="020B0503020204020204" pitchFamily="34" charset="-122"/>
                <a:ea typeface="微软雅黑" panose="020B0503020204020204" pitchFamily="34" charset="-122"/>
              </a:rPr>
              <a:t>局域网和广域网在</a:t>
            </a:r>
            <a:r>
              <a:rPr lang="zh-CN" altLang="en-US" sz="1800" b="1" dirty="0">
                <a:solidFill>
                  <a:srgbClr val="FF0000"/>
                </a:solidFill>
                <a:latin typeface="微软雅黑" panose="020B0503020204020204" pitchFamily="34" charset="-122"/>
                <a:ea typeface="微软雅黑" panose="020B0503020204020204" pitchFamily="34" charset="-122"/>
              </a:rPr>
              <a:t>结构上和传输方式</a:t>
            </a:r>
            <a:r>
              <a:rPr lang="zh-CN" altLang="en-US" sz="1800" b="1" dirty="0">
                <a:latin typeface="微软雅黑" panose="020B0503020204020204" pitchFamily="34" charset="-122"/>
                <a:ea typeface="微软雅黑" panose="020B0503020204020204" pitchFamily="34" charset="-122"/>
              </a:rPr>
              <a:t>上有很大的不同，局域网可以广播，</a:t>
            </a:r>
            <a:r>
              <a:rPr lang="zh-CN" altLang="en-US" sz="1800" b="1" dirty="0">
                <a:solidFill>
                  <a:srgbClr val="FF0000"/>
                </a:solidFill>
                <a:latin typeface="微软雅黑" panose="020B0503020204020204" pitchFamily="34" charset="-122"/>
                <a:ea typeface="微软雅黑" panose="020B0503020204020204" pitchFamily="34" charset="-122"/>
              </a:rPr>
              <a:t>广域网上不能广播</a:t>
            </a:r>
            <a:r>
              <a:rPr lang="zh-CN" altLang="en-US" sz="1800" b="1" dirty="0">
                <a:latin typeface="微软雅黑" panose="020B0503020204020204" pitchFamily="34" charset="-122"/>
                <a:ea typeface="微软雅黑" panose="020B0503020204020204" pitchFamily="34" charset="-122"/>
              </a:rPr>
              <a:t>。局域网拥有者只有</a:t>
            </a:r>
            <a:r>
              <a:rPr lang="zh-CN" altLang="en-US" sz="1800" b="1" dirty="0">
                <a:solidFill>
                  <a:srgbClr val="FF0000"/>
                </a:solidFill>
                <a:latin typeface="微软雅黑" panose="020B0503020204020204" pitchFamily="34" charset="-122"/>
                <a:ea typeface="微软雅黑" panose="020B0503020204020204" pitchFamily="34" charset="-122"/>
              </a:rPr>
              <a:t>一个</a:t>
            </a:r>
            <a:r>
              <a:rPr lang="zh-CN" altLang="en-US" sz="1800" b="1" dirty="0">
                <a:latin typeface="微软雅黑" panose="020B0503020204020204" pitchFamily="34" charset="-122"/>
                <a:ea typeface="微软雅黑" panose="020B0503020204020204" pitchFamily="34" charset="-122"/>
              </a:rPr>
              <a:t>（同构），广域网很多网络构成，</a:t>
            </a:r>
            <a:r>
              <a:rPr lang="zh-CN" altLang="en-US" sz="1800" b="1" dirty="0">
                <a:solidFill>
                  <a:srgbClr val="FF0000"/>
                </a:solidFill>
                <a:latin typeface="微软雅黑" panose="020B0503020204020204" pitchFamily="34" charset="-122"/>
                <a:ea typeface="微软雅黑" panose="020B0503020204020204" pitchFamily="34" charset="-122"/>
              </a:rPr>
              <a:t>多个拥有者</a:t>
            </a:r>
            <a:r>
              <a:rPr lang="zh-CN" altLang="en-US" sz="1800" b="1" dirty="0">
                <a:latin typeface="微软雅黑" panose="020B0503020204020204" pitchFamily="34" charset="-122"/>
                <a:ea typeface="微软雅黑" panose="020B0503020204020204" pitchFamily="34" charset="-122"/>
              </a:rPr>
              <a:t>（一般两个以上路由器相连），同一单位内部的两个网络用路由器相连。</a:t>
            </a:r>
            <a:endParaRPr lang="zh-CN" altLang="en-US" sz="18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502285" y="2387600"/>
            <a:ext cx="7743190" cy="1753235"/>
          </a:xfrm>
          <a:prstGeom prst="rect">
            <a:avLst/>
          </a:prstGeom>
          <a:noFill/>
        </p:spPr>
        <p:txBody>
          <a:bodyPr wrap="square" rtlCol="0">
            <a:spAutoFit/>
          </a:bodyPr>
          <a:lstStyle/>
          <a:p>
            <a:r>
              <a:rPr b="1" spc="80" dirty="0">
                <a:latin typeface="微软雅黑" panose="020B0503020204020204" pitchFamily="34" charset="-122"/>
                <a:ea typeface="微软雅黑" panose="020B0503020204020204" pitchFamily="34" charset="-122"/>
                <a:cs typeface="Microsoft JhengHei UI" panose="020B0604030504040204" charset="-120"/>
                <a:sym typeface="+mn-ea"/>
              </a:rPr>
              <a:t>不能简单以</a:t>
            </a:r>
            <a:r>
              <a:rPr b="1" spc="80" dirty="0">
                <a:solidFill>
                  <a:srgbClr val="FF2600"/>
                </a:solidFill>
                <a:latin typeface="微软雅黑" panose="020B0503020204020204" pitchFamily="34" charset="-122"/>
                <a:ea typeface="微软雅黑" panose="020B0503020204020204" pitchFamily="34" charset="-122"/>
                <a:cs typeface="Microsoft JhengHei UI" panose="020B0604030504040204" charset="-120"/>
                <a:sym typeface="+mn-ea"/>
              </a:rPr>
              <a:t>距离来区分</a:t>
            </a:r>
            <a:r>
              <a:rPr b="1" spc="30" dirty="0">
                <a:latin typeface="微软雅黑" panose="020B0503020204020204" pitchFamily="34" charset="-122"/>
                <a:ea typeface="微软雅黑" panose="020B0503020204020204" pitchFamily="34" charset="-122"/>
                <a:cs typeface="Microsoft JhengHei UI" panose="020B0604030504040204" charset="-120"/>
                <a:sym typeface="+mn-ea"/>
              </a:rPr>
              <a:t>：</a:t>
            </a:r>
            <a:endParaRPr spc="30" dirty="0">
              <a:latin typeface="Microsoft JhengHei UI" panose="020B0604030504040204" charset="-120"/>
              <a:cs typeface="Microsoft JhengHei UI" panose="020B0604030504040204" charset="-120"/>
              <a:sym typeface="+mn-ea"/>
            </a:endParaRPr>
          </a:p>
          <a:p>
            <a:pPr marL="0" indent="-392430" eaLnBrk="1" latinLnBrk="0" hangingPunct="1">
              <a:lnSpc>
                <a:spcPct val="100000"/>
              </a:lnSpc>
              <a:spcBef>
                <a:spcPts val="0"/>
              </a:spcBef>
              <a:buClr>
                <a:srgbClr val="000000"/>
              </a:buClr>
              <a:buSzPct val="75000"/>
              <a:buFont typeface="Arial" panose="020B0604020202020204"/>
              <a:buChar char="•"/>
              <a:tabLst>
                <a:tab pos="405130" algn="l"/>
                <a:tab pos="405765" algn="l"/>
              </a:tabLst>
            </a:pPr>
            <a:r>
              <a:rPr lang="zh-CN" altLang="en-US" sz="1800" b="1" dirty="0">
                <a:latin typeface="微软雅黑" panose="020B0503020204020204" pitchFamily="34" charset="-122"/>
                <a:ea typeface="微软雅黑" panose="020B0503020204020204" pitchFamily="34" charset="-122"/>
                <a:sym typeface="+mn-ea"/>
              </a:rPr>
              <a:t>局域网：采用局域网技术的网络；</a:t>
            </a:r>
            <a:endParaRPr lang="zh-CN" altLang="en-US" sz="1800" b="1" dirty="0">
              <a:latin typeface="微软雅黑" panose="020B0503020204020204" pitchFamily="34" charset="-122"/>
              <a:ea typeface="微软雅黑" panose="020B0503020204020204" pitchFamily="34" charset="-122"/>
              <a:sym typeface="+mn-ea"/>
            </a:endParaRPr>
          </a:p>
          <a:p>
            <a:pPr marL="0" indent="-392430" eaLnBrk="1" latinLnBrk="0" hangingPunct="1">
              <a:lnSpc>
                <a:spcPct val="100000"/>
              </a:lnSpc>
              <a:spcBef>
                <a:spcPts val="0"/>
              </a:spcBef>
              <a:buClr>
                <a:srgbClr val="000000"/>
              </a:buClr>
              <a:buSzPct val="75000"/>
              <a:buFont typeface="Arial" panose="020B0604020202020204"/>
              <a:buChar char="•"/>
              <a:tabLst>
                <a:tab pos="405130" algn="l"/>
                <a:tab pos="405765" algn="l"/>
              </a:tabLst>
            </a:pPr>
            <a:r>
              <a:rPr lang="zh-CN" altLang="en-US" sz="1800" b="1" dirty="0">
                <a:latin typeface="微软雅黑" panose="020B0503020204020204" pitchFamily="34" charset="-122"/>
                <a:ea typeface="微软雅黑" panose="020B0503020204020204" pitchFamily="34" charset="-122"/>
                <a:sym typeface="+mn-ea"/>
              </a:rPr>
              <a:t>广域网：采用广域网技术的网络；</a:t>
            </a:r>
            <a:endParaRPr lang="zh-CN" altLang="en-US" sz="1800" b="1" dirty="0">
              <a:latin typeface="微软雅黑" panose="020B0503020204020204" pitchFamily="34" charset="-122"/>
              <a:ea typeface="微软雅黑" panose="020B0503020204020204" pitchFamily="34" charset="-122"/>
              <a:sym typeface="+mn-ea"/>
            </a:endParaRPr>
          </a:p>
          <a:p>
            <a:pPr marL="0" indent="-392430" eaLnBrk="1" latinLnBrk="0" hangingPunct="1">
              <a:lnSpc>
                <a:spcPct val="100000"/>
              </a:lnSpc>
              <a:spcBef>
                <a:spcPts val="0"/>
              </a:spcBef>
              <a:buClr>
                <a:srgbClr val="000000"/>
              </a:buClr>
              <a:buSzPct val="75000"/>
              <a:buFont typeface="Arial" panose="020B0604020202020204"/>
              <a:buChar char="•"/>
              <a:tabLst>
                <a:tab pos="405130" algn="l"/>
                <a:tab pos="405765" algn="l"/>
              </a:tabLst>
            </a:pPr>
            <a:r>
              <a:rPr lang="zh-CN" altLang="en-US" sz="1800" b="1" dirty="0">
                <a:latin typeface="微软雅黑" panose="020B0503020204020204" pitchFamily="34" charset="-122"/>
                <a:ea typeface="微软雅黑" panose="020B0503020204020204" pitchFamily="34" charset="-122"/>
                <a:sym typeface="+mn-ea"/>
              </a:rPr>
              <a:t>邻居间通过不同ISP连接网络后通信，距离很近，但是是广域网； </a:t>
            </a:r>
            <a:endParaRPr lang="zh-CN" altLang="en-US" sz="1800" b="1" dirty="0">
              <a:latin typeface="微软雅黑" panose="020B0503020204020204" pitchFamily="34" charset="-122"/>
              <a:ea typeface="微软雅黑" panose="020B0503020204020204" pitchFamily="34" charset="-122"/>
              <a:sym typeface="+mn-ea"/>
            </a:endParaRPr>
          </a:p>
          <a:p>
            <a:pPr marL="0" indent="-392430" eaLnBrk="1" latinLnBrk="0" hangingPunct="1">
              <a:lnSpc>
                <a:spcPct val="100000"/>
              </a:lnSpc>
              <a:spcBef>
                <a:spcPts val="0"/>
              </a:spcBef>
              <a:buClr>
                <a:srgbClr val="000000"/>
              </a:buClr>
              <a:buSzPct val="75000"/>
              <a:buFont typeface="Arial" panose="020B0604020202020204"/>
              <a:buChar char="•"/>
              <a:tabLst>
                <a:tab pos="405130" algn="l"/>
                <a:tab pos="405765" algn="l"/>
              </a:tabLst>
            </a:pPr>
            <a:r>
              <a:rPr lang="zh-CN" altLang="en-US" sz="1800" b="1" dirty="0">
                <a:latin typeface="微软雅黑" panose="020B0503020204020204" pitchFamily="34" charset="-122"/>
                <a:ea typeface="微软雅黑" panose="020B0503020204020204" pitchFamily="34" charset="-122"/>
                <a:sym typeface="+mn-ea"/>
              </a:rPr>
              <a:t>若邻居间直接通过wifi或网线相连，局域网</a:t>
            </a:r>
            <a:r>
              <a:rPr spc="80" dirty="0">
                <a:latin typeface="Microsoft JhengHei UI" panose="020B0604030504040204" charset="-120"/>
                <a:cs typeface="Microsoft JhengHei UI" panose="020B0604030504040204" charset="-120"/>
                <a:sym typeface="+mn-ea"/>
              </a:rPr>
              <a:t>。</a:t>
            </a:r>
            <a:endParaRPr>
              <a:latin typeface="Microsoft JhengHei UI" panose="020B0604030504040204" charset="-120"/>
              <a:cs typeface="Microsoft JhengHei UI" panose="020B0604030504040204" charset="-120"/>
            </a:endParaRPr>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内容占位符 5"/>
          <p:cNvGraphicFramePr>
            <a:graphicFrameLocks noGrp="1"/>
          </p:cNvGraphicFramePr>
          <p:nvPr>
            <p:ph sz="quarter" idx="10"/>
          </p:nvPr>
        </p:nvGraphicFramePr>
        <p:xfrm>
          <a:off x="705393" y="1067195"/>
          <a:ext cx="7654835" cy="1493520"/>
        </p:xfrm>
        <a:graphic>
          <a:graphicData uri="http://schemas.openxmlformats.org/drawingml/2006/table">
            <a:tbl>
              <a:tblPr firstRow="1" bandRow="1" bandCol="1">
                <a:tableStyleId>{69012ECD-51FC-41F1-AA8D-1B2483CD663E}</a:tableStyleId>
              </a:tblPr>
              <a:tblGrid>
                <a:gridCol w="3108961"/>
                <a:gridCol w="4545874"/>
              </a:tblGrid>
              <a:tr h="274193">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类别</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c>
                  <a:txBody>
                    <a:bodyPr/>
                    <a:lstStyle/>
                    <a:p>
                      <a:pPr algn="ctr"/>
                      <a:r>
                        <a:rPr lang="zh-CN" altLang="en-US" sz="1600" b="1" dirty="0" smtClean="0">
                          <a:solidFill>
                            <a:schemeClr val="tx1"/>
                          </a:solidFill>
                          <a:latin typeface="微软雅黑" panose="020B0503020204020204" pitchFamily="34" charset="-122"/>
                          <a:ea typeface="微软雅黑" panose="020B0503020204020204" pitchFamily="34" charset="-122"/>
                        </a:rPr>
                        <a:t>作用范围或距离</a:t>
                      </a:r>
                      <a:endParaRPr lang="zh-CN" altLang="en-US" sz="1600" b="1" dirty="0">
                        <a:solidFill>
                          <a:schemeClr val="tx1"/>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66"/>
                    </a:solidFill>
                  </a:tcPr>
                </a:tc>
              </a:tr>
              <a:tr h="473606">
                <a:tc>
                  <a:txBody>
                    <a:bodyPr/>
                    <a:lstStyle/>
                    <a:p>
                      <a:pPr algn="l"/>
                      <a:r>
                        <a:rPr lang="zh-CN" altLang="en-US" sz="1600" b="1" kern="1200" dirty="0" smtClean="0">
                          <a:solidFill>
                            <a:srgbClr val="0000FF"/>
                          </a:solidFill>
                          <a:latin typeface="微软雅黑" panose="020B0503020204020204" pitchFamily="34" charset="-122"/>
                          <a:ea typeface="微软雅黑" panose="020B0503020204020204" pitchFamily="34" charset="-122"/>
                          <a:cs typeface="+mn-cs"/>
                        </a:rPr>
                        <a:t>公用网 </a:t>
                      </a:r>
                      <a:endParaRPr lang="en-US" altLang="zh-CN" sz="1600" b="1" kern="1200" dirty="0" smtClean="0">
                        <a:solidFill>
                          <a:srgbClr val="0000FF"/>
                        </a:solidFill>
                        <a:latin typeface="微软雅黑" panose="020B0503020204020204" pitchFamily="34" charset="-122"/>
                        <a:ea typeface="微软雅黑" panose="020B0503020204020204" pitchFamily="34" charset="-122"/>
                        <a:cs typeface="+mn-cs"/>
                      </a:endParaRPr>
                    </a:p>
                    <a:p>
                      <a:pPr algn="l"/>
                      <a:r>
                        <a:rPr lang="en-US" altLang="zh-CN" sz="1600" b="1" dirty="0" smtClean="0">
                          <a:latin typeface="微软雅黑" panose="020B0503020204020204" pitchFamily="34" charset="-122"/>
                          <a:ea typeface="微软雅黑" panose="020B0503020204020204" pitchFamily="34" charset="-122"/>
                        </a:rPr>
                        <a:t>(public network) </a:t>
                      </a:r>
                      <a:endParaRPr lang="en-US" altLang="zh-CN" sz="1600" b="1" dirty="0" smtClean="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按规定交纳费用的人都可以使用的网络。也可称为</a:t>
                      </a:r>
                      <a:r>
                        <a:rPr lang="zh-CN" altLang="en-US" sz="1600" b="1" dirty="0" smtClean="0">
                          <a:solidFill>
                            <a:srgbClr val="0000FF"/>
                          </a:solidFill>
                          <a:latin typeface="微软雅黑" panose="020B0503020204020204" pitchFamily="34" charset="-122"/>
                          <a:ea typeface="微软雅黑" panose="020B0503020204020204" pitchFamily="34" charset="-122"/>
                        </a:rPr>
                        <a:t>公众网。</a:t>
                      </a:r>
                      <a:endParaRPr lang="zh-CN" altLang="en-US" sz="1600" b="1" dirty="0" smtClean="0">
                        <a:solidFill>
                          <a:srgbClr val="0000FF"/>
                        </a:solidFill>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73606">
                <a:tc>
                  <a:txBody>
                    <a:bodyPr/>
                    <a:lstStyle/>
                    <a:p>
                      <a:pPr algn="l"/>
                      <a:r>
                        <a:rPr lang="zh-CN" altLang="en-US" sz="1600" b="1" dirty="0" smtClean="0">
                          <a:solidFill>
                            <a:srgbClr val="0000FF"/>
                          </a:solidFill>
                          <a:latin typeface="微软雅黑" panose="020B0503020204020204" pitchFamily="34" charset="-122"/>
                          <a:ea typeface="微软雅黑" panose="020B0503020204020204" pitchFamily="34" charset="-122"/>
                        </a:rPr>
                        <a:t>专用网</a:t>
                      </a:r>
                      <a:r>
                        <a:rPr lang="zh-CN" altLang="en-US" sz="1600" b="1" dirty="0" smtClean="0">
                          <a:latin typeface="微软雅黑" panose="020B0503020204020204" pitchFamily="34" charset="-122"/>
                          <a:ea typeface="微软雅黑" panose="020B0503020204020204" pitchFamily="34" charset="-122"/>
                        </a:rPr>
                        <a:t> </a:t>
                      </a:r>
                      <a:endParaRPr lang="en-US" altLang="zh-CN" sz="1600" b="1" dirty="0" smtClean="0">
                        <a:latin typeface="微软雅黑" panose="020B0503020204020204" pitchFamily="34" charset="-122"/>
                        <a:ea typeface="微软雅黑" panose="020B0503020204020204" pitchFamily="34" charset="-122"/>
                      </a:endParaRPr>
                    </a:p>
                    <a:p>
                      <a:pPr algn="l"/>
                      <a:r>
                        <a:rPr lang="en-US" altLang="zh-CN" sz="1600" b="1" dirty="0" smtClean="0">
                          <a:latin typeface="微软雅黑" panose="020B0503020204020204" pitchFamily="34" charset="-122"/>
                          <a:ea typeface="微软雅黑" panose="020B0503020204020204" pitchFamily="34" charset="-122"/>
                        </a:rPr>
                        <a:t>(private network) </a:t>
                      </a:r>
                      <a:endParaRPr lang="zh-CN" altLang="en-US" sz="1600" b="1" dirty="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l"/>
                      <a:r>
                        <a:rPr lang="zh-CN" altLang="en-US" sz="1600" b="1" dirty="0" smtClean="0">
                          <a:latin typeface="微软雅黑" panose="020B0503020204020204" pitchFamily="34" charset="-122"/>
                          <a:ea typeface="微软雅黑" panose="020B0503020204020204" pitchFamily="34" charset="-122"/>
                        </a:rPr>
                        <a:t>为特殊业务工作的需要而建造的网络。</a:t>
                      </a:r>
                      <a:endParaRPr lang="zh-CN" altLang="en-US" sz="1600" b="1" dirty="0" smtClean="0">
                        <a:latin typeface="微软雅黑" panose="020B0503020204020204" pitchFamily="34" charset="-122"/>
                        <a:ea typeface="微软雅黑" panose="020B0503020204020204" pitchFamily="34"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5" name="文本占位符 4"/>
          <p:cNvSpPr>
            <a:spLocks noGrp="1"/>
          </p:cNvSpPr>
          <p:nvPr>
            <p:ph type="body" sz="quarter" idx="11"/>
          </p:nvPr>
        </p:nvSpPr>
        <p:spPr/>
        <p:txBody>
          <a:bodyPr/>
          <a:lstStyle/>
          <a:p>
            <a:r>
              <a:rPr lang="en-US" altLang="zh-CN" dirty="0"/>
              <a:t>2. </a:t>
            </a:r>
            <a:r>
              <a:rPr lang="zh-CN" altLang="en-US" dirty="0"/>
              <a:t>按照网络的使用者进行分类</a:t>
            </a:r>
            <a:endParaRPr lang="zh-CN" altLang="en-US" dirty="0"/>
          </a:p>
        </p:txBody>
      </p:sp>
      <p:sp>
        <p:nvSpPr>
          <p:cNvPr id="2" name="矩形 1"/>
          <p:cNvSpPr/>
          <p:nvPr/>
        </p:nvSpPr>
        <p:spPr>
          <a:xfrm>
            <a:off x="1577947" y="2664629"/>
            <a:ext cx="5988105" cy="759182"/>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600"/>
              </a:lnSpc>
              <a:spcBef>
                <a:spcPts val="0"/>
              </a:spcBef>
            </a:pPr>
            <a:r>
              <a:rPr lang="zh-CN" altLang="en-US" b="1" dirty="0">
                <a:latin typeface="微软雅黑" panose="020B0503020204020204" pitchFamily="34" charset="-122"/>
                <a:ea typeface="微软雅黑" panose="020B0503020204020204" pitchFamily="34" charset="-122"/>
              </a:rPr>
              <a:t>公用网和专用网都可以传送多种业务。如传送的是计算机数据，则分别是</a:t>
            </a:r>
            <a:r>
              <a:rPr lang="zh-CN" altLang="en-US" b="1" dirty="0">
                <a:solidFill>
                  <a:srgbClr val="C00000"/>
                </a:solidFill>
                <a:latin typeface="微软雅黑" panose="020B0503020204020204" pitchFamily="34" charset="-122"/>
                <a:ea typeface="微软雅黑" panose="020B0503020204020204" pitchFamily="34" charset="-122"/>
              </a:rPr>
              <a:t>公用计算机网络</a:t>
            </a:r>
            <a:r>
              <a:rPr lang="zh-CN" altLang="en-US" b="1" dirty="0">
                <a:latin typeface="微软雅黑" panose="020B0503020204020204" pitchFamily="34" charset="-122"/>
                <a:ea typeface="微软雅黑" panose="020B0503020204020204" pitchFamily="34" charset="-122"/>
              </a:rPr>
              <a:t>和</a:t>
            </a:r>
            <a:r>
              <a:rPr lang="zh-CN" altLang="en-US" b="1" dirty="0">
                <a:solidFill>
                  <a:srgbClr val="C00000"/>
                </a:solidFill>
                <a:latin typeface="微软雅黑" panose="020B0503020204020204" pitchFamily="34" charset="-122"/>
                <a:ea typeface="微软雅黑" panose="020B0503020204020204" pitchFamily="34" charset="-122"/>
              </a:rPr>
              <a:t>专用计算机网络。 </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66343" y="971903"/>
            <a:ext cx="5571809" cy="3172691"/>
          </a:xfrm>
        </p:spPr>
        <p:txBody>
          <a:bodyPr/>
          <a:lstStyle/>
          <a:p>
            <a:r>
              <a:rPr lang="zh-CN" altLang="en-US" dirty="0" smtClean="0">
                <a:solidFill>
                  <a:srgbClr val="C00000"/>
                </a:solidFill>
              </a:rPr>
              <a:t>接</a:t>
            </a:r>
            <a:r>
              <a:rPr lang="zh-CN" altLang="en-US" dirty="0">
                <a:solidFill>
                  <a:srgbClr val="C00000"/>
                </a:solidFill>
              </a:rPr>
              <a:t>入网 </a:t>
            </a:r>
            <a:r>
              <a:rPr lang="en-US" altLang="zh-CN" dirty="0">
                <a:solidFill>
                  <a:srgbClr val="C00000"/>
                </a:solidFill>
              </a:rPr>
              <a:t>AN </a:t>
            </a:r>
            <a:r>
              <a:rPr lang="en-US" altLang="zh-CN" dirty="0"/>
              <a:t>(Access Network</a:t>
            </a:r>
            <a:r>
              <a:rPr lang="en-US" altLang="zh-CN" dirty="0" smtClean="0"/>
              <a:t>)</a:t>
            </a:r>
            <a:endParaRPr lang="en-US" altLang="zh-CN" dirty="0" smtClean="0"/>
          </a:p>
          <a:p>
            <a:pPr marL="622300" lvl="1"/>
            <a:r>
              <a:rPr lang="zh-CN" altLang="en-US" dirty="0" smtClean="0"/>
              <a:t>又称为</a:t>
            </a:r>
            <a:r>
              <a:rPr lang="zh-CN" altLang="en-US" dirty="0">
                <a:solidFill>
                  <a:srgbClr val="0000FF"/>
                </a:solidFill>
              </a:rPr>
              <a:t>本地接入网</a:t>
            </a:r>
            <a:r>
              <a:rPr lang="zh-CN" altLang="en-US" dirty="0"/>
              <a:t>或</a:t>
            </a:r>
            <a:r>
              <a:rPr lang="zh-CN" altLang="en-US" dirty="0">
                <a:solidFill>
                  <a:srgbClr val="0000FF"/>
                </a:solidFill>
              </a:rPr>
              <a:t>居民接</a:t>
            </a:r>
            <a:r>
              <a:rPr lang="zh-CN" altLang="en-US" dirty="0" smtClean="0">
                <a:solidFill>
                  <a:srgbClr val="0000FF"/>
                </a:solidFill>
              </a:rPr>
              <a:t>入网。</a:t>
            </a:r>
            <a:endParaRPr lang="en-US" altLang="zh-CN" dirty="0" smtClean="0">
              <a:solidFill>
                <a:srgbClr val="0000FF"/>
              </a:solidFill>
            </a:endParaRPr>
          </a:p>
          <a:p>
            <a:pPr marL="622300" lvl="1"/>
            <a:r>
              <a:rPr lang="zh-CN" altLang="en-US" dirty="0">
                <a:solidFill>
                  <a:srgbClr val="0000FF"/>
                </a:solidFill>
              </a:rPr>
              <a:t>用于将用户接入互联网。</a:t>
            </a:r>
            <a:endParaRPr lang="zh-CN" altLang="en-US" dirty="0">
              <a:solidFill>
                <a:srgbClr val="0000FF"/>
              </a:solidFill>
            </a:endParaRPr>
          </a:p>
          <a:p>
            <a:pPr marL="622300" lvl="1"/>
            <a:r>
              <a:rPr lang="zh-CN" altLang="en-US" dirty="0" smtClean="0"/>
              <a:t>实际上</a:t>
            </a:r>
            <a:r>
              <a:rPr lang="zh-CN" altLang="en-US" dirty="0"/>
              <a:t>就是</a:t>
            </a:r>
            <a:r>
              <a:rPr lang="zh-CN" altLang="en-US" dirty="0" smtClean="0"/>
              <a:t>本地 </a:t>
            </a:r>
            <a:r>
              <a:rPr lang="en-US" altLang="zh-CN" dirty="0" smtClean="0"/>
              <a:t>ISP </a:t>
            </a:r>
            <a:r>
              <a:rPr lang="zh-CN" altLang="en-US" dirty="0" smtClean="0"/>
              <a:t>所</a:t>
            </a:r>
            <a:r>
              <a:rPr lang="zh-CN" altLang="en-US" dirty="0"/>
              <a:t>拥有的网络，它</a:t>
            </a:r>
            <a:r>
              <a:rPr lang="zh-CN" altLang="en-US" dirty="0" smtClean="0"/>
              <a:t>既</a:t>
            </a:r>
            <a:r>
              <a:rPr lang="zh-CN" altLang="en-US" dirty="0"/>
              <a:t>不</a:t>
            </a:r>
            <a:r>
              <a:rPr lang="zh-CN" altLang="en-US" dirty="0" smtClean="0"/>
              <a:t>是</a:t>
            </a:r>
            <a:r>
              <a:rPr lang="zh-CN" altLang="en-US" dirty="0"/>
              <a:t>互联网的核心部分，也不是互联网的边缘部分。</a:t>
            </a:r>
            <a:endParaRPr lang="zh-CN" altLang="en-US" dirty="0"/>
          </a:p>
          <a:p>
            <a:pPr marL="622300" lvl="1"/>
            <a:r>
              <a:rPr lang="zh-CN" altLang="en-US" dirty="0" smtClean="0"/>
              <a:t>是</a:t>
            </a:r>
            <a:r>
              <a:rPr lang="zh-CN" altLang="en-US" dirty="0"/>
              <a:t>从某个用户端系统到</a:t>
            </a:r>
            <a:r>
              <a:rPr lang="zh-CN" altLang="en-US" dirty="0" smtClean="0"/>
              <a:t>本地 </a:t>
            </a:r>
            <a:r>
              <a:rPr lang="en-US" altLang="zh-CN" dirty="0" smtClean="0"/>
              <a:t>ISP </a:t>
            </a:r>
            <a:r>
              <a:rPr lang="zh-CN" altLang="en-US" dirty="0" smtClean="0"/>
              <a:t>的</a:t>
            </a:r>
            <a:r>
              <a:rPr lang="zh-CN" altLang="en-US" dirty="0" smtClean="0">
                <a:solidFill>
                  <a:srgbClr val="C00000"/>
                </a:solidFill>
              </a:rPr>
              <a:t>第一</a:t>
            </a:r>
            <a:r>
              <a:rPr lang="zh-CN" altLang="en-US" dirty="0">
                <a:solidFill>
                  <a:srgbClr val="C00000"/>
                </a:solidFill>
              </a:rPr>
              <a:t>个</a:t>
            </a:r>
            <a:r>
              <a:rPr lang="zh-CN" altLang="en-US" dirty="0"/>
              <a:t>路由器（也称为边缘路由器）之间的一种网络</a:t>
            </a:r>
            <a:r>
              <a:rPr lang="zh-CN" altLang="en-US" dirty="0" smtClean="0"/>
              <a:t>。</a:t>
            </a:r>
            <a:endParaRPr lang="en-US" altLang="zh-CN" dirty="0" smtClean="0"/>
          </a:p>
          <a:p>
            <a:pPr marL="622300" lvl="1"/>
            <a:r>
              <a:rPr lang="zh-CN" altLang="en-US" dirty="0"/>
              <a:t>从覆盖的范围看，很多接入网还是属于局域网</a:t>
            </a:r>
            <a:r>
              <a:rPr lang="zh-CN" altLang="en-US" dirty="0" smtClean="0"/>
              <a:t>。</a:t>
            </a:r>
            <a:endParaRPr lang="zh-CN" altLang="en-US" dirty="0"/>
          </a:p>
        </p:txBody>
      </p:sp>
      <p:sp>
        <p:nvSpPr>
          <p:cNvPr id="5" name="文本占位符 4"/>
          <p:cNvSpPr>
            <a:spLocks noGrp="1"/>
          </p:cNvSpPr>
          <p:nvPr>
            <p:ph type="body" sz="quarter" idx="11"/>
          </p:nvPr>
        </p:nvSpPr>
        <p:spPr/>
        <p:txBody>
          <a:bodyPr/>
          <a:lstStyle/>
          <a:p>
            <a:r>
              <a:rPr lang="en-US" altLang="zh-CN" dirty="0"/>
              <a:t>3. </a:t>
            </a:r>
            <a:r>
              <a:rPr lang="zh-CN" altLang="en-US" dirty="0"/>
              <a:t>用来把用户接入到互联网的</a:t>
            </a:r>
            <a:r>
              <a:rPr lang="zh-CN" altLang="en-US" dirty="0" smtClean="0"/>
              <a:t>网络</a:t>
            </a:r>
            <a:endParaRPr lang="zh-CN" altLang="en-US" dirty="0"/>
          </a:p>
        </p:txBody>
      </p:sp>
      <p:grpSp>
        <p:nvGrpSpPr>
          <p:cNvPr id="74" name="组合 73"/>
          <p:cNvGrpSpPr/>
          <p:nvPr/>
        </p:nvGrpSpPr>
        <p:grpSpPr>
          <a:xfrm>
            <a:off x="5910047" y="1247574"/>
            <a:ext cx="2610599" cy="2905642"/>
            <a:chOff x="6144716" y="1121534"/>
            <a:chExt cx="2610599" cy="2905642"/>
          </a:xfrm>
        </p:grpSpPr>
        <p:grpSp>
          <p:nvGrpSpPr>
            <p:cNvPr id="73" name="组合 72"/>
            <p:cNvGrpSpPr/>
            <p:nvPr/>
          </p:nvGrpSpPr>
          <p:grpSpPr>
            <a:xfrm>
              <a:off x="6144716" y="1121534"/>
              <a:ext cx="2610599" cy="1222104"/>
              <a:chOff x="6144716" y="1121534"/>
              <a:chExt cx="2610599" cy="1222104"/>
            </a:xfrm>
          </p:grpSpPr>
          <p:grpSp>
            <p:nvGrpSpPr>
              <p:cNvPr id="23" name="组合 22"/>
              <p:cNvGrpSpPr/>
              <p:nvPr/>
            </p:nvGrpSpPr>
            <p:grpSpPr>
              <a:xfrm rot="542862">
                <a:off x="6144716" y="1121534"/>
                <a:ext cx="2610599" cy="1222104"/>
                <a:chOff x="3291761" y="1881768"/>
                <a:chExt cx="2359495" cy="1384214"/>
              </a:xfrm>
            </p:grpSpPr>
            <p:sp>
              <p:nvSpPr>
                <p:cNvPr id="56" name="Oval 8"/>
                <p:cNvSpPr>
                  <a:spLocks noChangeArrowheads="1"/>
                </p:cNvSpPr>
                <p:nvPr/>
              </p:nvSpPr>
              <p:spPr bwMode="auto">
                <a:xfrm rot="19925028">
                  <a:off x="4232468" y="2618460"/>
                  <a:ext cx="1254312" cy="556788"/>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7" name="Oval 4"/>
                <p:cNvSpPr>
                  <a:spLocks noChangeArrowheads="1"/>
                </p:cNvSpPr>
                <p:nvPr/>
              </p:nvSpPr>
              <p:spPr bwMode="auto">
                <a:xfrm rot="19925028">
                  <a:off x="3498803" y="1982820"/>
                  <a:ext cx="1062001" cy="499257"/>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8" name="Oval 5"/>
                <p:cNvSpPr>
                  <a:spLocks noChangeArrowheads="1"/>
                </p:cNvSpPr>
                <p:nvPr/>
              </p:nvSpPr>
              <p:spPr bwMode="auto">
                <a:xfrm rot="20825028">
                  <a:off x="4210122" y="1881768"/>
                  <a:ext cx="927560" cy="46373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59" name="Oval 6"/>
                <p:cNvSpPr>
                  <a:spLocks noChangeArrowheads="1"/>
                </p:cNvSpPr>
                <p:nvPr/>
              </p:nvSpPr>
              <p:spPr bwMode="auto">
                <a:xfrm rot="21425028">
                  <a:off x="4888010" y="2050856"/>
                  <a:ext cx="685001" cy="59980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0" name="Oval 7"/>
                <p:cNvSpPr>
                  <a:spLocks noChangeArrowheads="1"/>
                </p:cNvSpPr>
                <p:nvPr/>
              </p:nvSpPr>
              <p:spPr bwMode="auto">
                <a:xfrm rot="18365028">
                  <a:off x="5084601" y="2303123"/>
                  <a:ext cx="495255" cy="638054"/>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1" name="Oval 9"/>
                <p:cNvSpPr>
                  <a:spLocks noChangeArrowheads="1"/>
                </p:cNvSpPr>
                <p:nvPr/>
              </p:nvSpPr>
              <p:spPr bwMode="auto">
                <a:xfrm rot="21005028">
                  <a:off x="3781908" y="2880783"/>
                  <a:ext cx="830109" cy="385199"/>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2" name="Oval 10"/>
                <p:cNvSpPr>
                  <a:spLocks noChangeArrowheads="1"/>
                </p:cNvSpPr>
                <p:nvPr/>
              </p:nvSpPr>
              <p:spPr bwMode="auto">
                <a:xfrm rot="19925028">
                  <a:off x="3463237" y="2713197"/>
                  <a:ext cx="525666" cy="455235"/>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3" name="Oval 11"/>
                <p:cNvSpPr>
                  <a:spLocks noChangeArrowheads="1"/>
                </p:cNvSpPr>
                <p:nvPr/>
              </p:nvSpPr>
              <p:spPr bwMode="auto">
                <a:xfrm rot="18065028">
                  <a:off x="3319014" y="2284496"/>
                  <a:ext cx="571297" cy="625804"/>
                </a:xfrm>
                <a:prstGeom prst="ellipse">
                  <a:avLst/>
                </a:prstGeom>
                <a:solidFill>
                  <a:schemeClr val="bg1"/>
                </a:solidFill>
                <a:ln w="19050">
                  <a:solidFill>
                    <a:srgbClr val="0070C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latin typeface="Arial" panose="020B0604020202020204" pitchFamily="34" charset="0"/>
                    <a:ea typeface="宋体" panose="02010600030101010101" pitchFamily="2" charset="-122"/>
                  </a:endParaRPr>
                </a:p>
              </p:txBody>
            </p:sp>
            <p:sp>
              <p:nvSpPr>
                <p:cNvPr id="64" name="Freeform 12"/>
                <p:cNvSpPr/>
                <p:nvPr/>
              </p:nvSpPr>
              <p:spPr bwMode="auto">
                <a:xfrm>
                  <a:off x="3512318" y="1968814"/>
                  <a:ext cx="2020147" cy="1214126"/>
                </a:xfrm>
                <a:custGeom>
                  <a:avLst/>
                  <a:gdLst>
                    <a:gd name="T0" fmla="*/ 1464503 w 1931"/>
                    <a:gd name="T1" fmla="*/ 601724 h 1684"/>
                    <a:gd name="T2" fmla="*/ 1598559 w 1931"/>
                    <a:gd name="T3" fmla="*/ 384371 h 1684"/>
                    <a:gd name="T4" fmla="*/ 1757909 w 1931"/>
                    <a:gd name="T5" fmla="*/ 288278 h 1684"/>
                    <a:gd name="T6" fmla="*/ 2316899 w 1931"/>
                    <a:gd name="T7" fmla="*/ 263111 h 1684"/>
                    <a:gd name="T8" fmla="*/ 2769655 w 1931"/>
                    <a:gd name="T9" fmla="*/ 118972 h 1684"/>
                    <a:gd name="T10" fmla="*/ 2929005 w 1931"/>
                    <a:gd name="T11" fmla="*/ 48046 h 1684"/>
                    <a:gd name="T12" fmla="*/ 3088355 w 1931"/>
                    <a:gd name="T13" fmla="*/ 0 h 1684"/>
                    <a:gd name="T14" fmla="*/ 3381762 w 1931"/>
                    <a:gd name="T15" fmla="*/ 96093 h 1684"/>
                    <a:gd name="T16" fmla="*/ 3541112 w 1931"/>
                    <a:gd name="T17" fmla="*/ 192186 h 1684"/>
                    <a:gd name="T18" fmla="*/ 3622052 w 1931"/>
                    <a:gd name="T19" fmla="*/ 240232 h 1684"/>
                    <a:gd name="T20" fmla="*/ 3806695 w 1931"/>
                    <a:gd name="T21" fmla="*/ 361492 h 1684"/>
                    <a:gd name="T22" fmla="*/ 3859812 w 1931"/>
                    <a:gd name="T23" fmla="*/ 432418 h 1684"/>
                    <a:gd name="T24" fmla="*/ 3940752 w 1931"/>
                    <a:gd name="T25" fmla="*/ 480464 h 1684"/>
                    <a:gd name="T26" fmla="*/ 4181041 w 1931"/>
                    <a:gd name="T27" fmla="*/ 672650 h 1684"/>
                    <a:gd name="T28" fmla="*/ 4393508 w 1931"/>
                    <a:gd name="T29" fmla="*/ 841956 h 1684"/>
                    <a:gd name="T30" fmla="*/ 4552858 w 1931"/>
                    <a:gd name="T31" fmla="*/ 890003 h 1684"/>
                    <a:gd name="T32" fmla="*/ 4633798 w 1931"/>
                    <a:gd name="T33" fmla="*/ 938049 h 1684"/>
                    <a:gd name="T34" fmla="*/ 4846265 w 1931"/>
                    <a:gd name="T35" fmla="*/ 1347588 h 1684"/>
                    <a:gd name="T36" fmla="*/ 4659091 w 1931"/>
                    <a:gd name="T37" fmla="*/ 2480110 h 1684"/>
                    <a:gd name="T38" fmla="*/ 4474448 w 1931"/>
                    <a:gd name="T39" fmla="*/ 2672296 h 1684"/>
                    <a:gd name="T40" fmla="*/ 4181041 w 1931"/>
                    <a:gd name="T41" fmla="*/ 2937695 h 1684"/>
                    <a:gd name="T42" fmla="*/ 4021691 w 1931"/>
                    <a:gd name="T43" fmla="*/ 3081834 h 1684"/>
                    <a:gd name="T44" fmla="*/ 3940752 w 1931"/>
                    <a:gd name="T45" fmla="*/ 3129881 h 1684"/>
                    <a:gd name="T46" fmla="*/ 3728285 w 1931"/>
                    <a:gd name="T47" fmla="*/ 3274020 h 1684"/>
                    <a:gd name="T48" fmla="*/ 3568935 w 1931"/>
                    <a:gd name="T49" fmla="*/ 3324354 h 1684"/>
                    <a:gd name="T50" fmla="*/ 3169295 w 1931"/>
                    <a:gd name="T51" fmla="*/ 3612633 h 1684"/>
                    <a:gd name="T52" fmla="*/ 3009945 w 1931"/>
                    <a:gd name="T53" fmla="*/ 3708726 h 1684"/>
                    <a:gd name="T54" fmla="*/ 2529366 w 1931"/>
                    <a:gd name="T55" fmla="*/ 3852865 h 1684"/>
                    <a:gd name="T56" fmla="*/ 1092686 w 1931"/>
                    <a:gd name="T57" fmla="*/ 3781939 h 1684"/>
                    <a:gd name="T58" fmla="*/ 852396 w 1931"/>
                    <a:gd name="T59" fmla="*/ 3708726 h 1684"/>
                    <a:gd name="T60" fmla="*/ 612106 w 1931"/>
                    <a:gd name="T61" fmla="*/ 3564587 h 1684"/>
                    <a:gd name="T62" fmla="*/ 424933 w 1931"/>
                    <a:gd name="T63" fmla="*/ 3347234 h 1684"/>
                    <a:gd name="T64" fmla="*/ 318700 w 1931"/>
                    <a:gd name="T65" fmla="*/ 3203094 h 1684"/>
                    <a:gd name="T66" fmla="*/ 265583 w 1931"/>
                    <a:gd name="T67" fmla="*/ 3129881 h 1684"/>
                    <a:gd name="T68" fmla="*/ 53117 w 1931"/>
                    <a:gd name="T69" fmla="*/ 2841602 h 1684"/>
                    <a:gd name="T70" fmla="*/ 80940 w 1931"/>
                    <a:gd name="T71" fmla="*/ 2358850 h 1684"/>
                    <a:gd name="T72" fmla="*/ 106233 w 1931"/>
                    <a:gd name="T73" fmla="*/ 1878386 h 1684"/>
                    <a:gd name="T74" fmla="*/ 212467 w 1931"/>
                    <a:gd name="T75" fmla="*/ 1443680 h 1684"/>
                    <a:gd name="T76" fmla="*/ 505873 w 1931"/>
                    <a:gd name="T77" fmla="*/ 771031 h 1684"/>
                    <a:gd name="T78" fmla="*/ 612106 w 1931"/>
                    <a:gd name="T79" fmla="*/ 601724 h 1684"/>
                    <a:gd name="T80" fmla="*/ 771457 w 1931"/>
                    <a:gd name="T81" fmla="*/ 576557 h 1684"/>
                    <a:gd name="T82" fmla="*/ 824573 w 1931"/>
                    <a:gd name="T83" fmla="*/ 432418 h 1684"/>
                    <a:gd name="T84" fmla="*/ 1011746 w 1931"/>
                    <a:gd name="T85" fmla="*/ 336325 h 1684"/>
                    <a:gd name="T86" fmla="*/ 1092686 w 1931"/>
                    <a:gd name="T87" fmla="*/ 384371 h 1684"/>
                    <a:gd name="T88" fmla="*/ 1145803 w 1931"/>
                    <a:gd name="T89" fmla="*/ 457585 h 1684"/>
                    <a:gd name="T90" fmla="*/ 1358269 w 1931"/>
                    <a:gd name="T91" fmla="*/ 480464 h 1684"/>
                    <a:gd name="T92" fmla="*/ 1411386 w 1931"/>
                    <a:gd name="T93" fmla="*/ 553678 h 1684"/>
                    <a:gd name="T94" fmla="*/ 1464503 w 1931"/>
                    <a:gd name="T95" fmla="*/ 601724 h 1684"/>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931" h="1684">
                      <a:moveTo>
                        <a:pt x="579" y="263"/>
                      </a:moveTo>
                      <a:cubicBezTo>
                        <a:pt x="590" y="230"/>
                        <a:pt x="602" y="188"/>
                        <a:pt x="632" y="168"/>
                      </a:cubicBezTo>
                      <a:cubicBezTo>
                        <a:pt x="653" y="154"/>
                        <a:pt x="695" y="126"/>
                        <a:pt x="695" y="126"/>
                      </a:cubicBezTo>
                      <a:cubicBezTo>
                        <a:pt x="755" y="218"/>
                        <a:pt x="842" y="134"/>
                        <a:pt x="916" y="115"/>
                      </a:cubicBezTo>
                      <a:cubicBezTo>
                        <a:pt x="974" y="76"/>
                        <a:pt x="1024" y="61"/>
                        <a:pt x="1095" y="52"/>
                      </a:cubicBezTo>
                      <a:cubicBezTo>
                        <a:pt x="1201" y="18"/>
                        <a:pt x="1043" y="72"/>
                        <a:pt x="1158" y="21"/>
                      </a:cubicBezTo>
                      <a:cubicBezTo>
                        <a:pt x="1178" y="12"/>
                        <a:pt x="1221" y="0"/>
                        <a:pt x="1221" y="0"/>
                      </a:cubicBezTo>
                      <a:cubicBezTo>
                        <a:pt x="1260" y="14"/>
                        <a:pt x="1298" y="28"/>
                        <a:pt x="1337" y="42"/>
                      </a:cubicBezTo>
                      <a:cubicBezTo>
                        <a:pt x="1361" y="51"/>
                        <a:pt x="1379" y="70"/>
                        <a:pt x="1400" y="84"/>
                      </a:cubicBezTo>
                      <a:cubicBezTo>
                        <a:pt x="1411" y="91"/>
                        <a:pt x="1432" y="105"/>
                        <a:pt x="1432" y="105"/>
                      </a:cubicBezTo>
                      <a:cubicBezTo>
                        <a:pt x="1513" y="215"/>
                        <a:pt x="1412" y="96"/>
                        <a:pt x="1505" y="158"/>
                      </a:cubicBezTo>
                      <a:cubicBezTo>
                        <a:pt x="1515" y="165"/>
                        <a:pt x="1517" y="180"/>
                        <a:pt x="1526" y="189"/>
                      </a:cubicBezTo>
                      <a:cubicBezTo>
                        <a:pt x="1535" y="198"/>
                        <a:pt x="1547" y="203"/>
                        <a:pt x="1558" y="210"/>
                      </a:cubicBezTo>
                      <a:cubicBezTo>
                        <a:pt x="1591" y="261"/>
                        <a:pt x="1608" y="260"/>
                        <a:pt x="1653" y="294"/>
                      </a:cubicBezTo>
                      <a:cubicBezTo>
                        <a:pt x="1683" y="316"/>
                        <a:pt x="1706" y="348"/>
                        <a:pt x="1737" y="368"/>
                      </a:cubicBezTo>
                      <a:cubicBezTo>
                        <a:pt x="1756" y="380"/>
                        <a:pt x="1780" y="380"/>
                        <a:pt x="1800" y="389"/>
                      </a:cubicBezTo>
                      <a:cubicBezTo>
                        <a:pt x="1812" y="394"/>
                        <a:pt x="1821" y="403"/>
                        <a:pt x="1832" y="410"/>
                      </a:cubicBezTo>
                      <a:cubicBezTo>
                        <a:pt x="1848" y="477"/>
                        <a:pt x="1878" y="532"/>
                        <a:pt x="1916" y="589"/>
                      </a:cubicBezTo>
                      <a:cubicBezTo>
                        <a:pt x="1930" y="740"/>
                        <a:pt x="1931" y="949"/>
                        <a:pt x="1842" y="1084"/>
                      </a:cubicBezTo>
                      <a:cubicBezTo>
                        <a:pt x="1828" y="1130"/>
                        <a:pt x="1803" y="1134"/>
                        <a:pt x="1769" y="1168"/>
                      </a:cubicBezTo>
                      <a:cubicBezTo>
                        <a:pt x="1742" y="1246"/>
                        <a:pt x="1702" y="1245"/>
                        <a:pt x="1653" y="1284"/>
                      </a:cubicBezTo>
                      <a:cubicBezTo>
                        <a:pt x="1630" y="1303"/>
                        <a:pt x="1615" y="1331"/>
                        <a:pt x="1590" y="1347"/>
                      </a:cubicBezTo>
                      <a:cubicBezTo>
                        <a:pt x="1579" y="1354"/>
                        <a:pt x="1568" y="1361"/>
                        <a:pt x="1558" y="1368"/>
                      </a:cubicBezTo>
                      <a:cubicBezTo>
                        <a:pt x="1530" y="1389"/>
                        <a:pt x="1502" y="1410"/>
                        <a:pt x="1474" y="1431"/>
                      </a:cubicBezTo>
                      <a:cubicBezTo>
                        <a:pt x="1456" y="1444"/>
                        <a:pt x="1411" y="1453"/>
                        <a:pt x="1411" y="1453"/>
                      </a:cubicBezTo>
                      <a:cubicBezTo>
                        <a:pt x="1358" y="1505"/>
                        <a:pt x="1314" y="1538"/>
                        <a:pt x="1253" y="1579"/>
                      </a:cubicBezTo>
                      <a:cubicBezTo>
                        <a:pt x="1232" y="1593"/>
                        <a:pt x="1214" y="1613"/>
                        <a:pt x="1190" y="1621"/>
                      </a:cubicBezTo>
                      <a:cubicBezTo>
                        <a:pt x="1127" y="1642"/>
                        <a:pt x="1064" y="1664"/>
                        <a:pt x="1000" y="1684"/>
                      </a:cubicBezTo>
                      <a:cubicBezTo>
                        <a:pt x="808" y="1622"/>
                        <a:pt x="697" y="1658"/>
                        <a:pt x="432" y="1653"/>
                      </a:cubicBezTo>
                      <a:cubicBezTo>
                        <a:pt x="358" y="1629"/>
                        <a:pt x="389" y="1640"/>
                        <a:pt x="337" y="1621"/>
                      </a:cubicBezTo>
                      <a:cubicBezTo>
                        <a:pt x="296" y="1580"/>
                        <a:pt x="282" y="1591"/>
                        <a:pt x="242" y="1558"/>
                      </a:cubicBezTo>
                      <a:cubicBezTo>
                        <a:pt x="209" y="1530"/>
                        <a:pt x="193" y="1500"/>
                        <a:pt x="168" y="1463"/>
                      </a:cubicBezTo>
                      <a:cubicBezTo>
                        <a:pt x="154" y="1442"/>
                        <a:pt x="140" y="1421"/>
                        <a:pt x="126" y="1400"/>
                      </a:cubicBezTo>
                      <a:cubicBezTo>
                        <a:pt x="119" y="1389"/>
                        <a:pt x="105" y="1368"/>
                        <a:pt x="105" y="1368"/>
                      </a:cubicBezTo>
                      <a:cubicBezTo>
                        <a:pt x="88" y="1315"/>
                        <a:pt x="51" y="1287"/>
                        <a:pt x="21" y="1242"/>
                      </a:cubicBezTo>
                      <a:cubicBezTo>
                        <a:pt x="0" y="1175"/>
                        <a:pt x="23" y="1099"/>
                        <a:pt x="32" y="1031"/>
                      </a:cubicBezTo>
                      <a:cubicBezTo>
                        <a:pt x="35" y="961"/>
                        <a:pt x="36" y="891"/>
                        <a:pt x="42" y="821"/>
                      </a:cubicBezTo>
                      <a:cubicBezTo>
                        <a:pt x="47" y="760"/>
                        <a:pt x="75" y="693"/>
                        <a:pt x="84" y="631"/>
                      </a:cubicBezTo>
                      <a:cubicBezTo>
                        <a:pt x="99" y="528"/>
                        <a:pt x="112" y="402"/>
                        <a:pt x="200" y="337"/>
                      </a:cubicBezTo>
                      <a:cubicBezTo>
                        <a:pt x="214" y="312"/>
                        <a:pt x="220" y="281"/>
                        <a:pt x="242" y="263"/>
                      </a:cubicBezTo>
                      <a:cubicBezTo>
                        <a:pt x="259" y="250"/>
                        <a:pt x="289" y="266"/>
                        <a:pt x="305" y="252"/>
                      </a:cubicBezTo>
                      <a:cubicBezTo>
                        <a:pt x="322" y="237"/>
                        <a:pt x="313" y="207"/>
                        <a:pt x="326" y="189"/>
                      </a:cubicBezTo>
                      <a:cubicBezTo>
                        <a:pt x="343" y="166"/>
                        <a:pt x="376" y="163"/>
                        <a:pt x="400" y="147"/>
                      </a:cubicBezTo>
                      <a:cubicBezTo>
                        <a:pt x="411" y="154"/>
                        <a:pt x="423" y="159"/>
                        <a:pt x="432" y="168"/>
                      </a:cubicBezTo>
                      <a:cubicBezTo>
                        <a:pt x="441" y="177"/>
                        <a:pt x="441" y="195"/>
                        <a:pt x="453" y="200"/>
                      </a:cubicBezTo>
                      <a:cubicBezTo>
                        <a:pt x="479" y="210"/>
                        <a:pt x="509" y="207"/>
                        <a:pt x="537" y="210"/>
                      </a:cubicBezTo>
                      <a:cubicBezTo>
                        <a:pt x="544" y="221"/>
                        <a:pt x="550" y="232"/>
                        <a:pt x="558" y="242"/>
                      </a:cubicBezTo>
                      <a:cubicBezTo>
                        <a:pt x="566" y="251"/>
                        <a:pt x="610" y="291"/>
                        <a:pt x="579" y="263"/>
                      </a:cubicBezTo>
                      <a:close/>
                    </a:path>
                  </a:pathLst>
                </a:custGeom>
                <a:solidFill>
                  <a:schemeClr val="bg1"/>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sp>
            <p:nvSpPr>
              <p:cNvPr id="24" name="Line 14"/>
              <p:cNvSpPr>
                <a:spLocks noChangeShapeType="1"/>
              </p:cNvSpPr>
              <p:nvPr/>
            </p:nvSpPr>
            <p:spPr bwMode="auto">
              <a:xfrm>
                <a:off x="6614431" y="1661676"/>
                <a:ext cx="807064" cy="149331"/>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5" name="Line 19"/>
              <p:cNvSpPr>
                <a:spLocks noChangeShapeType="1"/>
              </p:cNvSpPr>
              <p:nvPr/>
            </p:nvSpPr>
            <p:spPr bwMode="auto">
              <a:xfrm>
                <a:off x="7461156" y="1762360"/>
                <a:ext cx="4421" cy="35213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6" name="Line 15"/>
              <p:cNvSpPr>
                <a:spLocks noChangeShapeType="1"/>
              </p:cNvSpPr>
              <p:nvPr/>
            </p:nvSpPr>
            <p:spPr bwMode="auto">
              <a:xfrm flipH="1">
                <a:off x="7610781" y="1526097"/>
                <a:ext cx="587219" cy="28491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7" name="Line 16"/>
              <p:cNvSpPr>
                <a:spLocks noChangeShapeType="1"/>
              </p:cNvSpPr>
              <p:nvPr/>
            </p:nvSpPr>
            <p:spPr bwMode="auto">
              <a:xfrm flipV="1">
                <a:off x="6568928" y="1401359"/>
                <a:ext cx="818737" cy="227404"/>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28" name="Line 18"/>
              <p:cNvSpPr>
                <a:spLocks noChangeShapeType="1"/>
              </p:cNvSpPr>
              <p:nvPr/>
            </p:nvSpPr>
            <p:spPr bwMode="auto">
              <a:xfrm>
                <a:off x="7340210" y="1382431"/>
                <a:ext cx="849590" cy="149310"/>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grpSp>
            <p:nvGrpSpPr>
              <p:cNvPr id="29" name="Group 91"/>
              <p:cNvGrpSpPr/>
              <p:nvPr/>
            </p:nvGrpSpPr>
            <p:grpSpPr bwMode="auto">
              <a:xfrm>
                <a:off x="7076296" y="1583569"/>
                <a:ext cx="723152" cy="332967"/>
                <a:chOff x="2949" y="196"/>
                <a:chExt cx="941" cy="598"/>
              </a:xfrm>
            </p:grpSpPr>
            <p:sp>
              <p:nvSpPr>
                <p:cNvPr id="45" name="Oval 9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6" name="Oval 9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7" name="Oval 9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8" name="Oval 9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9" name="Oval 9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0" name="Oval 9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1" name="Oval 9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2" name="Oval 9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53" name="Freeform 10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4" name="Freeform 10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55" name="Freeform 10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pic>
            <p:nvPicPr>
              <p:cNvPr id="30" name="Picture 36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240375" y="2022144"/>
                <a:ext cx="495054" cy="25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33" name="Group 151"/>
              <p:cNvGrpSpPr/>
              <p:nvPr/>
            </p:nvGrpSpPr>
            <p:grpSpPr bwMode="auto">
              <a:xfrm rot="20600977">
                <a:off x="7153351" y="1292473"/>
                <a:ext cx="433883" cy="192432"/>
                <a:chOff x="2949" y="196"/>
                <a:chExt cx="941" cy="598"/>
              </a:xfrm>
            </p:grpSpPr>
            <p:sp>
              <p:nvSpPr>
                <p:cNvPr id="34" name="Oval 152"/>
                <p:cNvSpPr>
                  <a:spLocks noChangeArrowheads="1"/>
                </p:cNvSpPr>
                <p:nvPr/>
              </p:nvSpPr>
              <p:spPr bwMode="auto">
                <a:xfrm>
                  <a:off x="3168" y="196"/>
                  <a:ext cx="407" cy="162"/>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5" name="Oval 153"/>
                <p:cNvSpPr>
                  <a:spLocks noChangeArrowheads="1"/>
                </p:cNvSpPr>
                <p:nvPr/>
              </p:nvSpPr>
              <p:spPr bwMode="auto">
                <a:xfrm rot="900000">
                  <a:off x="3512" y="252"/>
                  <a:ext cx="275" cy="131"/>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6" name="Oval 154"/>
                <p:cNvSpPr>
                  <a:spLocks noChangeArrowheads="1"/>
                </p:cNvSpPr>
                <p:nvPr/>
              </p:nvSpPr>
              <p:spPr bwMode="auto">
                <a:xfrm rot="1500000">
                  <a:off x="3650" y="385"/>
                  <a:ext cx="240" cy="153"/>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7" name="Oval 155"/>
                <p:cNvSpPr>
                  <a:spLocks noChangeArrowheads="1"/>
                </p:cNvSpPr>
                <p:nvPr/>
              </p:nvSpPr>
              <p:spPr bwMode="auto">
                <a:xfrm rot="-1560000">
                  <a:off x="3573" y="537"/>
                  <a:ext cx="291" cy="18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8" name="Oval 156"/>
                <p:cNvSpPr>
                  <a:spLocks noChangeArrowheads="1"/>
                </p:cNvSpPr>
                <p:nvPr/>
              </p:nvSpPr>
              <p:spPr bwMode="auto">
                <a:xfrm>
                  <a:off x="3216" y="555"/>
                  <a:ext cx="471" cy="239"/>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39" name="Oval 157"/>
                <p:cNvSpPr>
                  <a:spLocks noChangeArrowheads="1"/>
                </p:cNvSpPr>
                <p:nvPr/>
              </p:nvSpPr>
              <p:spPr bwMode="auto">
                <a:xfrm rot="1080000">
                  <a:off x="3023" y="555"/>
                  <a:ext cx="26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0" name="Oval 158"/>
                <p:cNvSpPr>
                  <a:spLocks noChangeArrowheads="1"/>
                </p:cNvSpPr>
                <p:nvPr/>
              </p:nvSpPr>
              <p:spPr bwMode="auto">
                <a:xfrm>
                  <a:off x="2949" y="432"/>
                  <a:ext cx="217"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1" name="Oval 159"/>
                <p:cNvSpPr>
                  <a:spLocks noChangeArrowheads="1"/>
                </p:cNvSpPr>
                <p:nvPr/>
              </p:nvSpPr>
              <p:spPr bwMode="auto">
                <a:xfrm rot="-1860000">
                  <a:off x="2984" y="310"/>
                  <a:ext cx="295" cy="156"/>
                </a:xfrm>
                <a:prstGeom prst="ellipse">
                  <a:avLst/>
                </a:prstGeom>
                <a:solidFill>
                  <a:srgbClr val="C5E5FB"/>
                </a:solidFill>
                <a:ln w="12700">
                  <a:solidFill>
                    <a:srgbClr val="368AD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b="1">
                    <a:solidFill>
                      <a:srgbClr val="000099"/>
                    </a:solidFill>
                    <a:ea typeface="宋体" panose="02010600030101010101" pitchFamily="2" charset="-122"/>
                  </a:endParaRPr>
                </a:p>
              </p:txBody>
            </p:sp>
            <p:sp>
              <p:nvSpPr>
                <p:cNvPr id="42" name="Freeform 160"/>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3" name="Freeform 161"/>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sp>
              <p:nvSpPr>
                <p:cNvPr id="44" name="Freeform 162"/>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solidFill>
                  <a:srgbClr val="C5E5FB"/>
                </a:solidFill>
                <a:ln>
                  <a:noFill/>
                </a:ln>
                <a:effectLst/>
                <a:extLst>
                  <a:ext uri="{91240B29-F687-4F45-9708-019B960494DF}">
                    <a14:hiddenLine xmlns:a14="http://schemas.microsoft.com/office/drawing/2010/main" w="12700">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prstClr val="black"/>
                    </a:solidFill>
                    <a:ea typeface="宋体" panose="02010600030101010101" pitchFamily="2" charset="-122"/>
                  </a:endParaRPr>
                </a:p>
              </p:txBody>
            </p:sp>
          </p:grpSp>
          <p:sp>
            <p:nvSpPr>
              <p:cNvPr id="65" name="矩形 64"/>
              <p:cNvSpPr/>
              <p:nvPr/>
            </p:nvSpPr>
            <p:spPr>
              <a:xfrm>
                <a:off x="7804514" y="1881867"/>
                <a:ext cx="692818" cy="261610"/>
              </a:xfrm>
              <a:prstGeom prst="rect">
                <a:avLst/>
              </a:prstGeom>
            </p:spPr>
            <p:txBody>
              <a:bodyPr wrap="none">
                <a:spAutoFit/>
              </a:bodyPr>
              <a:lstStyle/>
              <a:p>
                <a:pPr eaLnBrk="0" hangingPunct="0"/>
                <a:r>
                  <a:rPr lang="zh-CN" altLang="en-US" sz="1100" b="1" dirty="0">
                    <a:solidFill>
                      <a:srgbClr val="0000FF"/>
                    </a:solidFill>
                    <a:latin typeface="微软雅黑" panose="020B0503020204020204" pitchFamily="34" charset="-122"/>
                    <a:ea typeface="微软雅黑" panose="020B0503020204020204" pitchFamily="34" charset="-122"/>
                  </a:rPr>
                  <a:t>本地</a:t>
                </a:r>
                <a:r>
                  <a:rPr lang="en-US" altLang="zh-CN" sz="1100" b="1" dirty="0" smtClean="0">
                    <a:solidFill>
                      <a:srgbClr val="0000FF"/>
                    </a:solidFill>
                    <a:latin typeface="微软雅黑" panose="020B0503020204020204" pitchFamily="34" charset="-122"/>
                    <a:ea typeface="微软雅黑" panose="020B0503020204020204" pitchFamily="34" charset="-122"/>
                  </a:rPr>
                  <a:t>ISP</a:t>
                </a:r>
                <a:endParaRPr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71" name="Line 18"/>
              <p:cNvSpPr>
                <a:spLocks noChangeShapeType="1"/>
              </p:cNvSpPr>
              <p:nvPr/>
            </p:nvSpPr>
            <p:spPr bwMode="auto">
              <a:xfrm flipV="1">
                <a:off x="8186006" y="1269750"/>
                <a:ext cx="247507" cy="268653"/>
              </a:xfrm>
              <a:prstGeom prst="line">
                <a:avLst/>
              </a:prstGeom>
              <a:noFill/>
              <a:ln w="2540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2" name="Picture 36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56896" y="1478046"/>
                <a:ext cx="427758" cy="1604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72" name="Line 18"/>
              <p:cNvSpPr>
                <a:spLocks noChangeShapeType="1"/>
              </p:cNvSpPr>
              <p:nvPr/>
            </p:nvSpPr>
            <p:spPr bwMode="auto">
              <a:xfrm flipH="1" flipV="1">
                <a:off x="6275644" y="1149926"/>
                <a:ext cx="264521" cy="493601"/>
              </a:xfrm>
              <a:prstGeom prst="line">
                <a:avLst/>
              </a:prstGeom>
              <a:noFill/>
              <a:ln w="2540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31" name="Picture 36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405503" y="1585553"/>
                <a:ext cx="427758" cy="175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grpSp>
          <p:nvGrpSpPr>
            <p:cNvPr id="69" name="组合 68"/>
            <p:cNvGrpSpPr/>
            <p:nvPr/>
          </p:nvGrpSpPr>
          <p:grpSpPr>
            <a:xfrm>
              <a:off x="6357254" y="2272472"/>
              <a:ext cx="2239962" cy="1754704"/>
              <a:chOff x="6357254" y="2272472"/>
              <a:chExt cx="2239962" cy="1754704"/>
            </a:xfrm>
          </p:grpSpPr>
          <p:grpSp>
            <p:nvGrpSpPr>
              <p:cNvPr id="68" name="组合 67"/>
              <p:cNvGrpSpPr/>
              <p:nvPr/>
            </p:nvGrpSpPr>
            <p:grpSpPr>
              <a:xfrm>
                <a:off x="6357254" y="2605585"/>
                <a:ext cx="2239962" cy="1421591"/>
                <a:chOff x="6357254" y="2605585"/>
                <a:chExt cx="2239962" cy="1421591"/>
              </a:xfrm>
            </p:grpSpPr>
            <p:sp>
              <p:nvSpPr>
                <p:cNvPr id="9" name="Line 17"/>
                <p:cNvSpPr>
                  <a:spLocks noChangeShapeType="1"/>
                </p:cNvSpPr>
                <p:nvPr/>
              </p:nvSpPr>
              <p:spPr bwMode="auto">
                <a:xfrm flipV="1">
                  <a:off x="6526065" y="3256686"/>
                  <a:ext cx="261782" cy="371998"/>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1" name="图片 10"/>
                <p:cNvPicPr>
                  <a:picLocks noChangeAspect="1"/>
                </p:cNvPicPr>
                <p:nvPr/>
              </p:nvPicPr>
              <p:blipFill rotWithShape="1">
                <a:blip r:embed="rId2" cstate="print">
                  <a:extLst>
                    <a:ext uri="{28A0092B-C50C-407E-A947-70E740481C1C}">
                      <a14:useLocalDpi xmlns:a14="http://schemas.microsoft.com/office/drawing/2010/main" val="0"/>
                    </a:ext>
                  </a:extLst>
                </a:blip>
                <a:srcRect l="12119" r="11766"/>
                <a:stretch>
                  <a:fillRect/>
                </a:stretch>
              </p:blipFill>
              <p:spPr>
                <a:xfrm flipH="1">
                  <a:off x="7703263" y="3595416"/>
                  <a:ext cx="267428" cy="431760"/>
                </a:xfrm>
                <a:prstGeom prst="rect">
                  <a:avLst/>
                </a:prstGeom>
              </p:spPr>
            </p:pic>
            <p:sp>
              <p:nvSpPr>
                <p:cNvPr id="12" name="椭圆 11"/>
                <p:cNvSpPr/>
                <p:nvPr/>
              </p:nvSpPr>
              <p:spPr>
                <a:xfrm>
                  <a:off x="6388256" y="2605585"/>
                  <a:ext cx="2208960" cy="741579"/>
                </a:xfrm>
                <a:prstGeom prst="ellipse">
                  <a:avLst/>
                </a:prstGeom>
                <a:solidFill>
                  <a:srgbClr val="33CCFF"/>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9090" y="2929431"/>
                  <a:ext cx="234039" cy="326725"/>
                </a:xfrm>
                <a:prstGeom prst="rect">
                  <a:avLst/>
                </a:prstGeom>
              </p:spPr>
            </p:pic>
            <p:pic>
              <p:nvPicPr>
                <p:cNvPr id="15" name="图片 14" descr="LAN-蓝.png"/>
                <p:cNvPicPr>
                  <a:picLocks noChangeAspect="1"/>
                </p:cNvPicPr>
                <p:nvPr/>
              </p:nvPicPr>
              <p:blipFill>
                <a:blip r:embed="rId4" cstate="print"/>
                <a:stretch>
                  <a:fillRect/>
                </a:stretch>
              </p:blipFill>
              <p:spPr>
                <a:xfrm>
                  <a:off x="6669206" y="2910534"/>
                  <a:ext cx="488612" cy="263499"/>
                </a:xfrm>
                <a:prstGeom prst="rect">
                  <a:avLst/>
                </a:prstGeom>
              </p:spPr>
            </p:pic>
            <p:pic>
              <p:nvPicPr>
                <p:cNvPr id="16" name="图片 15" descr="PSTN-蓝.png"/>
                <p:cNvPicPr>
                  <a:picLocks noChangeAspect="1"/>
                </p:cNvPicPr>
                <p:nvPr/>
              </p:nvPicPr>
              <p:blipFill>
                <a:blip r:embed="rId5" cstate="print"/>
                <a:stretch>
                  <a:fillRect/>
                </a:stretch>
              </p:blipFill>
              <p:spPr>
                <a:xfrm>
                  <a:off x="7803913" y="2895430"/>
                  <a:ext cx="532346" cy="287084"/>
                </a:xfrm>
                <a:prstGeom prst="rect">
                  <a:avLst/>
                </a:prstGeom>
              </p:spPr>
            </p:pic>
            <p:sp>
              <p:nvSpPr>
                <p:cNvPr id="17" name="Line 17"/>
                <p:cNvSpPr>
                  <a:spLocks noChangeShapeType="1"/>
                </p:cNvSpPr>
                <p:nvPr/>
              </p:nvSpPr>
              <p:spPr bwMode="auto">
                <a:xfrm flipV="1">
                  <a:off x="7133258" y="3315598"/>
                  <a:ext cx="68263" cy="322542"/>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sp>
              <p:nvSpPr>
                <p:cNvPr id="18" name="Line 17"/>
                <p:cNvSpPr>
                  <a:spLocks noChangeShapeType="1"/>
                </p:cNvSpPr>
                <p:nvPr/>
              </p:nvSpPr>
              <p:spPr bwMode="auto">
                <a:xfrm flipH="1" flipV="1">
                  <a:off x="8163665" y="3256686"/>
                  <a:ext cx="246450" cy="390163"/>
                </a:xfrm>
                <a:prstGeom prst="line">
                  <a:avLst/>
                </a:prstGeom>
                <a:noFill/>
                <a:ln w="25400">
                  <a:solidFill>
                    <a:srgbClr val="00B05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a typeface="宋体" panose="02010600030101010101" pitchFamily="2" charset="-122"/>
                  </a:endParaRPr>
                </a:p>
              </p:txBody>
            </p:sp>
            <p:pic>
              <p:nvPicPr>
                <p:cNvPr id="19" name="图片 18" descr="wifi信号蓝.png"/>
                <p:cNvPicPr>
                  <a:picLocks noChangeAspect="1"/>
                </p:cNvPicPr>
                <p:nvPr/>
              </p:nvPicPr>
              <p:blipFill>
                <a:blip r:embed="rId6" cstate="print"/>
                <a:stretch>
                  <a:fillRect/>
                </a:stretch>
              </p:blipFill>
              <p:spPr>
                <a:xfrm>
                  <a:off x="7725041" y="3360335"/>
                  <a:ext cx="218732" cy="194596"/>
                </a:xfrm>
                <a:prstGeom prst="rect">
                  <a:avLst/>
                </a:prstGeom>
              </p:spPr>
            </p:pic>
            <p:pic>
              <p:nvPicPr>
                <p:cNvPr id="20" name="Picture 246" descr="jisuanji"/>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57254" y="3542758"/>
                  <a:ext cx="378025" cy="365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图片 20" descr="SAN网络-蓝.png"/>
                <p:cNvPicPr>
                  <a:picLocks noChangeAspect="1"/>
                </p:cNvPicPr>
                <p:nvPr/>
              </p:nvPicPr>
              <p:blipFill>
                <a:blip r:embed="rId8" cstate="print"/>
                <a:stretch>
                  <a:fillRect/>
                </a:stretch>
              </p:blipFill>
              <p:spPr>
                <a:xfrm>
                  <a:off x="8273037" y="3527191"/>
                  <a:ext cx="324178" cy="280782"/>
                </a:xfrm>
                <a:prstGeom prst="rect">
                  <a:avLst/>
                </a:prstGeom>
              </p:spPr>
            </p:pic>
            <p:pic>
              <p:nvPicPr>
                <p:cNvPr id="22" name="图片 38"/>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019451" y="3512809"/>
                  <a:ext cx="263394" cy="39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7196830" y="2608936"/>
                  <a:ext cx="692818" cy="276999"/>
                </a:xfrm>
                <a:prstGeom prst="rect">
                  <a:avLst/>
                </a:prstGeom>
              </p:spPr>
              <p:txBody>
                <a:bodyPr wrap="none">
                  <a:spAutoFit/>
                </a:bodyPr>
                <a:lstStyle/>
                <a:p>
                  <a:r>
                    <a:rPr lang="zh-CN" altLang="en-US" sz="1200" b="1" dirty="0">
                      <a:solidFill>
                        <a:srgbClr val="0000FF"/>
                      </a:solidFill>
                      <a:latin typeface="微软雅黑" panose="020B0503020204020204" pitchFamily="34" charset="-122"/>
                      <a:ea typeface="微软雅黑" panose="020B0503020204020204" pitchFamily="34" charset="-122"/>
                    </a:rPr>
                    <a:t>接入网 </a:t>
                  </a:r>
                  <a:endParaRPr lang="zh-CN" altLang="en-US" sz="1200" dirty="0">
                    <a:solidFill>
                      <a:srgbClr val="0000FF"/>
                    </a:solidFill>
                  </a:endParaRPr>
                </a:p>
              </p:txBody>
            </p:sp>
          </p:grpSp>
          <p:cxnSp>
            <p:nvCxnSpPr>
              <p:cNvPr id="13" name="直接连接符 12"/>
              <p:cNvCxnSpPr>
                <a:stCxn id="30" idx="2"/>
                <a:endCxn id="12" idx="0"/>
              </p:cNvCxnSpPr>
              <p:nvPr/>
            </p:nvCxnSpPr>
            <p:spPr>
              <a:xfrm>
                <a:off x="7487902" y="2272472"/>
                <a:ext cx="4834" cy="333113"/>
              </a:xfrm>
              <a:prstGeom prst="line">
                <a:avLst/>
              </a:prstGeom>
              <a:ln w="28575">
                <a:solidFill>
                  <a:srgbClr val="000099"/>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7"/>
          <p:cNvSpPr>
            <a:spLocks noChangeArrowheads="1"/>
          </p:cNvSpPr>
          <p:nvPr/>
        </p:nvSpPr>
        <p:spPr bwMode="auto">
          <a:xfrm>
            <a:off x="639730" y="1343033"/>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auto" hangingPunct="0">
              <a:spcBef>
                <a:spcPts val="0"/>
              </a:spcBef>
              <a:spcAft>
                <a:spcPts val="0"/>
              </a:spcAft>
              <a:defRPr/>
            </a:pPr>
            <a:endParaRPr lang="fr-FR">
              <a:latin typeface="宋体" panose="02010600030101010101" pitchFamily="2" charset="-122"/>
              <a:ea typeface="+mn-ea"/>
            </a:endParaRPr>
          </a:p>
        </p:txBody>
      </p:sp>
      <p:sp>
        <p:nvSpPr>
          <p:cNvPr id="97285" name="Rectangle 29"/>
          <p:cNvSpPr>
            <a:spLocks noChangeArrowheads="1"/>
          </p:cNvSpPr>
          <p:nvPr/>
        </p:nvSpPr>
        <p:spPr bwMode="auto">
          <a:xfrm>
            <a:off x="649288" y="1438599"/>
            <a:ext cx="1627187" cy="10144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altLang="zh-CN" sz="2000" b="1">
                <a:solidFill>
                  <a:srgbClr val="FFFF00"/>
                </a:solidFill>
                <a:latin typeface="微软雅黑" panose="020B0503020204020204" pitchFamily="34" charset="-122"/>
                <a:ea typeface="微软雅黑" panose="020B0503020204020204" pitchFamily="34" charset="-122"/>
              </a:rPr>
              <a:t>1.6</a:t>
            </a:r>
            <a:endParaRPr lang="fr-FR" altLang="zh-CN" sz="2000" b="1">
              <a:solidFill>
                <a:srgbClr val="FFFF00"/>
              </a:solidFill>
              <a:latin typeface="微软雅黑" panose="020B0503020204020204" pitchFamily="34" charset="-122"/>
              <a:ea typeface="微软雅黑" panose="020B0503020204020204" pitchFamily="34" charset="-122"/>
            </a:endParaRPr>
          </a:p>
          <a:p>
            <a:r>
              <a:rPr lang="zh-CN" altLang="zh-CN" sz="2000" b="1">
                <a:solidFill>
                  <a:schemeClr val="bg1"/>
                </a:solidFill>
                <a:latin typeface="微软雅黑" panose="020B0503020204020204" pitchFamily="34" charset="-122"/>
                <a:ea typeface="微软雅黑" panose="020B0503020204020204" pitchFamily="34" charset="-122"/>
              </a:rPr>
              <a:t>计算机网络的性能</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4" name="Rectangle 9"/>
          <p:cNvSpPr>
            <a:spLocks noChangeArrowheads="1"/>
          </p:cNvSpPr>
          <p:nvPr/>
        </p:nvSpPr>
        <p:spPr bwMode="auto">
          <a:xfrm>
            <a:off x="2628900" y="1343349"/>
            <a:ext cx="5775325"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5" name="Rectangle 10"/>
          <p:cNvSpPr>
            <a:spLocks noChangeArrowheads="1"/>
          </p:cNvSpPr>
          <p:nvPr/>
        </p:nvSpPr>
        <p:spPr bwMode="auto">
          <a:xfrm>
            <a:off x="2628900" y="1949774"/>
            <a:ext cx="5775325"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fontAlgn="auto" hangingPunct="0">
              <a:spcBef>
                <a:spcPts val="0"/>
              </a:spcBef>
              <a:spcAft>
                <a:spcPts val="0"/>
              </a:spcAft>
              <a:defRPr/>
            </a:pPr>
            <a:endParaRPr lang="fr-FR">
              <a:solidFill>
                <a:srgbClr val="FFFFFF"/>
              </a:solidFill>
              <a:latin typeface="宋体" panose="02010600030101010101" pitchFamily="2" charset="-122"/>
              <a:ea typeface="+mn-ea"/>
            </a:endParaRPr>
          </a:p>
        </p:txBody>
      </p:sp>
      <p:sp>
        <p:nvSpPr>
          <p:cNvPr id="97288" name="Line 16"/>
          <p:cNvSpPr>
            <a:spLocks noChangeShapeType="1"/>
          </p:cNvSpPr>
          <p:nvPr/>
        </p:nvSpPr>
        <p:spPr bwMode="auto">
          <a:xfrm>
            <a:off x="3636963" y="1271911"/>
            <a:ext cx="0" cy="1181100"/>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97289" name="Rectangle 8"/>
          <p:cNvSpPr>
            <a:spLocks noChangeArrowheads="1"/>
          </p:cNvSpPr>
          <p:nvPr/>
        </p:nvSpPr>
        <p:spPr bwMode="auto">
          <a:xfrm>
            <a:off x="2700338" y="1308424"/>
            <a:ext cx="5472112" cy="101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2000" b="1">
                <a:solidFill>
                  <a:schemeClr val="bg1"/>
                </a:solidFill>
                <a:latin typeface="微软雅黑" panose="020B0503020204020204" pitchFamily="34" charset="-122"/>
                <a:ea typeface="微软雅黑" panose="020B0503020204020204" pitchFamily="34" charset="-122"/>
              </a:rPr>
              <a:t>1.6.1                           </a:t>
            </a:r>
            <a:r>
              <a:rPr lang="zh-CN" altLang="zh-CN" sz="2000" b="1">
                <a:solidFill>
                  <a:schemeClr val="bg1"/>
                </a:solidFill>
                <a:ea typeface="微软雅黑" panose="020B0503020204020204" pitchFamily="34" charset="-122"/>
              </a:rPr>
              <a:t>计算机网络的性能指标</a:t>
            </a:r>
            <a:endParaRPr lang="en-US" altLang="zh-CN" sz="2000" b="1">
              <a:solidFill>
                <a:schemeClr val="bg1"/>
              </a:solidFill>
              <a:ea typeface="微软雅黑" panose="020B0503020204020204" pitchFamily="34" charset="-122"/>
            </a:endParaRPr>
          </a:p>
          <a:p>
            <a:endParaRPr lang="zh-CN" altLang="zh-CN" sz="2000" b="1">
              <a:solidFill>
                <a:schemeClr val="bg1"/>
              </a:solidFill>
              <a:ea typeface="微软雅黑" panose="020B0503020204020204" pitchFamily="34" charset="-122"/>
            </a:endParaRPr>
          </a:p>
          <a:p>
            <a:r>
              <a:rPr lang="en-US" altLang="zh-CN" sz="2000" b="1">
                <a:solidFill>
                  <a:schemeClr val="bg1"/>
                </a:solidFill>
                <a:latin typeface="微软雅黑" panose="020B0503020204020204" pitchFamily="34" charset="-122"/>
                <a:ea typeface="微软雅黑" panose="020B0503020204020204" pitchFamily="34" charset="-122"/>
              </a:rPr>
              <a:t>1.6.2                        </a:t>
            </a:r>
            <a:r>
              <a:rPr lang="zh-CN" altLang="zh-CN" sz="2000" b="1">
                <a:solidFill>
                  <a:schemeClr val="bg1"/>
                </a:solidFill>
                <a:ea typeface="微软雅黑" panose="020B0503020204020204" pitchFamily="34" charset="-122"/>
              </a:rPr>
              <a:t>计算机网络的非性能特征</a:t>
            </a:r>
            <a:endParaRPr lang="zh-CN" altLang="zh-CN" sz="2000" b="1">
              <a:solidFill>
                <a:schemeClr val="bg1"/>
              </a:solidFill>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1.6.1  </a:t>
            </a:r>
            <a:r>
              <a:rPr lang="zh-CN" altLang="en-US" dirty="0"/>
              <a:t>计算机网络的</a:t>
            </a:r>
            <a:r>
              <a:rPr lang="zh-CN" altLang="en-US" dirty="0" smtClean="0"/>
              <a:t>性能指标</a:t>
            </a:r>
            <a:endParaRPr lang="zh-CN" altLang="en-US" dirty="0"/>
          </a:p>
        </p:txBody>
      </p:sp>
      <p:graphicFrame>
        <p:nvGraphicFramePr>
          <p:cNvPr id="5" name="图示 4"/>
          <p:cNvGraphicFramePr/>
          <p:nvPr/>
        </p:nvGraphicFramePr>
        <p:xfrm>
          <a:off x="2272939" y="1114620"/>
          <a:ext cx="5713731" cy="3152503"/>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7" name="矩形 6"/>
          <p:cNvSpPr/>
          <p:nvPr/>
        </p:nvSpPr>
        <p:spPr>
          <a:xfrm>
            <a:off x="607635" y="1557664"/>
            <a:ext cx="2532074" cy="1246495"/>
          </a:xfrm>
          <a:prstGeom prst="rect">
            <a:avLst/>
          </a:prstGeom>
        </p:spPr>
        <p:txBody>
          <a:bodyPr wrap="square">
            <a:spAutoFit/>
          </a:bodyPr>
          <a:lstStyle/>
          <a:p>
            <a:pPr>
              <a:lnSpc>
                <a:spcPts val="3000"/>
              </a:lnSpc>
            </a:pPr>
            <a:r>
              <a:rPr lang="zh-CN" altLang="en-US" sz="2000" b="1" dirty="0" smtClean="0">
                <a:solidFill>
                  <a:srgbClr val="C00000"/>
                </a:solidFill>
                <a:latin typeface="微软雅黑" panose="020B0503020204020204" pitchFamily="34" charset="-122"/>
                <a:ea typeface="微软雅黑" panose="020B0503020204020204" pitchFamily="34" charset="-122"/>
              </a:rPr>
              <a:t>性能指标：</a:t>
            </a:r>
            <a:endParaRPr lang="en-US" altLang="zh-CN" sz="2000" b="1" dirty="0" smtClean="0">
              <a:solidFill>
                <a:srgbClr val="C00000"/>
              </a:solidFill>
              <a:latin typeface="微软雅黑" panose="020B0503020204020204" pitchFamily="34" charset="-122"/>
              <a:ea typeface="微软雅黑" panose="020B0503020204020204" pitchFamily="34" charset="-122"/>
            </a:endParaRPr>
          </a:p>
          <a:p>
            <a:pPr>
              <a:lnSpc>
                <a:spcPts val="3000"/>
              </a:lnSpc>
            </a:pPr>
            <a:r>
              <a:rPr lang="zh-CN" altLang="en-US" sz="2000" b="1" dirty="0" smtClean="0">
                <a:solidFill>
                  <a:prstClr val="black"/>
                </a:solidFill>
                <a:latin typeface="微软雅黑" panose="020B0503020204020204" pitchFamily="34" charset="-122"/>
                <a:ea typeface="微软雅黑" panose="020B0503020204020204" pitchFamily="34" charset="-122"/>
              </a:rPr>
              <a:t>从</a:t>
            </a:r>
            <a:r>
              <a:rPr lang="zh-CN" altLang="en-US" sz="2000" b="1" dirty="0">
                <a:solidFill>
                  <a:prstClr val="black"/>
                </a:solidFill>
                <a:latin typeface="微软雅黑" panose="020B0503020204020204" pitchFamily="34" charset="-122"/>
                <a:ea typeface="微软雅黑" panose="020B0503020204020204" pitchFamily="34" charset="-122"/>
              </a:rPr>
              <a:t>不同的方面来度量计算机网络的性能。</a:t>
            </a:r>
            <a:endParaRPr lang="zh-CN" altLang="en-US" sz="2000" b="1"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smtClean="0"/>
              <a:t>最</a:t>
            </a:r>
            <a:r>
              <a:rPr lang="zh-CN" altLang="en-US" dirty="0"/>
              <a:t>重要的一个</a:t>
            </a:r>
            <a:r>
              <a:rPr lang="zh-CN" altLang="en-US" dirty="0" smtClean="0"/>
              <a:t>性能指标。</a:t>
            </a:r>
            <a:endParaRPr lang="en-US" altLang="zh-CN" dirty="0" smtClean="0"/>
          </a:p>
          <a:p>
            <a:r>
              <a:rPr lang="zh-CN" altLang="en-US" dirty="0" smtClean="0"/>
              <a:t>指</a:t>
            </a:r>
            <a:r>
              <a:rPr lang="zh-CN" altLang="en-US" dirty="0"/>
              <a:t>的是</a:t>
            </a:r>
            <a:r>
              <a:rPr lang="zh-CN" altLang="en-US" dirty="0">
                <a:solidFill>
                  <a:srgbClr val="C00000"/>
                </a:solidFill>
              </a:rPr>
              <a:t>数据的传送速率</a:t>
            </a:r>
            <a:r>
              <a:rPr lang="zh-CN" altLang="en-US" dirty="0" smtClean="0">
                <a:solidFill>
                  <a:srgbClr val="C00000"/>
                </a:solidFill>
              </a:rPr>
              <a:t>，</a:t>
            </a:r>
            <a:r>
              <a:rPr lang="zh-CN" altLang="en-US" dirty="0" smtClean="0"/>
              <a:t>也</a:t>
            </a:r>
            <a:r>
              <a:rPr lang="zh-CN" altLang="en-US" dirty="0"/>
              <a:t>称为</a:t>
            </a:r>
            <a:r>
              <a:rPr lang="zh-CN" altLang="en-US" dirty="0">
                <a:solidFill>
                  <a:srgbClr val="C00000"/>
                </a:solidFill>
              </a:rPr>
              <a:t>数据率</a:t>
            </a:r>
            <a:r>
              <a:rPr lang="zh-CN" altLang="en-US" dirty="0"/>
              <a:t> </a:t>
            </a:r>
            <a:r>
              <a:rPr lang="en-US" altLang="zh-CN" dirty="0"/>
              <a:t>(data rate) </a:t>
            </a:r>
            <a:r>
              <a:rPr lang="zh-CN" altLang="en-US" dirty="0"/>
              <a:t>或</a:t>
            </a:r>
            <a:r>
              <a:rPr lang="zh-CN" altLang="en-US" dirty="0">
                <a:solidFill>
                  <a:srgbClr val="C00000"/>
                </a:solidFill>
              </a:rPr>
              <a:t>比特率</a:t>
            </a:r>
            <a:r>
              <a:rPr lang="zh-CN" altLang="en-US" dirty="0"/>
              <a:t> </a:t>
            </a:r>
            <a:r>
              <a:rPr lang="en-US" altLang="zh-CN" dirty="0"/>
              <a:t>(bit rate)</a:t>
            </a:r>
            <a:r>
              <a:rPr lang="zh-CN" altLang="en-US" dirty="0" smtClean="0">
                <a:solidFill>
                  <a:srgbClr val="0000FF"/>
                </a:solidFill>
              </a:rPr>
              <a:t>。</a:t>
            </a:r>
            <a:r>
              <a:rPr lang="zh-CN" altLang="en-US" dirty="0" smtClean="0">
                <a:solidFill>
                  <a:srgbClr val="FF0000"/>
                </a:solidFill>
              </a:rPr>
              <a:t>比特成为信息的基本单位</a:t>
            </a:r>
            <a:r>
              <a:rPr lang="zh-CN" altLang="en-US" dirty="0"/>
              <a:t>。也指在</a:t>
            </a:r>
            <a:r>
              <a:rPr lang="zh-CN" altLang="en-US" dirty="0">
                <a:solidFill>
                  <a:srgbClr val="FF0000"/>
                </a:solidFill>
              </a:rPr>
              <a:t>理想状态</a:t>
            </a:r>
            <a:r>
              <a:rPr lang="zh-CN" altLang="en-US" dirty="0" smtClean="0">
                <a:solidFill>
                  <a:schemeClr val="tx1"/>
                </a:solidFill>
              </a:rPr>
              <a:t>下，一定时间内网络信道能通过的</a:t>
            </a:r>
            <a:r>
              <a:rPr lang="zh-CN" altLang="en-US" dirty="0" smtClean="0">
                <a:solidFill>
                  <a:srgbClr val="FF0000"/>
                </a:solidFill>
              </a:rPr>
              <a:t>最大数据量</a:t>
            </a:r>
            <a:r>
              <a:rPr lang="zh-CN" altLang="en-US" dirty="0"/>
              <a:t>。</a:t>
            </a:r>
            <a:endParaRPr lang="zh-CN" altLang="en-US" dirty="0"/>
          </a:p>
          <a:p>
            <a:r>
              <a:rPr lang="zh-CN" altLang="en-US" dirty="0" smtClean="0">
                <a:solidFill>
                  <a:srgbClr val="0000FF"/>
                </a:solidFill>
              </a:rPr>
              <a:t>单位：</a:t>
            </a:r>
            <a:r>
              <a:rPr lang="en-US" altLang="zh-CN" dirty="0" smtClean="0"/>
              <a:t>bit/s</a:t>
            </a:r>
            <a:r>
              <a:rPr lang="zh-CN" altLang="en-US" dirty="0"/>
              <a:t>，或 </a:t>
            </a:r>
            <a:r>
              <a:rPr lang="en-US" altLang="zh-CN" dirty="0" err="1"/>
              <a:t>kbit</a:t>
            </a:r>
            <a:r>
              <a:rPr lang="en-US" altLang="zh-CN" dirty="0"/>
              <a:t>/s</a:t>
            </a:r>
            <a:r>
              <a:rPr lang="zh-CN" altLang="en-US" dirty="0"/>
              <a:t>、</a:t>
            </a:r>
            <a:r>
              <a:rPr lang="en-US" altLang="zh-CN" dirty="0"/>
              <a:t>Mbit/s</a:t>
            </a:r>
            <a:r>
              <a:rPr lang="zh-CN" altLang="en-US" dirty="0"/>
              <a:t>、 </a:t>
            </a:r>
            <a:r>
              <a:rPr lang="en-US" altLang="zh-CN" dirty="0" err="1" smtClean="0"/>
              <a:t>Gbit</a:t>
            </a:r>
            <a:r>
              <a:rPr lang="en-US" altLang="zh-CN" dirty="0" smtClean="0"/>
              <a:t>/s </a:t>
            </a:r>
            <a:r>
              <a:rPr lang="zh-CN" altLang="en-US" dirty="0" smtClean="0"/>
              <a:t>等。</a:t>
            </a:r>
            <a:endParaRPr lang="en-US" altLang="zh-CN" dirty="0" smtClean="0"/>
          </a:p>
          <a:p>
            <a:pPr marL="0" indent="0">
              <a:buNone/>
            </a:pPr>
            <a:r>
              <a:rPr lang="en-US" altLang="zh-CN" dirty="0" smtClean="0"/>
              <a:t>    </a:t>
            </a:r>
            <a:r>
              <a:rPr lang="zh-CN" altLang="en-US" dirty="0" smtClean="0"/>
              <a:t>例如 </a:t>
            </a:r>
            <a:r>
              <a:rPr lang="en-US" altLang="zh-CN" dirty="0" smtClean="0"/>
              <a:t>4 </a:t>
            </a:r>
            <a:r>
              <a:rPr lang="en-US" altLang="zh-CN" dirty="0">
                <a:sym typeface="Symbol" panose="05050102010706020507" pitchFamily="18" charset="2"/>
              </a:rPr>
              <a:t></a:t>
            </a:r>
            <a:r>
              <a:rPr lang="en-US" altLang="zh-CN" dirty="0"/>
              <a:t> 10</a:t>
            </a:r>
            <a:r>
              <a:rPr lang="en-US" altLang="zh-CN" baseline="30000" dirty="0"/>
              <a:t>10  </a:t>
            </a:r>
            <a:r>
              <a:rPr lang="en-US" altLang="zh-CN" dirty="0"/>
              <a:t>bit/s </a:t>
            </a:r>
            <a:r>
              <a:rPr lang="zh-CN" altLang="zh-CN" dirty="0"/>
              <a:t>的数据率就记为</a:t>
            </a:r>
            <a:r>
              <a:rPr lang="en-US" altLang="zh-CN" dirty="0"/>
              <a:t> 40 </a:t>
            </a:r>
            <a:r>
              <a:rPr lang="en-US" altLang="zh-CN" dirty="0" err="1"/>
              <a:t>Gbit</a:t>
            </a:r>
            <a:r>
              <a:rPr lang="en-US" altLang="zh-CN" dirty="0"/>
              <a:t>/s</a:t>
            </a:r>
            <a:r>
              <a:rPr lang="zh-CN" altLang="en-US" dirty="0"/>
              <a:t>。</a:t>
            </a:r>
            <a:endParaRPr lang="zh-CN" altLang="en-US" dirty="0"/>
          </a:p>
          <a:p>
            <a:r>
              <a:rPr lang="zh-CN" altLang="en-US" dirty="0" smtClean="0"/>
              <a:t>速率</a:t>
            </a:r>
            <a:r>
              <a:rPr lang="zh-CN" altLang="en-US" dirty="0"/>
              <a:t>往往是指</a:t>
            </a:r>
            <a:r>
              <a:rPr lang="zh-CN" altLang="en-US" dirty="0">
                <a:solidFill>
                  <a:srgbClr val="C00000"/>
                </a:solidFill>
              </a:rPr>
              <a:t>额定速率</a:t>
            </a:r>
            <a:r>
              <a:rPr lang="zh-CN" altLang="en-US" dirty="0"/>
              <a:t>或</a:t>
            </a:r>
            <a:r>
              <a:rPr lang="zh-CN" altLang="en-US" dirty="0">
                <a:solidFill>
                  <a:srgbClr val="C00000"/>
                </a:solidFill>
              </a:rPr>
              <a:t>标称速率，</a:t>
            </a:r>
            <a:r>
              <a:rPr lang="zh-CN" altLang="en-US" dirty="0"/>
              <a:t>非实际运行速率。</a:t>
            </a:r>
            <a:endParaRPr lang="zh-CN" altLang="en-US" dirty="0"/>
          </a:p>
        </p:txBody>
      </p:sp>
      <p:sp>
        <p:nvSpPr>
          <p:cNvPr id="5" name="文本占位符 4"/>
          <p:cNvSpPr>
            <a:spLocks noGrp="1"/>
          </p:cNvSpPr>
          <p:nvPr>
            <p:ph type="body" sz="quarter" idx="11"/>
          </p:nvPr>
        </p:nvSpPr>
        <p:spPr/>
        <p:txBody>
          <a:bodyPr/>
          <a:lstStyle/>
          <a:p>
            <a:r>
              <a:rPr lang="en-US" altLang="zh-CN" dirty="0"/>
              <a:t>1. </a:t>
            </a:r>
            <a:r>
              <a:rPr lang="zh-CN" altLang="en-US" dirty="0" smtClean="0"/>
              <a:t>速率</a:t>
            </a:r>
            <a:endParaRPr lang="zh-CN" altLang="en-US" dirty="0"/>
          </a:p>
        </p:txBody>
      </p:sp>
      <p:sp>
        <p:nvSpPr>
          <p:cNvPr id="6" name="圆角矩形 5"/>
          <p:cNvSpPr/>
          <p:nvPr/>
        </p:nvSpPr>
        <p:spPr>
          <a:xfrm>
            <a:off x="842879" y="3720329"/>
            <a:ext cx="7228116" cy="854669"/>
          </a:xfrm>
          <a:prstGeom prst="roundRect">
            <a:avLst/>
          </a:prstGeom>
          <a:solidFill>
            <a:schemeClr val="tx2">
              <a:lumMod val="20000"/>
              <a:lumOff val="80000"/>
            </a:schemeClr>
          </a:solidFill>
          <a:ln>
            <a:solidFill>
              <a:srgbClr val="000099"/>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dirty="0"/>
          </a:p>
        </p:txBody>
      </p:sp>
      <p:sp>
        <p:nvSpPr>
          <p:cNvPr id="7" name="文本框 6"/>
          <p:cNvSpPr txBox="1"/>
          <p:nvPr/>
        </p:nvSpPr>
        <p:spPr>
          <a:xfrm>
            <a:off x="918390" y="3796832"/>
            <a:ext cx="7021977" cy="759182"/>
          </a:xfrm>
          <a:prstGeom prst="rect">
            <a:avLst/>
          </a:prstGeom>
          <a:noFill/>
        </p:spPr>
        <p:txBody>
          <a:bodyPr wrap="square" rtlCol="0">
            <a:spAutoFit/>
          </a:bodyPr>
          <a:lstStyle/>
          <a:p>
            <a:pPr>
              <a:lnSpc>
                <a:spcPts val="2600"/>
              </a:lnSpc>
            </a:pPr>
            <a:r>
              <a:rPr lang="zh-CN" altLang="zh-CN" sz="1600" b="1" dirty="0" smtClean="0">
                <a:latin typeface="微软雅黑" panose="020B0503020204020204" pitchFamily="34" charset="-122"/>
                <a:ea typeface="微软雅黑" panose="020B0503020204020204" pitchFamily="34" charset="-122"/>
              </a:rPr>
              <a:t>千</a:t>
            </a:r>
            <a:r>
              <a:rPr lang="en-US" altLang="zh-CN" sz="1600" b="1" dirty="0" smtClean="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K</a:t>
            </a:r>
            <a:r>
              <a:rPr lang="en-US" altLang="zh-CN" sz="1600" b="1" dirty="0">
                <a:latin typeface="微软雅黑" panose="020B0503020204020204" pitchFamily="34" charset="-122"/>
                <a:ea typeface="微软雅黑" panose="020B0503020204020204" pitchFamily="34" charset="-122"/>
              </a:rPr>
              <a:t> = 2</a:t>
            </a:r>
            <a:r>
              <a:rPr lang="en-US" altLang="zh-CN" sz="1600" b="1" baseline="30000" dirty="0">
                <a:latin typeface="微软雅黑" panose="020B0503020204020204" pitchFamily="34" charset="-122"/>
                <a:ea typeface="微软雅黑" panose="020B0503020204020204" pitchFamily="34" charset="-122"/>
              </a:rPr>
              <a:t>10</a:t>
            </a:r>
            <a:r>
              <a:rPr lang="en-US" altLang="zh-CN" sz="1600" b="1" dirty="0">
                <a:latin typeface="微软雅黑" panose="020B0503020204020204" pitchFamily="34" charset="-122"/>
                <a:ea typeface="微软雅黑" panose="020B0503020204020204" pitchFamily="34" charset="-122"/>
              </a:rPr>
              <a:t> = 1024</a:t>
            </a:r>
            <a:r>
              <a:rPr lang="zh-CN" altLang="zh-CN" sz="1600" b="1" dirty="0">
                <a:latin typeface="微软雅黑" panose="020B0503020204020204" pitchFamily="34" charset="-122"/>
                <a:ea typeface="微软雅黑" panose="020B0503020204020204" pitchFamily="34" charset="-122"/>
              </a:rPr>
              <a:t>，兆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M</a:t>
            </a:r>
            <a:r>
              <a:rPr lang="en-US" altLang="zh-CN" sz="1600" b="1" dirty="0">
                <a:latin typeface="微软雅黑" panose="020B0503020204020204" pitchFamily="34" charset="-122"/>
                <a:ea typeface="微软雅黑" panose="020B0503020204020204" pitchFamily="34" charset="-122"/>
              </a:rPr>
              <a:t> = </a:t>
            </a:r>
            <a:r>
              <a:rPr lang="en-US" altLang="zh-CN" sz="1600" b="1" dirty="0" smtClean="0">
                <a:latin typeface="微软雅黑" panose="020B0503020204020204" pitchFamily="34" charset="-122"/>
                <a:ea typeface="微软雅黑" panose="020B0503020204020204" pitchFamily="34" charset="-122"/>
              </a:rPr>
              <a:t>2</a:t>
            </a:r>
            <a:r>
              <a:rPr lang="en-US" altLang="zh-CN" sz="1600" b="1" baseline="30000" dirty="0" smtClean="0">
                <a:latin typeface="微软雅黑" panose="020B0503020204020204" pitchFamily="34" charset="-122"/>
                <a:ea typeface="微软雅黑" panose="020B0503020204020204" pitchFamily="34" charset="-122"/>
              </a:rPr>
              <a:t>20 </a:t>
            </a: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1024 K</a:t>
            </a:r>
            <a:r>
              <a:rPr lang="zh-CN" altLang="zh-CN" sz="1600" b="1" dirty="0">
                <a:latin typeface="微软雅黑" panose="020B0503020204020204" pitchFamily="34" charset="-122"/>
                <a:ea typeface="微软雅黑" panose="020B0503020204020204" pitchFamily="34" charset="-122"/>
              </a:rPr>
              <a:t>，吉 </a:t>
            </a:r>
            <a:r>
              <a:rPr lang="en-US" altLang="zh-CN" sz="1600" b="1" dirty="0">
                <a:latin typeface="微软雅黑" panose="020B0503020204020204" pitchFamily="34" charset="-122"/>
                <a:ea typeface="微软雅黑" panose="020B0503020204020204" pitchFamily="34" charset="-122"/>
              </a:rPr>
              <a:t>= </a:t>
            </a:r>
            <a:r>
              <a:rPr lang="en-US" altLang="zh-CN" sz="1600" b="1" dirty="0">
                <a:solidFill>
                  <a:srgbClr val="C00000"/>
                </a:solidFill>
                <a:latin typeface="微软雅黑" panose="020B0503020204020204" pitchFamily="34" charset="-122"/>
                <a:ea typeface="微软雅黑" panose="020B0503020204020204" pitchFamily="34" charset="-122"/>
              </a:rPr>
              <a:t>G</a:t>
            </a:r>
            <a:r>
              <a:rPr lang="en-US" altLang="zh-CN" sz="1600" b="1" dirty="0">
                <a:latin typeface="微软雅黑" panose="020B0503020204020204" pitchFamily="34" charset="-122"/>
                <a:ea typeface="微软雅黑" panose="020B0503020204020204" pitchFamily="34" charset="-122"/>
              </a:rPr>
              <a:t> = </a:t>
            </a:r>
            <a:r>
              <a:rPr lang="en-US" altLang="zh-CN" sz="1600" b="1" dirty="0" smtClean="0">
                <a:latin typeface="微软雅黑" panose="020B0503020204020204" pitchFamily="34" charset="-122"/>
                <a:ea typeface="微软雅黑" panose="020B0503020204020204" pitchFamily="34" charset="-122"/>
              </a:rPr>
              <a:t>2</a:t>
            </a:r>
            <a:r>
              <a:rPr lang="en-US" altLang="zh-CN" sz="1600" b="1" baseline="30000" dirty="0" smtClean="0">
                <a:latin typeface="微软雅黑" panose="020B0503020204020204" pitchFamily="34" charset="-122"/>
                <a:ea typeface="微软雅黑" panose="020B0503020204020204" pitchFamily="34" charset="-122"/>
              </a:rPr>
              <a:t>30 </a:t>
            </a:r>
            <a:r>
              <a:rPr lang="en-US" altLang="zh-CN" sz="1600" b="1" dirty="0">
                <a:latin typeface="微软雅黑" panose="020B0503020204020204" pitchFamily="34" charset="-122"/>
                <a:ea typeface="微软雅黑" panose="020B0503020204020204" pitchFamily="34" charset="-122"/>
              </a:rPr>
              <a:t>= </a:t>
            </a:r>
            <a:r>
              <a:rPr lang="en-US" altLang="zh-CN" sz="1600" b="1" dirty="0" smtClean="0">
                <a:latin typeface="微软雅黑" panose="020B0503020204020204" pitchFamily="34" charset="-122"/>
                <a:ea typeface="微软雅黑" panose="020B0503020204020204" pitchFamily="34" charset="-122"/>
              </a:rPr>
              <a:t>1024 M</a:t>
            </a:r>
            <a:endParaRPr lang="en-US" altLang="zh-CN" sz="1600" b="1" dirty="0">
              <a:latin typeface="微软雅黑" panose="020B0503020204020204" pitchFamily="34" charset="-122"/>
              <a:ea typeface="微软雅黑" panose="020B0503020204020204" pitchFamily="34" charset="-122"/>
            </a:endParaRPr>
          </a:p>
          <a:p>
            <a:pPr>
              <a:lnSpc>
                <a:spcPts val="2600"/>
              </a:lnSpc>
            </a:pPr>
            <a:r>
              <a:rPr lang="en-US" altLang="zh-CN" sz="1600" b="1" dirty="0">
                <a:latin typeface="微软雅黑" panose="020B0503020204020204" pitchFamily="34" charset="-122"/>
                <a:ea typeface="微软雅黑" panose="020B0503020204020204" pitchFamily="34" charset="-122"/>
              </a:rPr>
              <a:t>1 </a:t>
            </a:r>
            <a:r>
              <a:rPr lang="zh-CN" altLang="en-US" sz="1600" b="1" dirty="0" smtClean="0">
                <a:latin typeface="微软雅黑" panose="020B0503020204020204" pitchFamily="34" charset="-122"/>
                <a:ea typeface="微软雅黑" panose="020B0503020204020204" pitchFamily="34" charset="-122"/>
              </a:rPr>
              <a:t>字节 </a:t>
            </a:r>
            <a:r>
              <a:rPr lang="en-US" altLang="zh-CN" sz="1600" b="1" dirty="0" smtClean="0">
                <a:latin typeface="微软雅黑" panose="020B0503020204020204" pitchFamily="34" charset="-122"/>
                <a:ea typeface="微软雅黑" panose="020B0503020204020204" pitchFamily="34" charset="-122"/>
              </a:rPr>
              <a:t>(Byte) </a:t>
            </a:r>
            <a:r>
              <a:rPr lang="en-US" altLang="zh-CN" sz="1600" b="1" dirty="0">
                <a:latin typeface="微软雅黑" panose="020B0503020204020204" pitchFamily="34" charset="-122"/>
                <a:ea typeface="微软雅黑" panose="020B0503020204020204" pitchFamily="34" charset="-122"/>
              </a:rPr>
              <a:t>=  8 </a:t>
            </a:r>
            <a:r>
              <a:rPr lang="zh-CN" altLang="en-US" sz="1600" b="1" dirty="0" smtClean="0">
                <a:latin typeface="微软雅黑" panose="020B0503020204020204" pitchFamily="34" charset="-122"/>
                <a:ea typeface="微软雅黑" panose="020B0503020204020204" pitchFamily="34" charset="-122"/>
              </a:rPr>
              <a:t>比特 </a:t>
            </a:r>
            <a:r>
              <a:rPr lang="en-US" altLang="zh-CN" sz="1600" b="1" dirty="0" smtClean="0">
                <a:latin typeface="微软雅黑" panose="020B0503020204020204" pitchFamily="34" charset="-122"/>
                <a:ea typeface="微软雅黑" panose="020B0503020204020204" pitchFamily="34" charset="-122"/>
              </a:rPr>
              <a:t>(bit</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示 8"/>
          <p:cNvGraphicFramePr/>
          <p:nvPr/>
        </p:nvGraphicFramePr>
        <p:xfrm>
          <a:off x="548639" y="1085158"/>
          <a:ext cx="7898674" cy="239485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文本占位符 1"/>
          <p:cNvSpPr>
            <a:spLocks noGrp="1"/>
          </p:cNvSpPr>
          <p:nvPr>
            <p:ph type="body" sz="quarter" idx="11"/>
          </p:nvPr>
        </p:nvSpPr>
        <p:spPr/>
        <p:txBody>
          <a:bodyPr/>
          <a:lstStyle/>
          <a:p>
            <a:r>
              <a:rPr lang="en-US" altLang="zh-CN" dirty="0"/>
              <a:t>2. </a:t>
            </a:r>
            <a:r>
              <a:rPr lang="zh-CN" altLang="en-US" dirty="0"/>
              <a:t>带宽 </a:t>
            </a:r>
            <a:r>
              <a:rPr lang="en-US" altLang="zh-CN" dirty="0"/>
              <a:t>(bandwidth)</a:t>
            </a:r>
            <a:endParaRPr lang="zh-CN" altLang="en-US" dirty="0"/>
          </a:p>
        </p:txBody>
      </p:sp>
      <p:sp>
        <p:nvSpPr>
          <p:cNvPr id="3" name="矩形 2"/>
          <p:cNvSpPr/>
          <p:nvPr/>
        </p:nvSpPr>
        <p:spPr>
          <a:xfrm>
            <a:off x="2061198" y="3462849"/>
            <a:ext cx="5911728" cy="109260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285750" indent="-285750">
              <a:lnSpc>
                <a:spcPts val="2600"/>
              </a:lnSpc>
              <a:spcBef>
                <a:spcPts val="0"/>
              </a:spcBef>
              <a:spcAft>
                <a:spcPts val="0"/>
              </a:spcAft>
              <a:buSzPct val="85000"/>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两者</a:t>
            </a:r>
            <a:r>
              <a:rPr lang="zh-CN" altLang="zh-CN" b="1" dirty="0" smtClean="0">
                <a:solidFill>
                  <a:srgbClr val="C00000"/>
                </a:solidFill>
                <a:latin typeface="微软雅黑" panose="020B0503020204020204" pitchFamily="34" charset="-122"/>
                <a:ea typeface="微软雅黑" panose="020B0503020204020204" pitchFamily="34" charset="-122"/>
              </a:rPr>
              <a:t>本质相同</a:t>
            </a:r>
            <a:r>
              <a:rPr lang="zh-CN" altLang="zh-CN"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marL="285750" indent="-285750">
              <a:lnSpc>
                <a:spcPts val="2600"/>
              </a:lnSpc>
              <a:spcBef>
                <a:spcPts val="0"/>
              </a:spcBef>
              <a:spcAft>
                <a:spcPts val="0"/>
              </a:spcAft>
              <a:buSzPct val="85000"/>
              <a:buFont typeface="Wingdings" panose="05000000000000000000" pitchFamily="2" charset="2"/>
              <a:buChar char="u"/>
            </a:pPr>
            <a:r>
              <a:rPr lang="zh-CN" altLang="zh-CN" b="1" dirty="0" smtClean="0">
                <a:latin typeface="微软雅黑" panose="020B0503020204020204" pitchFamily="34" charset="-122"/>
                <a:ea typeface="微软雅黑" panose="020B0503020204020204" pitchFamily="34" charset="-122"/>
              </a:rPr>
              <a:t>一</a:t>
            </a:r>
            <a:r>
              <a:rPr lang="zh-CN" altLang="zh-CN" b="1" dirty="0">
                <a:latin typeface="微软雅黑" panose="020B0503020204020204" pitchFamily="34" charset="-122"/>
                <a:ea typeface="微软雅黑" panose="020B0503020204020204" pitchFamily="34" charset="-122"/>
              </a:rPr>
              <a:t>条通信链路的“带宽”越宽，其所能传输的“最高数据率”也越高。</a:t>
            </a:r>
            <a:endParaRPr lang="zh-CN" altLang="zh-CN"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圆角矩形 32"/>
          <p:cNvSpPr/>
          <p:nvPr/>
        </p:nvSpPr>
        <p:spPr>
          <a:xfrm>
            <a:off x="505070" y="1507615"/>
            <a:ext cx="8133857" cy="286321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01381" name="AutoShape 5"/>
          <p:cNvSpPr>
            <a:spLocks noChangeArrowheads="1"/>
          </p:cNvSpPr>
          <p:nvPr/>
        </p:nvSpPr>
        <p:spPr bwMode="auto">
          <a:xfrm>
            <a:off x="505071" y="698500"/>
            <a:ext cx="8133857" cy="354013"/>
          </a:xfrm>
          <a:prstGeom prst="roundRect">
            <a:avLst>
              <a:gd name="adj" fmla="val 16667"/>
            </a:avLst>
          </a:prstGeom>
          <a:solidFill>
            <a:srgbClr val="00B050"/>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endParaRPr lang="zh-CN" altLang="en-US"/>
          </a:p>
        </p:txBody>
      </p:sp>
      <p:sp>
        <p:nvSpPr>
          <p:cNvPr id="101382" name="Rectangle 6"/>
          <p:cNvSpPr>
            <a:spLocks noChangeArrowheads="1"/>
          </p:cNvSpPr>
          <p:nvPr/>
        </p:nvSpPr>
        <p:spPr bwMode="auto">
          <a:xfrm>
            <a:off x="3070225" y="674688"/>
            <a:ext cx="3005138" cy="400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a:solidFill>
                  <a:schemeClr val="bg1"/>
                </a:solidFill>
                <a:ea typeface="微软雅黑" panose="020B0503020204020204" pitchFamily="34" charset="-122"/>
              </a:rPr>
              <a:t>数字信号流随时间的变化</a:t>
            </a:r>
            <a:endParaRPr lang="zh-CN" altLang="en-US" sz="2000" b="1">
              <a:solidFill>
                <a:schemeClr val="bg1"/>
              </a:solidFill>
              <a:ea typeface="微软雅黑" panose="020B0503020204020204" pitchFamily="34" charset="-122"/>
            </a:endParaRPr>
          </a:p>
        </p:txBody>
      </p:sp>
      <p:sp>
        <p:nvSpPr>
          <p:cNvPr id="101383" name="Rectangle 68"/>
          <p:cNvSpPr>
            <a:spLocks noChangeArrowheads="1"/>
          </p:cNvSpPr>
          <p:nvPr/>
        </p:nvSpPr>
        <p:spPr bwMode="auto">
          <a:xfrm>
            <a:off x="505071" y="1093788"/>
            <a:ext cx="7934079"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700"/>
              </a:lnSpc>
              <a:spcBef>
                <a:spcPts val="600"/>
              </a:spcBef>
            </a:pPr>
            <a:r>
              <a:rPr lang="zh-CN" altLang="en-US" sz="2000" b="1" dirty="0">
                <a:latin typeface="微软雅黑" panose="020B0503020204020204" pitchFamily="34" charset="-122"/>
                <a:ea typeface="微软雅黑" panose="020B0503020204020204" pitchFamily="34" charset="-122"/>
              </a:rPr>
              <a:t>在</a:t>
            </a:r>
            <a:r>
              <a:rPr lang="zh-CN" altLang="en-US" sz="2000" b="1" dirty="0">
                <a:solidFill>
                  <a:srgbClr val="0000FF"/>
                </a:solidFill>
                <a:latin typeface="微软雅黑" panose="020B0503020204020204" pitchFamily="34" charset="-122"/>
                <a:ea typeface="微软雅黑" panose="020B0503020204020204" pitchFamily="34" charset="-122"/>
              </a:rPr>
              <a:t>时间轴</a:t>
            </a:r>
            <a:r>
              <a:rPr lang="zh-CN" altLang="en-US" sz="2000" b="1" dirty="0">
                <a:latin typeface="微软雅黑" panose="020B0503020204020204" pitchFamily="34" charset="-122"/>
                <a:ea typeface="微软雅黑" panose="020B0503020204020204" pitchFamily="34" charset="-122"/>
              </a:rPr>
              <a:t>上信号的宽度随带宽的增大而变窄。     </a:t>
            </a:r>
            <a:endParaRPr lang="zh-CN" altLang="en-US" sz="2000" b="1" dirty="0">
              <a:latin typeface="微软雅黑" panose="020B0503020204020204" pitchFamily="34" charset="-122"/>
              <a:ea typeface="微软雅黑" panose="020B0503020204020204" pitchFamily="34" charset="-122"/>
            </a:endParaRPr>
          </a:p>
        </p:txBody>
      </p:sp>
      <p:grpSp>
        <p:nvGrpSpPr>
          <p:cNvPr id="5" name="Group 33"/>
          <p:cNvGrpSpPr/>
          <p:nvPr/>
        </p:nvGrpSpPr>
        <p:grpSpPr bwMode="auto">
          <a:xfrm>
            <a:off x="1336675" y="1643063"/>
            <a:ext cx="6488113" cy="1204912"/>
            <a:chOff x="204" y="1799"/>
            <a:chExt cx="5399" cy="1085"/>
          </a:xfrm>
        </p:grpSpPr>
        <p:sp>
          <p:nvSpPr>
            <p:cNvPr id="101400" name="Line 4"/>
            <p:cNvSpPr>
              <a:spLocks noChangeShapeType="1"/>
            </p:cNvSpPr>
            <p:nvPr/>
          </p:nvSpPr>
          <p:spPr bwMode="auto">
            <a:xfrm>
              <a:off x="1345" y="2602"/>
              <a:ext cx="0" cy="196"/>
            </a:xfrm>
            <a:prstGeom prst="line">
              <a:avLst/>
            </a:prstGeom>
            <a:noFill/>
            <a:ln w="1905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1" name="Line 5"/>
            <p:cNvSpPr>
              <a:spLocks noChangeShapeType="1"/>
            </p:cNvSpPr>
            <p:nvPr/>
          </p:nvSpPr>
          <p:spPr bwMode="auto">
            <a:xfrm>
              <a:off x="1122" y="2357"/>
              <a:ext cx="4340" cy="0"/>
            </a:xfrm>
            <a:prstGeom prst="line">
              <a:avLst/>
            </a:prstGeom>
            <a:noFill/>
            <a:ln w="28575">
              <a:solidFill>
                <a:srgbClr val="339933"/>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2" name="Line 6"/>
            <p:cNvSpPr>
              <a:spLocks noChangeShapeType="1"/>
            </p:cNvSpPr>
            <p:nvPr/>
          </p:nvSpPr>
          <p:spPr bwMode="auto">
            <a:xfrm>
              <a:off x="1353" y="2724"/>
              <a:ext cx="3782"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3" name="Freeform 8"/>
            <p:cNvSpPr/>
            <p:nvPr/>
          </p:nvSpPr>
          <p:spPr bwMode="auto">
            <a:xfrm>
              <a:off x="1345" y="2161"/>
              <a:ext cx="2559" cy="392"/>
            </a:xfrm>
            <a:custGeom>
              <a:avLst/>
              <a:gdLst>
                <a:gd name="T0" fmla="*/ 0 w 2208"/>
                <a:gd name="T1" fmla="*/ 392 h 384"/>
                <a:gd name="T2" fmla="*/ 0 w 2208"/>
                <a:gd name="T3" fmla="*/ 0 h 384"/>
                <a:gd name="T4" fmla="*/ 445 w 2208"/>
                <a:gd name="T5" fmla="*/ 0 h 384"/>
                <a:gd name="T6" fmla="*/ 445 w 2208"/>
                <a:gd name="T7" fmla="*/ 392 h 384"/>
                <a:gd name="T8" fmla="*/ 890 w 2208"/>
                <a:gd name="T9" fmla="*/ 392 h 384"/>
                <a:gd name="T10" fmla="*/ 890 w 2208"/>
                <a:gd name="T11" fmla="*/ 0 h 384"/>
                <a:gd name="T12" fmla="*/ 1335 w 2208"/>
                <a:gd name="T13" fmla="*/ 0 h 384"/>
                <a:gd name="T14" fmla="*/ 1335 w 2208"/>
                <a:gd name="T15" fmla="*/ 392 h 384"/>
                <a:gd name="T16" fmla="*/ 1780 w 2208"/>
                <a:gd name="T17" fmla="*/ 392 h 384"/>
                <a:gd name="T18" fmla="*/ 1780 w 2208"/>
                <a:gd name="T19" fmla="*/ 0 h 384"/>
                <a:gd name="T20" fmla="*/ 2225 w 2208"/>
                <a:gd name="T21" fmla="*/ 0 h 384"/>
                <a:gd name="T22" fmla="*/ 2225 w 2208"/>
                <a:gd name="T23" fmla="*/ 392 h 384"/>
                <a:gd name="T24" fmla="*/ 2559 w 2208"/>
                <a:gd name="T25" fmla="*/ 392 h 3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2208" h="384">
                  <a:moveTo>
                    <a:pt x="0" y="384"/>
                  </a:moveTo>
                  <a:lnTo>
                    <a:pt x="0" y="0"/>
                  </a:lnTo>
                  <a:lnTo>
                    <a:pt x="384" y="0"/>
                  </a:lnTo>
                  <a:lnTo>
                    <a:pt x="384" y="384"/>
                  </a:lnTo>
                  <a:lnTo>
                    <a:pt x="768" y="384"/>
                  </a:lnTo>
                  <a:lnTo>
                    <a:pt x="768" y="0"/>
                  </a:lnTo>
                  <a:lnTo>
                    <a:pt x="1152" y="0"/>
                  </a:lnTo>
                  <a:lnTo>
                    <a:pt x="1152" y="384"/>
                  </a:lnTo>
                  <a:lnTo>
                    <a:pt x="1536" y="384"/>
                  </a:lnTo>
                  <a:lnTo>
                    <a:pt x="1536" y="0"/>
                  </a:lnTo>
                  <a:lnTo>
                    <a:pt x="1920" y="0"/>
                  </a:lnTo>
                  <a:lnTo>
                    <a:pt x="1920" y="384"/>
                  </a:lnTo>
                  <a:lnTo>
                    <a:pt x="2208" y="384"/>
                  </a:ln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4" name="Freeform 9"/>
            <p:cNvSpPr/>
            <p:nvPr/>
          </p:nvSpPr>
          <p:spPr bwMode="auto">
            <a:xfrm>
              <a:off x="4404" y="2161"/>
              <a:ext cx="724" cy="392"/>
            </a:xfrm>
            <a:custGeom>
              <a:avLst/>
              <a:gdLst>
                <a:gd name="T0" fmla="*/ 0 w 624"/>
                <a:gd name="T1" fmla="*/ 392 h 384"/>
                <a:gd name="T2" fmla="*/ 278 w 624"/>
                <a:gd name="T3" fmla="*/ 392 h 384"/>
                <a:gd name="T4" fmla="*/ 278 w 624"/>
                <a:gd name="T5" fmla="*/ 0 h 384"/>
                <a:gd name="T6" fmla="*/ 724 w 624"/>
                <a:gd name="T7" fmla="*/ 0 h 384"/>
                <a:gd name="T8" fmla="*/ 724 w 624"/>
                <a:gd name="T9" fmla="*/ 392 h 38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624" h="384">
                  <a:moveTo>
                    <a:pt x="0" y="384"/>
                  </a:moveTo>
                  <a:lnTo>
                    <a:pt x="240" y="384"/>
                  </a:lnTo>
                  <a:lnTo>
                    <a:pt x="240" y="0"/>
                  </a:lnTo>
                  <a:lnTo>
                    <a:pt x="624" y="0"/>
                  </a:lnTo>
                  <a:lnTo>
                    <a:pt x="624" y="384"/>
                  </a:ln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5" name="Line 11"/>
            <p:cNvSpPr>
              <a:spLocks noChangeShapeType="1"/>
            </p:cNvSpPr>
            <p:nvPr/>
          </p:nvSpPr>
          <p:spPr bwMode="auto">
            <a:xfrm>
              <a:off x="2235" y="2063"/>
              <a:ext cx="445"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6" name="Line 13"/>
            <p:cNvSpPr>
              <a:spLocks noChangeShapeType="1"/>
            </p:cNvSpPr>
            <p:nvPr/>
          </p:nvSpPr>
          <p:spPr bwMode="auto">
            <a:xfrm>
              <a:off x="5128" y="2602"/>
              <a:ext cx="0" cy="196"/>
            </a:xfrm>
            <a:prstGeom prst="line">
              <a:avLst/>
            </a:prstGeom>
            <a:noFill/>
            <a:ln w="1905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407" name="Text Box 14"/>
            <p:cNvSpPr txBox="1">
              <a:spLocks noChangeArrowheads="1"/>
            </p:cNvSpPr>
            <p:nvPr/>
          </p:nvSpPr>
          <p:spPr bwMode="auto">
            <a:xfrm>
              <a:off x="2564" y="2634"/>
              <a:ext cx="1067" cy="250"/>
            </a:xfrm>
            <a:prstGeom prst="rect">
              <a:avLst/>
            </a:prstGeom>
            <a:solidFill>
              <a:schemeClr val="bg1"/>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每</a:t>
              </a:r>
              <a:r>
                <a:rPr kumimoji="1" lang="zh-CN" altLang="en-US" sz="1200" b="1">
                  <a:latin typeface="微软雅黑" panose="020B0503020204020204" pitchFamily="34" charset="-122"/>
                  <a:ea typeface="微软雅黑" panose="020B0503020204020204" pitchFamily="34" charset="-122"/>
                  <a:sym typeface="Symbol" panose="05050102010706020507" pitchFamily="18" charset="2"/>
                </a:rPr>
                <a:t>秒 </a:t>
              </a:r>
              <a:r>
                <a:rPr kumimoji="1" lang="en-US" altLang="zh-CN" sz="1200" b="1">
                  <a:latin typeface="微软雅黑" panose="020B0503020204020204" pitchFamily="34" charset="-122"/>
                  <a:ea typeface="微软雅黑" panose="020B0503020204020204" pitchFamily="34" charset="-122"/>
                  <a:sym typeface="Symbol" panose="05050102010706020507" pitchFamily="18" charset="2"/>
                </a:rPr>
                <a:t>10</a:t>
              </a:r>
              <a:r>
                <a:rPr kumimoji="1" lang="en-US" altLang="zh-CN" sz="1200" b="1" baseline="30000">
                  <a:latin typeface="微软雅黑" panose="020B0503020204020204" pitchFamily="34" charset="-122"/>
                  <a:ea typeface="微软雅黑" panose="020B0503020204020204" pitchFamily="34" charset="-122"/>
                  <a:sym typeface="Symbol" panose="05050102010706020507" pitchFamily="18" charset="2"/>
                </a:rPr>
                <a:t>6 </a:t>
              </a:r>
              <a:r>
                <a:rPr kumimoji="1" lang="zh-CN" altLang="en-US" sz="1200" b="1">
                  <a:latin typeface="微软雅黑" panose="020B0503020204020204" pitchFamily="34" charset="-122"/>
                  <a:ea typeface="微软雅黑" panose="020B0503020204020204" pitchFamily="34" charset="-122"/>
                  <a:sym typeface="Symbol" panose="05050102010706020507" pitchFamily="18" charset="2"/>
                </a:rPr>
                <a:t>个比特</a:t>
              </a:r>
              <a:endParaRPr kumimoji="1" lang="zh-CN" altLang="en-US" sz="1200" b="1">
                <a:latin typeface="微软雅黑" panose="020B0503020204020204" pitchFamily="34" charset="-122"/>
                <a:ea typeface="微软雅黑" panose="020B0503020204020204" pitchFamily="34" charset="-122"/>
              </a:endParaRPr>
            </a:p>
          </p:txBody>
        </p:sp>
        <p:sp>
          <p:nvSpPr>
            <p:cNvPr id="101408" name="Text Box 15"/>
            <p:cNvSpPr txBox="1">
              <a:spLocks noChangeArrowheads="1"/>
            </p:cNvSpPr>
            <p:nvPr/>
          </p:nvSpPr>
          <p:spPr bwMode="auto">
            <a:xfrm>
              <a:off x="5193" y="2086"/>
              <a:ext cx="4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时间</a:t>
              </a:r>
              <a:endParaRPr kumimoji="1" lang="zh-CN" altLang="en-US" sz="1400" b="1">
                <a:latin typeface="微软雅黑" panose="020B0503020204020204" pitchFamily="34" charset="-122"/>
                <a:ea typeface="微软雅黑" panose="020B0503020204020204" pitchFamily="34" charset="-122"/>
              </a:endParaRPr>
            </a:p>
          </p:txBody>
        </p:sp>
        <p:sp>
          <p:nvSpPr>
            <p:cNvPr id="101409" name="Text Box 27"/>
            <p:cNvSpPr txBox="1">
              <a:spLocks noChangeArrowheads="1"/>
            </p:cNvSpPr>
            <p:nvPr/>
          </p:nvSpPr>
          <p:spPr bwMode="auto">
            <a:xfrm>
              <a:off x="1440" y="2137"/>
              <a:ext cx="333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solidFill>
                    <a:srgbClr val="333399"/>
                  </a:solidFill>
                  <a:latin typeface="微软雅黑" panose="020B0503020204020204" pitchFamily="34" charset="-122"/>
                  <a:ea typeface="微软雅黑" panose="020B0503020204020204" pitchFamily="34" charset="-122"/>
                </a:rPr>
                <a:t>1         0        1         0           1                               1</a:t>
              </a:r>
              <a:endParaRPr kumimoji="1" lang="en-US" altLang="zh-CN" sz="1200" b="1">
                <a:solidFill>
                  <a:srgbClr val="333399"/>
                </a:solidFill>
                <a:latin typeface="微软雅黑" panose="020B0503020204020204" pitchFamily="34" charset="-122"/>
                <a:ea typeface="微软雅黑" panose="020B0503020204020204" pitchFamily="34" charset="-122"/>
              </a:endParaRPr>
            </a:p>
          </p:txBody>
        </p:sp>
        <p:sp>
          <p:nvSpPr>
            <p:cNvPr id="101410" name="Text Box 12"/>
            <p:cNvSpPr txBox="1">
              <a:spLocks noChangeArrowheads="1"/>
            </p:cNvSpPr>
            <p:nvPr/>
          </p:nvSpPr>
          <p:spPr bwMode="auto">
            <a:xfrm>
              <a:off x="2235" y="1799"/>
              <a:ext cx="40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solidFill>
                    <a:srgbClr val="0000FF"/>
                  </a:solidFill>
                  <a:latin typeface="微软雅黑" panose="020B0503020204020204" pitchFamily="34" charset="-122"/>
                  <a:ea typeface="微软雅黑" panose="020B0503020204020204" pitchFamily="34" charset="-122"/>
                </a:rPr>
                <a:t>1 </a:t>
              </a:r>
              <a:r>
                <a:rPr kumimoji="1" lang="en-US" altLang="zh-CN" sz="1200" b="1">
                  <a:solidFill>
                    <a:srgbClr val="0000FF"/>
                  </a:solidFill>
                  <a:latin typeface="微软雅黑" panose="020B0503020204020204" pitchFamily="34" charset="-122"/>
                  <a:ea typeface="微软雅黑" panose="020B0503020204020204" pitchFamily="34" charset="-122"/>
                  <a:sym typeface="Symbol" panose="05050102010706020507" pitchFamily="18" charset="2"/>
                </a:rPr>
                <a:t>s</a:t>
              </a:r>
              <a:endParaRPr kumimoji="1" lang="en-US" altLang="zh-CN" sz="1200" b="1">
                <a:solidFill>
                  <a:srgbClr val="0000FF"/>
                </a:solidFill>
                <a:latin typeface="微软雅黑" panose="020B0503020204020204" pitchFamily="34" charset="-122"/>
                <a:ea typeface="微软雅黑" panose="020B0503020204020204" pitchFamily="34" charset="-122"/>
              </a:endParaRPr>
            </a:p>
          </p:txBody>
        </p:sp>
        <p:sp>
          <p:nvSpPr>
            <p:cNvPr id="101411" name="Text Box 31"/>
            <p:cNvSpPr txBox="1">
              <a:spLocks noChangeArrowheads="1"/>
            </p:cNvSpPr>
            <p:nvPr/>
          </p:nvSpPr>
          <p:spPr bwMode="auto">
            <a:xfrm>
              <a:off x="204" y="2115"/>
              <a:ext cx="937" cy="527"/>
            </a:xfrm>
            <a:prstGeom prst="rect">
              <a:avLst/>
            </a:prstGeom>
            <a:solidFill>
              <a:srgbClr val="1956B9"/>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chemeClr val="bg1"/>
                  </a:solidFill>
                  <a:latin typeface="微软雅黑" panose="020B0503020204020204" pitchFamily="34" charset="-122"/>
                  <a:ea typeface="微软雅黑" panose="020B0503020204020204" pitchFamily="34" charset="-122"/>
                </a:rPr>
                <a:t>带宽为</a:t>
              </a:r>
              <a:endParaRPr lang="zh-CN" altLang="en-US" sz="1600" b="1">
                <a:solidFill>
                  <a:schemeClr val="bg1"/>
                </a:solidFill>
                <a:latin typeface="微软雅黑" panose="020B0503020204020204" pitchFamily="34" charset="-122"/>
                <a:ea typeface="微软雅黑" panose="020B0503020204020204" pitchFamily="34" charset="-122"/>
              </a:endParaRPr>
            </a:p>
            <a:p>
              <a:r>
                <a:rPr lang="en-US" altLang="zh-CN" sz="1600" b="1">
                  <a:solidFill>
                    <a:schemeClr val="bg1"/>
                  </a:solidFill>
                  <a:latin typeface="微软雅黑" panose="020B0503020204020204" pitchFamily="34" charset="-122"/>
                  <a:ea typeface="微软雅黑" panose="020B0503020204020204" pitchFamily="34" charset="-122"/>
                </a:rPr>
                <a:t>1 Mbit/s </a:t>
              </a:r>
              <a:endParaRPr lang="en-US" altLang="zh-CN" sz="1600" b="1">
                <a:solidFill>
                  <a:schemeClr val="bg1"/>
                </a:solidFill>
                <a:latin typeface="微软雅黑" panose="020B0503020204020204" pitchFamily="34" charset="-122"/>
                <a:ea typeface="微软雅黑" panose="020B0503020204020204" pitchFamily="34" charset="-122"/>
              </a:endParaRPr>
            </a:p>
          </p:txBody>
        </p:sp>
      </p:grpSp>
      <p:grpSp>
        <p:nvGrpSpPr>
          <p:cNvPr id="18" name="Group 34"/>
          <p:cNvGrpSpPr/>
          <p:nvPr/>
        </p:nvGrpSpPr>
        <p:grpSpPr bwMode="auto">
          <a:xfrm>
            <a:off x="1336675" y="2984500"/>
            <a:ext cx="6454775" cy="1281113"/>
            <a:chOff x="204" y="2913"/>
            <a:chExt cx="5372" cy="1155"/>
          </a:xfrm>
        </p:grpSpPr>
        <p:sp>
          <p:nvSpPr>
            <p:cNvPr id="101386" name="Freeform 7"/>
            <p:cNvSpPr/>
            <p:nvPr/>
          </p:nvSpPr>
          <p:spPr bwMode="auto">
            <a:xfrm>
              <a:off x="1352" y="3337"/>
              <a:ext cx="2614" cy="392"/>
            </a:xfrm>
            <a:custGeom>
              <a:avLst/>
              <a:gdLst>
                <a:gd name="T0" fmla="*/ 0 w 2256"/>
                <a:gd name="T1" fmla="*/ 392 h 384"/>
                <a:gd name="T2" fmla="*/ 0 w 2256"/>
                <a:gd name="T3" fmla="*/ 0 h 384"/>
                <a:gd name="T4" fmla="*/ 111 w 2256"/>
                <a:gd name="T5" fmla="*/ 0 h 384"/>
                <a:gd name="T6" fmla="*/ 111 w 2256"/>
                <a:gd name="T7" fmla="*/ 392 h 384"/>
                <a:gd name="T8" fmla="*/ 222 w 2256"/>
                <a:gd name="T9" fmla="*/ 392 h 384"/>
                <a:gd name="T10" fmla="*/ 222 w 2256"/>
                <a:gd name="T11" fmla="*/ 0 h 384"/>
                <a:gd name="T12" fmla="*/ 334 w 2256"/>
                <a:gd name="T13" fmla="*/ 0 h 384"/>
                <a:gd name="T14" fmla="*/ 334 w 2256"/>
                <a:gd name="T15" fmla="*/ 392 h 384"/>
                <a:gd name="T16" fmla="*/ 445 w 2256"/>
                <a:gd name="T17" fmla="*/ 392 h 384"/>
                <a:gd name="T18" fmla="*/ 445 w 2256"/>
                <a:gd name="T19" fmla="*/ 0 h 384"/>
                <a:gd name="T20" fmla="*/ 556 w 2256"/>
                <a:gd name="T21" fmla="*/ 0 h 384"/>
                <a:gd name="T22" fmla="*/ 556 w 2256"/>
                <a:gd name="T23" fmla="*/ 392 h 384"/>
                <a:gd name="T24" fmla="*/ 667 w 2256"/>
                <a:gd name="T25" fmla="*/ 392 h 384"/>
                <a:gd name="T26" fmla="*/ 667 w 2256"/>
                <a:gd name="T27" fmla="*/ 0 h 384"/>
                <a:gd name="T28" fmla="*/ 779 w 2256"/>
                <a:gd name="T29" fmla="*/ 0 h 384"/>
                <a:gd name="T30" fmla="*/ 779 w 2256"/>
                <a:gd name="T31" fmla="*/ 392 h 384"/>
                <a:gd name="T32" fmla="*/ 890 w 2256"/>
                <a:gd name="T33" fmla="*/ 392 h 384"/>
                <a:gd name="T34" fmla="*/ 890 w 2256"/>
                <a:gd name="T35" fmla="*/ 0 h 384"/>
                <a:gd name="T36" fmla="*/ 1001 w 2256"/>
                <a:gd name="T37" fmla="*/ 0 h 384"/>
                <a:gd name="T38" fmla="*/ 1001 w 2256"/>
                <a:gd name="T39" fmla="*/ 392 h 384"/>
                <a:gd name="T40" fmla="*/ 1112 w 2256"/>
                <a:gd name="T41" fmla="*/ 392 h 384"/>
                <a:gd name="T42" fmla="*/ 1112 w 2256"/>
                <a:gd name="T43" fmla="*/ 0 h 384"/>
                <a:gd name="T44" fmla="*/ 1224 w 2256"/>
                <a:gd name="T45" fmla="*/ 0 h 384"/>
                <a:gd name="T46" fmla="*/ 1224 w 2256"/>
                <a:gd name="T47" fmla="*/ 392 h 384"/>
                <a:gd name="T48" fmla="*/ 1335 w 2256"/>
                <a:gd name="T49" fmla="*/ 392 h 384"/>
                <a:gd name="T50" fmla="*/ 1335 w 2256"/>
                <a:gd name="T51" fmla="*/ 0 h 384"/>
                <a:gd name="T52" fmla="*/ 1446 w 2256"/>
                <a:gd name="T53" fmla="*/ 0 h 384"/>
                <a:gd name="T54" fmla="*/ 1446 w 2256"/>
                <a:gd name="T55" fmla="*/ 392 h 384"/>
                <a:gd name="T56" fmla="*/ 1557 w 2256"/>
                <a:gd name="T57" fmla="*/ 392 h 384"/>
                <a:gd name="T58" fmla="*/ 1557 w 2256"/>
                <a:gd name="T59" fmla="*/ 0 h 384"/>
                <a:gd name="T60" fmla="*/ 1669 w 2256"/>
                <a:gd name="T61" fmla="*/ 0 h 384"/>
                <a:gd name="T62" fmla="*/ 1669 w 2256"/>
                <a:gd name="T63" fmla="*/ 392 h 384"/>
                <a:gd name="T64" fmla="*/ 1780 w 2256"/>
                <a:gd name="T65" fmla="*/ 392 h 384"/>
                <a:gd name="T66" fmla="*/ 1780 w 2256"/>
                <a:gd name="T67" fmla="*/ 0 h 384"/>
                <a:gd name="T68" fmla="*/ 1891 w 2256"/>
                <a:gd name="T69" fmla="*/ 0 h 384"/>
                <a:gd name="T70" fmla="*/ 1891 w 2256"/>
                <a:gd name="T71" fmla="*/ 392 h 384"/>
                <a:gd name="T72" fmla="*/ 2002 w 2256"/>
                <a:gd name="T73" fmla="*/ 392 h 384"/>
                <a:gd name="T74" fmla="*/ 2002 w 2256"/>
                <a:gd name="T75" fmla="*/ 0 h 384"/>
                <a:gd name="T76" fmla="*/ 2113 w 2256"/>
                <a:gd name="T77" fmla="*/ 0 h 384"/>
                <a:gd name="T78" fmla="*/ 2113 w 2256"/>
                <a:gd name="T79" fmla="*/ 392 h 384"/>
                <a:gd name="T80" fmla="*/ 2614 w 2256"/>
                <a:gd name="T81" fmla="*/ 392 h 384"/>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0" t="0" r="r" b="b"/>
              <a:pathLst>
                <a:path w="2256" h="384">
                  <a:moveTo>
                    <a:pt x="0" y="384"/>
                  </a:moveTo>
                  <a:lnTo>
                    <a:pt x="0" y="0"/>
                  </a:lnTo>
                  <a:lnTo>
                    <a:pt x="96" y="0"/>
                  </a:lnTo>
                  <a:lnTo>
                    <a:pt x="96" y="384"/>
                  </a:lnTo>
                  <a:lnTo>
                    <a:pt x="192" y="384"/>
                  </a:lnTo>
                  <a:lnTo>
                    <a:pt x="192" y="0"/>
                  </a:lnTo>
                  <a:lnTo>
                    <a:pt x="288" y="0"/>
                  </a:lnTo>
                  <a:lnTo>
                    <a:pt x="288" y="384"/>
                  </a:lnTo>
                  <a:lnTo>
                    <a:pt x="384" y="384"/>
                  </a:lnTo>
                  <a:lnTo>
                    <a:pt x="384" y="0"/>
                  </a:lnTo>
                  <a:lnTo>
                    <a:pt x="480" y="0"/>
                  </a:lnTo>
                  <a:lnTo>
                    <a:pt x="480" y="384"/>
                  </a:lnTo>
                  <a:lnTo>
                    <a:pt x="576" y="384"/>
                  </a:lnTo>
                  <a:lnTo>
                    <a:pt x="576" y="0"/>
                  </a:lnTo>
                  <a:lnTo>
                    <a:pt x="672" y="0"/>
                  </a:lnTo>
                  <a:lnTo>
                    <a:pt x="672" y="384"/>
                  </a:lnTo>
                  <a:lnTo>
                    <a:pt x="768" y="384"/>
                  </a:lnTo>
                  <a:lnTo>
                    <a:pt x="768" y="0"/>
                  </a:lnTo>
                  <a:lnTo>
                    <a:pt x="864" y="0"/>
                  </a:lnTo>
                  <a:lnTo>
                    <a:pt x="864" y="384"/>
                  </a:lnTo>
                  <a:lnTo>
                    <a:pt x="960" y="384"/>
                  </a:lnTo>
                  <a:lnTo>
                    <a:pt x="960" y="0"/>
                  </a:lnTo>
                  <a:lnTo>
                    <a:pt x="1056" y="0"/>
                  </a:lnTo>
                  <a:lnTo>
                    <a:pt x="1056" y="384"/>
                  </a:lnTo>
                  <a:lnTo>
                    <a:pt x="1152" y="384"/>
                  </a:lnTo>
                  <a:lnTo>
                    <a:pt x="1152" y="0"/>
                  </a:lnTo>
                  <a:lnTo>
                    <a:pt x="1248" y="0"/>
                  </a:lnTo>
                  <a:lnTo>
                    <a:pt x="1248" y="384"/>
                  </a:lnTo>
                  <a:lnTo>
                    <a:pt x="1344" y="384"/>
                  </a:lnTo>
                  <a:lnTo>
                    <a:pt x="1344" y="0"/>
                  </a:lnTo>
                  <a:lnTo>
                    <a:pt x="1440" y="0"/>
                  </a:lnTo>
                  <a:lnTo>
                    <a:pt x="1440" y="384"/>
                  </a:lnTo>
                  <a:lnTo>
                    <a:pt x="1536" y="384"/>
                  </a:lnTo>
                  <a:lnTo>
                    <a:pt x="1536" y="0"/>
                  </a:lnTo>
                  <a:lnTo>
                    <a:pt x="1632" y="0"/>
                  </a:lnTo>
                  <a:lnTo>
                    <a:pt x="1632" y="384"/>
                  </a:lnTo>
                  <a:lnTo>
                    <a:pt x="1728" y="384"/>
                  </a:lnTo>
                  <a:lnTo>
                    <a:pt x="1728" y="0"/>
                  </a:lnTo>
                  <a:lnTo>
                    <a:pt x="1824" y="0"/>
                  </a:lnTo>
                  <a:lnTo>
                    <a:pt x="1824" y="384"/>
                  </a:lnTo>
                  <a:lnTo>
                    <a:pt x="2256" y="384"/>
                  </a:ln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87" name="Freeform 10"/>
            <p:cNvSpPr/>
            <p:nvPr/>
          </p:nvSpPr>
          <p:spPr bwMode="auto">
            <a:xfrm>
              <a:off x="4245" y="3337"/>
              <a:ext cx="890" cy="392"/>
            </a:xfrm>
            <a:custGeom>
              <a:avLst/>
              <a:gdLst>
                <a:gd name="T0" fmla="*/ 890 w 768"/>
                <a:gd name="T1" fmla="*/ 392 h 384"/>
                <a:gd name="T2" fmla="*/ 779 w 768"/>
                <a:gd name="T3" fmla="*/ 392 h 384"/>
                <a:gd name="T4" fmla="*/ 779 w 768"/>
                <a:gd name="T5" fmla="*/ 0 h 384"/>
                <a:gd name="T6" fmla="*/ 668 w 768"/>
                <a:gd name="T7" fmla="*/ 0 h 384"/>
                <a:gd name="T8" fmla="*/ 668 w 768"/>
                <a:gd name="T9" fmla="*/ 392 h 384"/>
                <a:gd name="T10" fmla="*/ 556 w 768"/>
                <a:gd name="T11" fmla="*/ 392 h 384"/>
                <a:gd name="T12" fmla="*/ 556 w 768"/>
                <a:gd name="T13" fmla="*/ 0 h 384"/>
                <a:gd name="T14" fmla="*/ 445 w 768"/>
                <a:gd name="T15" fmla="*/ 0 h 384"/>
                <a:gd name="T16" fmla="*/ 445 w 768"/>
                <a:gd name="T17" fmla="*/ 392 h 384"/>
                <a:gd name="T18" fmla="*/ 334 w 768"/>
                <a:gd name="T19" fmla="*/ 392 h 384"/>
                <a:gd name="T20" fmla="*/ 334 w 768"/>
                <a:gd name="T21" fmla="*/ 0 h 384"/>
                <a:gd name="T22" fmla="*/ 223 w 768"/>
                <a:gd name="T23" fmla="*/ 0 h 384"/>
                <a:gd name="T24" fmla="*/ 223 w 768"/>
                <a:gd name="T25" fmla="*/ 392 h 384"/>
                <a:gd name="T26" fmla="*/ 0 w 768"/>
                <a:gd name="T27" fmla="*/ 392 h 38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768" h="384">
                  <a:moveTo>
                    <a:pt x="768" y="384"/>
                  </a:moveTo>
                  <a:lnTo>
                    <a:pt x="672" y="384"/>
                  </a:lnTo>
                  <a:lnTo>
                    <a:pt x="672" y="0"/>
                  </a:lnTo>
                  <a:lnTo>
                    <a:pt x="576" y="0"/>
                  </a:lnTo>
                  <a:lnTo>
                    <a:pt x="576" y="384"/>
                  </a:lnTo>
                  <a:lnTo>
                    <a:pt x="480" y="384"/>
                  </a:lnTo>
                  <a:lnTo>
                    <a:pt x="480" y="0"/>
                  </a:lnTo>
                  <a:lnTo>
                    <a:pt x="384" y="0"/>
                  </a:lnTo>
                  <a:lnTo>
                    <a:pt x="384" y="384"/>
                  </a:lnTo>
                  <a:lnTo>
                    <a:pt x="288" y="384"/>
                  </a:lnTo>
                  <a:lnTo>
                    <a:pt x="288" y="0"/>
                  </a:lnTo>
                  <a:lnTo>
                    <a:pt x="192" y="0"/>
                  </a:lnTo>
                  <a:lnTo>
                    <a:pt x="192" y="384"/>
                  </a:lnTo>
                  <a:lnTo>
                    <a:pt x="0" y="384"/>
                  </a:ln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88" name="Line 16"/>
            <p:cNvSpPr>
              <a:spLocks noChangeShapeType="1"/>
            </p:cNvSpPr>
            <p:nvPr/>
          </p:nvSpPr>
          <p:spPr bwMode="auto">
            <a:xfrm>
              <a:off x="1129" y="3533"/>
              <a:ext cx="4340" cy="0"/>
            </a:xfrm>
            <a:prstGeom prst="line">
              <a:avLst/>
            </a:prstGeom>
            <a:noFill/>
            <a:ln w="28575">
              <a:solidFill>
                <a:srgbClr val="339933"/>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89" name="Text Box 17"/>
            <p:cNvSpPr txBox="1">
              <a:spLocks noChangeArrowheads="1"/>
            </p:cNvSpPr>
            <p:nvPr/>
          </p:nvSpPr>
          <p:spPr bwMode="auto">
            <a:xfrm>
              <a:off x="5166" y="3271"/>
              <a:ext cx="41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时间</a:t>
              </a:r>
              <a:endParaRPr kumimoji="1" lang="zh-CN" altLang="en-US" sz="1400" b="1">
                <a:latin typeface="微软雅黑" panose="020B0503020204020204" pitchFamily="34" charset="-122"/>
                <a:ea typeface="微软雅黑" panose="020B0503020204020204" pitchFamily="34" charset="-122"/>
              </a:endParaRPr>
            </a:p>
          </p:txBody>
        </p:sp>
        <p:sp>
          <p:nvSpPr>
            <p:cNvPr id="101390" name="Line 18"/>
            <p:cNvSpPr>
              <a:spLocks noChangeShapeType="1"/>
            </p:cNvSpPr>
            <p:nvPr/>
          </p:nvSpPr>
          <p:spPr bwMode="auto">
            <a:xfrm>
              <a:off x="1352" y="3778"/>
              <a:ext cx="0" cy="196"/>
            </a:xfrm>
            <a:prstGeom prst="line">
              <a:avLst/>
            </a:prstGeom>
            <a:noFill/>
            <a:ln w="1905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1" name="Line 19"/>
            <p:cNvSpPr>
              <a:spLocks noChangeShapeType="1"/>
            </p:cNvSpPr>
            <p:nvPr/>
          </p:nvSpPr>
          <p:spPr bwMode="auto">
            <a:xfrm>
              <a:off x="5135" y="3778"/>
              <a:ext cx="0" cy="196"/>
            </a:xfrm>
            <a:prstGeom prst="line">
              <a:avLst/>
            </a:prstGeom>
            <a:noFill/>
            <a:ln w="19050">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2" name="Line 20"/>
            <p:cNvSpPr>
              <a:spLocks noChangeShapeType="1"/>
            </p:cNvSpPr>
            <p:nvPr/>
          </p:nvSpPr>
          <p:spPr bwMode="auto">
            <a:xfrm>
              <a:off x="1352" y="3900"/>
              <a:ext cx="3783" cy="0"/>
            </a:xfrm>
            <a:prstGeom prst="line">
              <a:avLst/>
            </a:prstGeom>
            <a:noFill/>
            <a:ln w="28575">
              <a:solidFill>
                <a:srgbClr val="339933"/>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3" name="Text Box 21"/>
            <p:cNvSpPr txBox="1">
              <a:spLocks noChangeArrowheads="1"/>
            </p:cNvSpPr>
            <p:nvPr/>
          </p:nvSpPr>
          <p:spPr bwMode="auto">
            <a:xfrm>
              <a:off x="2510" y="3818"/>
              <a:ext cx="1294" cy="250"/>
            </a:xfrm>
            <a:prstGeom prst="rect">
              <a:avLst/>
            </a:prstGeom>
            <a:solidFill>
              <a:schemeClr val="bg1"/>
            </a:solidFill>
            <a:ln>
              <a:noFill/>
            </a:ln>
            <a:effectLst/>
            <a:extLs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200" b="1">
                  <a:latin typeface="微软雅黑" panose="020B0503020204020204" pitchFamily="34" charset="-122"/>
                  <a:ea typeface="微软雅黑" panose="020B0503020204020204" pitchFamily="34" charset="-122"/>
                </a:rPr>
                <a:t>每</a:t>
              </a:r>
              <a:r>
                <a:rPr kumimoji="1" lang="zh-CN" altLang="en-US" sz="1200" b="1">
                  <a:latin typeface="微软雅黑" panose="020B0503020204020204" pitchFamily="34" charset="-122"/>
                  <a:ea typeface="微软雅黑" panose="020B0503020204020204" pitchFamily="34" charset="-122"/>
                  <a:sym typeface="Symbol" panose="05050102010706020507" pitchFamily="18" charset="2"/>
                </a:rPr>
                <a:t>秒 </a:t>
              </a:r>
              <a:r>
                <a:rPr kumimoji="1" lang="en-US" altLang="zh-CN" sz="1200" b="1">
                  <a:latin typeface="微软雅黑" panose="020B0503020204020204" pitchFamily="34" charset="-122"/>
                  <a:ea typeface="微软雅黑" panose="020B0503020204020204" pitchFamily="34" charset="-122"/>
                  <a:sym typeface="Symbol" panose="05050102010706020507" pitchFamily="18" charset="2"/>
                </a:rPr>
                <a:t>4  10</a:t>
              </a:r>
              <a:r>
                <a:rPr kumimoji="1" lang="en-US" altLang="zh-CN" sz="1200" b="1" baseline="30000">
                  <a:latin typeface="微软雅黑" panose="020B0503020204020204" pitchFamily="34" charset="-122"/>
                  <a:ea typeface="微软雅黑" panose="020B0503020204020204" pitchFamily="34" charset="-122"/>
                  <a:sym typeface="Symbol" panose="05050102010706020507" pitchFamily="18" charset="2"/>
                </a:rPr>
                <a:t>6 </a:t>
              </a:r>
              <a:r>
                <a:rPr kumimoji="1" lang="zh-CN" altLang="en-US" sz="1200" b="1">
                  <a:latin typeface="微软雅黑" panose="020B0503020204020204" pitchFamily="34" charset="-122"/>
                  <a:ea typeface="微软雅黑" panose="020B0503020204020204" pitchFamily="34" charset="-122"/>
                  <a:sym typeface="Symbol" panose="05050102010706020507" pitchFamily="18" charset="2"/>
                </a:rPr>
                <a:t>个比特</a:t>
              </a:r>
              <a:endParaRPr kumimoji="1" lang="zh-CN" altLang="en-US" sz="1200" b="1">
                <a:latin typeface="微软雅黑" panose="020B0503020204020204" pitchFamily="34" charset="-122"/>
                <a:ea typeface="微软雅黑" panose="020B0503020204020204" pitchFamily="34" charset="-122"/>
              </a:endParaRPr>
            </a:p>
          </p:txBody>
        </p:sp>
        <p:sp>
          <p:nvSpPr>
            <p:cNvPr id="101394" name="Line 22"/>
            <p:cNvSpPr>
              <a:spLocks noChangeShapeType="1"/>
            </p:cNvSpPr>
            <p:nvPr/>
          </p:nvSpPr>
          <p:spPr bwMode="auto">
            <a:xfrm>
              <a:off x="2242" y="3190"/>
              <a:ext cx="0" cy="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5" name="Line 23"/>
            <p:cNvSpPr>
              <a:spLocks noChangeShapeType="1"/>
            </p:cNvSpPr>
            <p:nvPr/>
          </p:nvSpPr>
          <p:spPr bwMode="auto">
            <a:xfrm>
              <a:off x="2353" y="3190"/>
              <a:ext cx="0" cy="98"/>
            </a:xfrm>
            <a:prstGeom prst="line">
              <a:avLst/>
            </a:prstGeom>
            <a:noFill/>
            <a:ln w="28575">
              <a:solidFill>
                <a:srgbClr val="339933"/>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6" name="Line 24"/>
            <p:cNvSpPr>
              <a:spLocks noChangeShapeType="1"/>
            </p:cNvSpPr>
            <p:nvPr/>
          </p:nvSpPr>
          <p:spPr bwMode="auto">
            <a:xfrm>
              <a:off x="1963" y="3239"/>
              <a:ext cx="279" cy="0"/>
            </a:xfrm>
            <a:prstGeom prst="line">
              <a:avLst/>
            </a:prstGeom>
            <a:noFill/>
            <a:ln w="28575">
              <a:solidFill>
                <a:srgbClr val="339933"/>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7" name="Line 25"/>
            <p:cNvSpPr>
              <a:spLocks noChangeShapeType="1"/>
            </p:cNvSpPr>
            <p:nvPr/>
          </p:nvSpPr>
          <p:spPr bwMode="auto">
            <a:xfrm flipH="1">
              <a:off x="2353" y="3239"/>
              <a:ext cx="278" cy="0"/>
            </a:xfrm>
            <a:prstGeom prst="line">
              <a:avLst/>
            </a:prstGeom>
            <a:noFill/>
            <a:ln w="28575">
              <a:solidFill>
                <a:srgbClr val="339933"/>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1398" name="Text Box 26"/>
            <p:cNvSpPr txBox="1">
              <a:spLocks noChangeArrowheads="1"/>
            </p:cNvSpPr>
            <p:nvPr/>
          </p:nvSpPr>
          <p:spPr bwMode="auto">
            <a:xfrm>
              <a:off x="2018" y="2913"/>
              <a:ext cx="6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solidFill>
                    <a:srgbClr val="0000FF"/>
                  </a:solidFill>
                  <a:latin typeface="微软雅黑" panose="020B0503020204020204" pitchFamily="34" charset="-122"/>
                  <a:ea typeface="微软雅黑" panose="020B0503020204020204" pitchFamily="34" charset="-122"/>
                </a:rPr>
                <a:t>0.25 </a:t>
              </a:r>
              <a:r>
                <a:rPr kumimoji="1" lang="en-US" altLang="zh-CN" sz="1200" b="1">
                  <a:solidFill>
                    <a:srgbClr val="0000FF"/>
                  </a:solidFill>
                  <a:latin typeface="微软雅黑" panose="020B0503020204020204" pitchFamily="34" charset="-122"/>
                  <a:ea typeface="微软雅黑" panose="020B0503020204020204" pitchFamily="34" charset="-122"/>
                  <a:sym typeface="Symbol" panose="05050102010706020507" pitchFamily="18" charset="2"/>
                </a:rPr>
                <a:t>s</a:t>
              </a:r>
              <a:endParaRPr kumimoji="1" lang="en-US" altLang="zh-CN" sz="1200" b="1">
                <a:solidFill>
                  <a:srgbClr val="0000FF"/>
                </a:solidFill>
                <a:latin typeface="微软雅黑" panose="020B0503020204020204" pitchFamily="34" charset="-122"/>
                <a:ea typeface="微软雅黑" panose="020B0503020204020204" pitchFamily="34" charset="-122"/>
              </a:endParaRPr>
            </a:p>
          </p:txBody>
        </p:sp>
        <p:sp>
          <p:nvSpPr>
            <p:cNvPr id="101399" name="Text Box 32"/>
            <p:cNvSpPr txBox="1">
              <a:spLocks noChangeArrowheads="1"/>
            </p:cNvSpPr>
            <p:nvPr/>
          </p:nvSpPr>
          <p:spPr bwMode="auto">
            <a:xfrm>
              <a:off x="204" y="3269"/>
              <a:ext cx="937" cy="527"/>
            </a:xfrm>
            <a:prstGeom prst="rect">
              <a:avLst/>
            </a:prstGeom>
            <a:solidFill>
              <a:srgbClr val="339933"/>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en-US" sz="1600" b="1">
                  <a:solidFill>
                    <a:schemeClr val="bg1"/>
                  </a:solidFill>
                  <a:latin typeface="微软雅黑" panose="020B0503020204020204" pitchFamily="34" charset="-122"/>
                  <a:ea typeface="微软雅黑" panose="020B0503020204020204" pitchFamily="34" charset="-122"/>
                </a:rPr>
                <a:t>带宽为</a:t>
              </a:r>
              <a:endParaRPr lang="zh-CN" altLang="en-US" sz="1600" b="1">
                <a:solidFill>
                  <a:schemeClr val="bg1"/>
                </a:solidFill>
                <a:latin typeface="微软雅黑" panose="020B0503020204020204" pitchFamily="34" charset="-122"/>
                <a:ea typeface="微软雅黑" panose="020B0503020204020204" pitchFamily="34" charset="-122"/>
              </a:endParaRPr>
            </a:p>
            <a:p>
              <a:r>
                <a:rPr lang="en-US" altLang="zh-CN" sz="1600" b="1">
                  <a:solidFill>
                    <a:schemeClr val="bg1"/>
                  </a:solidFill>
                  <a:latin typeface="微软雅黑" panose="020B0503020204020204" pitchFamily="34" charset="-122"/>
                  <a:ea typeface="微软雅黑" panose="020B0503020204020204" pitchFamily="34" charset="-122"/>
                </a:rPr>
                <a:t>4 Mbit/s </a:t>
              </a:r>
              <a:endParaRPr lang="en-US" altLang="zh-CN" sz="1600" b="1">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1000"/>
                                        <p:tgtEl>
                                          <p:spTgt spid="5"/>
                                        </p:tgtEl>
                                      </p:cBhvr>
                                    </p:animEffect>
                                  </p:childTnLst>
                                </p:cTn>
                              </p:par>
                            </p:childTnLst>
                          </p:cTn>
                        </p:par>
                        <p:par>
                          <p:cTn id="8" fill="hold">
                            <p:stCondLst>
                              <p:cond delay="1000"/>
                            </p:stCondLst>
                            <p:childTnLst>
                              <p:par>
                                <p:cTn id="9" presetID="22" presetClass="entr" presetSubtype="1"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p="http://schemas.openxmlformats.org/presentationml/2006/main">
  <p:tag name="KSO_WM_BEAUTIFY_FLAG" val=""/>
  <p:tag name="KSO_WM_UNIT_PLACING_PICTURE_USER_VIEWPORT" val="{&quot;height&quot;:3045,&quot;width&quot;:10140}"/>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UNIT_TABLE_BEAUTIFY" val="smartTable{d76e40bb-f58c-45cb-8e73-fb460bbc8709}"/>
  <p:tag name="TABLE_ENDDRAG_ORIGIN_RECT" val="630*284"/>
  <p:tag name="TABLE_ENDDRAG_RECT" val="36*78*630*284"/>
</p:tagLst>
</file>

<file path=ppt/tags/tag4.xml><?xml version="1.0" encoding="utf-8"?>
<p:tagLst xmlns:p="http://schemas.openxmlformats.org/presentationml/2006/main">
  <p:tag name="KSO_WM_UNIT_TABLE_BEAUTIFY" val="smartTable{63e5dae0-b144-4318-8657-76dffd3d6848}"/>
  <p:tag name="TABLE_ENDDRAG_ORIGIN_RECT" val="636*278"/>
  <p:tag name="TABLE_ENDDRAG_RECT" val="34*83*636*278"/>
</p:tagLst>
</file>

<file path=ppt/tags/tag5.xml><?xml version="1.0" encoding="utf-8"?>
<p:tagLst xmlns:p="http://schemas.openxmlformats.org/presentationml/2006/main">
  <p:tag name="KSO_WPP_MARK_KEY" val="40212268-7d7a-4163-84ef-6342c456a67e"/>
  <p:tag name="COMMONDATA" val="eyJoZGlkIjoiOWRkZjdkYjU1OGZhZDM4NzVjYTYyY2ViYmE2ODYyZGE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23649</Words>
  <Application>WPS 演示</Application>
  <PresentationFormat>全屏显示(16:9)</PresentationFormat>
  <Paragraphs>4051</Paragraphs>
  <Slides>184</Slides>
  <Notes>43</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4</vt:i4>
      </vt:variant>
      <vt:variant>
        <vt:lpstr>幻灯片标题</vt:lpstr>
      </vt:variant>
      <vt:variant>
        <vt:i4>184</vt:i4>
      </vt:variant>
    </vt:vector>
  </HeadingPairs>
  <TitlesOfParts>
    <vt:vector size="205" baseType="lpstr">
      <vt:lpstr>Arial</vt:lpstr>
      <vt:lpstr>宋体</vt:lpstr>
      <vt:lpstr>Wingdings</vt:lpstr>
      <vt:lpstr>Calibri</vt:lpstr>
      <vt:lpstr>微软雅黑</vt:lpstr>
      <vt:lpstr>Microsoft JhengHei UI</vt:lpstr>
      <vt:lpstr>Times New Roman</vt:lpstr>
      <vt:lpstr>Tahoma</vt:lpstr>
      <vt:lpstr>Arial Unicode MS</vt:lpstr>
      <vt:lpstr>Wingdings 2</vt:lpstr>
      <vt:lpstr>黑体</vt:lpstr>
      <vt:lpstr>Symbol</vt:lpstr>
      <vt:lpstr>Arial</vt:lpstr>
      <vt:lpstr>Lucida Sans</vt:lpstr>
      <vt:lpstr>Wingdings</vt:lpstr>
      <vt:lpstr>Office 主题​​</vt:lpstr>
      <vt:lpstr>1_Office 主题​​</vt:lpstr>
      <vt:lpstr>Visio.Drawing.11</vt:lpstr>
      <vt:lpstr>Visio.Drawing.11</vt:lpstr>
      <vt:lpstr>Visio.Drawing.11</vt:lpstr>
      <vt:lpstr>Visio.Drawing.11</vt:lpstr>
      <vt:lpstr>计 算 机 网 络</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互联⽹络发展史：“⾥程碑WWW”世界第⼀个⽹站</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阳光男孩</cp:lastModifiedBy>
  <cp:revision>773</cp:revision>
  <dcterms:created xsi:type="dcterms:W3CDTF">2018-07-18T08:51:00Z</dcterms:created>
  <dcterms:modified xsi:type="dcterms:W3CDTF">2023-03-17T03:31:22Z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36CA6075CD3C48A4A4B34FCAF51BA35C</vt:lpwstr>
  </property>
  <property fmtid="{D5CDD505-2E9C-101B-9397-08002B2CF9AE}" pid="3" name="KSOProductBuildVer">
    <vt:lpwstr>2052-11.1.0.13012</vt:lpwstr>
  </property>
</Properties>
</file>